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100" d="100"/>
          <a:sy n="100" d="100"/>
        </p:scale>
        <p:origin x="2390"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15/05/2025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7" name="CasellaDiTesto 6">
            <a:extLst>
              <a:ext uri="{FF2B5EF4-FFF2-40B4-BE49-F238E27FC236}">
                <a16:creationId xmlns:a16="http://schemas.microsoft.com/office/drawing/2014/main" id="{4AA8BE88-F38A-FD56-6A71-A26B4AC7515F}"/>
              </a:ext>
            </a:extLst>
          </p:cNvPr>
          <p:cNvSpPr txBox="1"/>
          <p:nvPr/>
        </p:nvSpPr>
        <p:spPr>
          <a:xfrm>
            <a:off x="1720566" y="2405077"/>
            <a:ext cx="8750868" cy="2785378"/>
          </a:xfrm>
          <a:prstGeom prst="rect">
            <a:avLst/>
          </a:prstGeom>
          <a:noFill/>
        </p:spPr>
        <p:txBody>
          <a:bodyPr wrap="square" rtlCol="0">
            <a:spAutoFit/>
          </a:bodyPr>
          <a:lstStyle/>
          <a:p>
            <a:pPr algn="ct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ct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315735" y="90355"/>
            <a:ext cx="3667542" cy="923330"/>
          </a:xfrm>
          <a:prstGeom prst="rect">
            <a:avLst/>
          </a:prstGeom>
          <a:noFill/>
        </p:spPr>
        <p:txBody>
          <a:bodyPr wrap="square" rtlCol="0">
            <a:spAutoFit/>
          </a:bodyPr>
          <a:lstStyle/>
          <a:p>
            <a:r>
              <a:rPr lang="it-IT" sz="5400" b="1" spc="-300" dirty="0">
                <a:solidFill>
                  <a:schemeClr val="bg1"/>
                </a:solidFill>
              </a:rPr>
              <a:t>Key Benefits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10" name="Gruppo 9">
            <a:extLst>
              <a:ext uri="{FF2B5EF4-FFF2-40B4-BE49-F238E27FC236}">
                <a16:creationId xmlns:a16="http://schemas.microsoft.com/office/drawing/2014/main" id="{61B34005-7358-4DA6-34D6-A62A28645744}"/>
              </a:ext>
            </a:extLst>
          </p:cNvPr>
          <p:cNvGrpSpPr/>
          <p:nvPr/>
        </p:nvGrpSpPr>
        <p:grpSpPr>
          <a:xfrm>
            <a:off x="2733041" y="2723899"/>
            <a:ext cx="3362959" cy="830997"/>
            <a:chOff x="1701101" y="1802916"/>
            <a:chExt cx="8886021" cy="3784578"/>
          </a:xfrm>
        </p:grpSpPr>
        <p:sp>
          <p:nvSpPr>
            <p:cNvPr id="12" name="Rettangolo con angoli arrotondati 11">
              <a:extLst>
                <a:ext uri="{FF2B5EF4-FFF2-40B4-BE49-F238E27FC236}">
                  <a16:creationId xmlns:a16="http://schemas.microsoft.com/office/drawing/2014/main" id="{5B1B10BA-230E-7A52-65E4-D29D2962FAD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C20ABDC0-3972-C0EA-56B0-7B74A8D8489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1DF12B9C-5F20-F8B2-B6F4-EC2ECAFFD215}"/>
              </a:ext>
            </a:extLst>
          </p:cNvPr>
          <p:cNvGrpSpPr/>
          <p:nvPr/>
        </p:nvGrpSpPr>
        <p:grpSpPr>
          <a:xfrm>
            <a:off x="2714832" y="3782371"/>
            <a:ext cx="3362959" cy="830997"/>
            <a:chOff x="1701101" y="1802916"/>
            <a:chExt cx="8886021" cy="3784578"/>
          </a:xfrm>
        </p:grpSpPr>
        <p:sp>
          <p:nvSpPr>
            <p:cNvPr id="14" name="Rettangolo con angoli arrotondati 13">
              <a:extLst>
                <a:ext uri="{FF2B5EF4-FFF2-40B4-BE49-F238E27FC236}">
                  <a16:creationId xmlns:a16="http://schemas.microsoft.com/office/drawing/2014/main" id="{3D2CB201-00DA-A38B-3587-DFA63F2C134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F57369C5-217D-3461-8EC9-F38D7FF8520E}"/>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85D725C4-37FD-4BCB-C4A9-3EB316F52607}"/>
              </a:ext>
            </a:extLst>
          </p:cNvPr>
          <p:cNvGrpSpPr/>
          <p:nvPr/>
        </p:nvGrpSpPr>
        <p:grpSpPr>
          <a:xfrm>
            <a:off x="2714832" y="4859589"/>
            <a:ext cx="3362959" cy="830997"/>
            <a:chOff x="1701101" y="1802916"/>
            <a:chExt cx="8886021" cy="3784578"/>
          </a:xfrm>
        </p:grpSpPr>
        <p:sp>
          <p:nvSpPr>
            <p:cNvPr id="17" name="Rettangolo con angoli arrotondati 16">
              <a:extLst>
                <a:ext uri="{FF2B5EF4-FFF2-40B4-BE49-F238E27FC236}">
                  <a16:creationId xmlns:a16="http://schemas.microsoft.com/office/drawing/2014/main" id="{DE8BF97E-BA59-99F5-1FE2-6CF444C3A7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9B19378F-5B1A-F04E-0834-04702E4077B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AAC35536-4403-D526-AC8D-1D29DD4BA406}"/>
              </a:ext>
            </a:extLst>
          </p:cNvPr>
          <p:cNvGrpSpPr/>
          <p:nvPr/>
        </p:nvGrpSpPr>
        <p:grpSpPr>
          <a:xfrm>
            <a:off x="6337632" y="2723899"/>
            <a:ext cx="3362959" cy="830997"/>
            <a:chOff x="1701101" y="1802916"/>
            <a:chExt cx="8886021" cy="3784578"/>
          </a:xfrm>
        </p:grpSpPr>
        <p:sp>
          <p:nvSpPr>
            <p:cNvPr id="20" name="Rettangolo con angoli arrotondati 19">
              <a:extLst>
                <a:ext uri="{FF2B5EF4-FFF2-40B4-BE49-F238E27FC236}">
                  <a16:creationId xmlns:a16="http://schemas.microsoft.com/office/drawing/2014/main" id="{9E0FBA23-C069-5BCF-B4EB-F7FB3DE601A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ADB7800-05D4-426C-6E6E-C61C90EFD43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AD169658-51BE-C41E-D7B0-687BDA6E4319}"/>
              </a:ext>
            </a:extLst>
          </p:cNvPr>
          <p:cNvGrpSpPr/>
          <p:nvPr/>
        </p:nvGrpSpPr>
        <p:grpSpPr>
          <a:xfrm>
            <a:off x="6319423" y="3782371"/>
            <a:ext cx="3362959" cy="830997"/>
            <a:chOff x="1701101" y="1802916"/>
            <a:chExt cx="8886021" cy="3784578"/>
          </a:xfrm>
        </p:grpSpPr>
        <p:sp>
          <p:nvSpPr>
            <p:cNvPr id="23" name="Rettangolo con angoli arrotondati 22">
              <a:extLst>
                <a:ext uri="{FF2B5EF4-FFF2-40B4-BE49-F238E27FC236}">
                  <a16:creationId xmlns:a16="http://schemas.microsoft.com/office/drawing/2014/main" id="{856D58D9-52D9-F32A-28D5-10E7302810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461C0F31-04D6-A1C0-BCEC-86286EBF9CA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B2EAFDBE-CF60-CD4C-BB5C-3AF7029F6700}"/>
              </a:ext>
            </a:extLst>
          </p:cNvPr>
          <p:cNvGrpSpPr/>
          <p:nvPr/>
        </p:nvGrpSpPr>
        <p:grpSpPr>
          <a:xfrm>
            <a:off x="6319423" y="4859589"/>
            <a:ext cx="3362959" cy="830997"/>
            <a:chOff x="1701101" y="1802916"/>
            <a:chExt cx="8886021" cy="3784578"/>
          </a:xfrm>
        </p:grpSpPr>
        <p:sp>
          <p:nvSpPr>
            <p:cNvPr id="26" name="Rettangolo con angoli arrotondati 25">
              <a:extLst>
                <a:ext uri="{FF2B5EF4-FFF2-40B4-BE49-F238E27FC236}">
                  <a16:creationId xmlns:a16="http://schemas.microsoft.com/office/drawing/2014/main" id="{C1C88557-10A4-A7C6-E951-903B6929E1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con angoli arrotondati 26">
              <a:extLst>
                <a:ext uri="{FF2B5EF4-FFF2-40B4-BE49-F238E27FC236}">
                  <a16:creationId xmlns:a16="http://schemas.microsoft.com/office/drawing/2014/main" id="{C96ECB36-072B-E814-DBD5-7B1B340EED3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9E20CD36-22B1-4EF0-D2AF-43A4479ADFEC}"/>
              </a:ext>
            </a:extLst>
          </p:cNvPr>
          <p:cNvSpPr txBox="1"/>
          <p:nvPr/>
        </p:nvSpPr>
        <p:spPr>
          <a:xfrm>
            <a:off x="2714832" y="2944349"/>
            <a:ext cx="3344752" cy="369332"/>
          </a:xfrm>
          <a:prstGeom prst="rect">
            <a:avLst/>
          </a:prstGeom>
          <a:noFill/>
        </p:spPr>
        <p:txBody>
          <a:bodyPr wrap="square" rtlCol="0">
            <a:spAutoFit/>
          </a:bodyPr>
          <a:lstStyle/>
          <a:p>
            <a:pPr algn="ctr"/>
            <a:r>
              <a:rPr lang="it-IT" b="1" dirty="0">
                <a:solidFill>
                  <a:schemeClr val="bg1"/>
                </a:solidFill>
              </a:rPr>
              <a:t>Real-time Detection</a:t>
            </a:r>
          </a:p>
        </p:txBody>
      </p:sp>
      <p:sp>
        <p:nvSpPr>
          <p:cNvPr id="29" name="CasellaDiTesto 28">
            <a:extLst>
              <a:ext uri="{FF2B5EF4-FFF2-40B4-BE49-F238E27FC236}">
                <a16:creationId xmlns:a16="http://schemas.microsoft.com/office/drawing/2014/main" id="{58D980DA-F142-9270-72AC-F41B08037022}"/>
              </a:ext>
            </a:extLst>
          </p:cNvPr>
          <p:cNvSpPr txBox="1"/>
          <p:nvPr/>
        </p:nvSpPr>
        <p:spPr>
          <a:xfrm>
            <a:off x="6319423" y="2944349"/>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30" name="CasellaDiTesto 29">
            <a:extLst>
              <a:ext uri="{FF2B5EF4-FFF2-40B4-BE49-F238E27FC236}">
                <a16:creationId xmlns:a16="http://schemas.microsoft.com/office/drawing/2014/main" id="{EDCF43C8-9D87-79F4-3C0C-21B7D7AEF429}"/>
              </a:ext>
            </a:extLst>
          </p:cNvPr>
          <p:cNvSpPr txBox="1"/>
          <p:nvPr/>
        </p:nvSpPr>
        <p:spPr>
          <a:xfrm>
            <a:off x="2714832" y="3982440"/>
            <a:ext cx="3344752" cy="369332"/>
          </a:xfrm>
          <a:prstGeom prst="rect">
            <a:avLst/>
          </a:prstGeom>
          <a:noFill/>
        </p:spPr>
        <p:txBody>
          <a:bodyPr wrap="square" rtlCol="0">
            <a:spAutoFit/>
          </a:bodyPr>
          <a:lstStyle/>
          <a:p>
            <a:pPr algn="ctr"/>
            <a:r>
              <a:rPr lang="it-IT" b="1" dirty="0">
                <a:solidFill>
                  <a:schemeClr val="bg1"/>
                </a:solidFill>
              </a:rPr>
              <a:t>Splunk MLTK Integration</a:t>
            </a:r>
          </a:p>
        </p:txBody>
      </p:sp>
      <p:sp>
        <p:nvSpPr>
          <p:cNvPr id="31" name="CasellaDiTesto 30">
            <a:extLst>
              <a:ext uri="{FF2B5EF4-FFF2-40B4-BE49-F238E27FC236}">
                <a16:creationId xmlns:a16="http://schemas.microsoft.com/office/drawing/2014/main" id="{49EA0B01-CF93-B8B9-AC72-8F26F38F6CCF}"/>
              </a:ext>
            </a:extLst>
          </p:cNvPr>
          <p:cNvSpPr txBox="1"/>
          <p:nvPr/>
        </p:nvSpPr>
        <p:spPr>
          <a:xfrm>
            <a:off x="6319423" y="3982440"/>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32" name="CasellaDiTesto 31">
            <a:extLst>
              <a:ext uri="{FF2B5EF4-FFF2-40B4-BE49-F238E27FC236}">
                <a16:creationId xmlns:a16="http://schemas.microsoft.com/office/drawing/2014/main" id="{6F926018-CEBA-8F6D-1ACD-8668A33DE62E}"/>
              </a:ext>
            </a:extLst>
          </p:cNvPr>
          <p:cNvSpPr txBox="1"/>
          <p:nvPr/>
        </p:nvSpPr>
        <p:spPr>
          <a:xfrm>
            <a:off x="2714832" y="5061294"/>
            <a:ext cx="3344752" cy="369332"/>
          </a:xfrm>
          <a:prstGeom prst="rect">
            <a:avLst/>
          </a:prstGeom>
          <a:noFill/>
        </p:spPr>
        <p:txBody>
          <a:bodyPr wrap="square" rtlCol="0">
            <a:spAutoFit/>
          </a:bodyPr>
          <a:lstStyle/>
          <a:p>
            <a:pPr algn="ctr"/>
            <a:r>
              <a:rPr lang="it-IT" b="1" dirty="0">
                <a:solidFill>
                  <a:schemeClr val="bg1"/>
                </a:solidFill>
              </a:rPr>
              <a:t>CIM Compliance</a:t>
            </a:r>
          </a:p>
        </p:txBody>
      </p:sp>
      <p:sp>
        <p:nvSpPr>
          <p:cNvPr id="33" name="CasellaDiTesto 32">
            <a:extLst>
              <a:ext uri="{FF2B5EF4-FFF2-40B4-BE49-F238E27FC236}">
                <a16:creationId xmlns:a16="http://schemas.microsoft.com/office/drawing/2014/main" id="{63250FE8-1C71-B36F-A183-06E04EB029AD}"/>
              </a:ext>
            </a:extLst>
          </p:cNvPr>
          <p:cNvSpPr txBox="1"/>
          <p:nvPr/>
        </p:nvSpPr>
        <p:spPr>
          <a:xfrm>
            <a:off x="6319423" y="5061294"/>
            <a:ext cx="3362959" cy="369332"/>
          </a:xfrm>
          <a:prstGeom prst="rect">
            <a:avLst/>
          </a:prstGeom>
          <a:noFill/>
        </p:spPr>
        <p:txBody>
          <a:bodyPr wrap="square" rtlCol="0">
            <a:spAutoFit/>
          </a:bodyPr>
          <a:lstStyle/>
          <a:p>
            <a:pPr algn="ctr"/>
            <a:r>
              <a:rPr lang="it-IT" b="1" dirty="0">
                <a:solidFill>
                  <a:schemeClr val="bg1"/>
                </a:solidFill>
              </a:rPr>
              <a:t>Dashboard System</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1200329"/>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Uses density function to find hourly query count outliers by source.</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outliers.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outliers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a:t>
            </a: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6"/>
            <a:ext cx="2026655" cy="1055411"/>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6" y="2736574"/>
            <a:ext cx="1329979" cy="692424"/>
          </a:xfrm>
          <a:prstGeom prst="bentConnector3">
            <a:avLst>
              <a:gd name="adj1" fmla="val 9982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p:cNvCxnSpPr>
          <p:nvPr/>
        </p:nvCxnSpPr>
        <p:spPr>
          <a:xfrm>
            <a:off x="6824873" y="3074506"/>
            <a:ext cx="853928" cy="801757"/>
          </a:xfrm>
          <a:prstGeom prst="bentConnector3">
            <a:avLst>
              <a:gd name="adj1" fmla="val 1115"/>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3927285"/>
            <a:ext cx="2517595" cy="187716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8314" y="3976475"/>
            <a:ext cx="3362959" cy="369332"/>
          </a:xfrm>
          <a:prstGeom prst="rect">
            <a:avLst/>
          </a:prstGeom>
          <a:noFill/>
        </p:spPr>
        <p:txBody>
          <a:bodyPr wrap="square" rtlCol="0">
            <a:spAutoFit/>
          </a:bodyPr>
          <a:lstStyle/>
          <a:p>
            <a:pPr algn="ctr"/>
            <a:r>
              <a:rPr lang="it-IT" b="1" dirty="0">
                <a:solidFill>
                  <a:schemeClr val="bg1"/>
                </a:solidFill>
              </a:rPr>
              <a:t>Dashboards</a:t>
            </a: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402294"/>
            <a:ext cx="3290127" cy="1200329"/>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a:solidFill>
                  <a:schemeClr val="bg1"/>
                </a:solidFill>
              </a:rPr>
              <a:t>Integrations</a:t>
            </a: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1132054" y="2087025"/>
            <a:ext cx="9808825" cy="3170099"/>
          </a:xfrm>
          <a:prstGeom prst="rect">
            <a:avLst/>
          </a:prstGeom>
          <a:noFill/>
        </p:spPr>
        <p:txBody>
          <a:bodyPr wrap="square" rtlCol="0">
            <a:spAutoFit/>
          </a:bodyPr>
          <a:lstStyle/>
          <a:p>
            <a:pPr algn="ct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ctr"/>
            <a:endParaRPr lang="en-US" sz="2500" dirty="0">
              <a:solidFill>
                <a:srgbClr val="F0F6FC"/>
              </a:solidFill>
              <a:latin typeface="-apple-system"/>
            </a:endParaRPr>
          </a:p>
          <a:p>
            <a:pPr algn="ct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grpSp>
        <p:nvGrpSpPr>
          <p:cNvPr id="71" name="Gruppo 70">
            <a:extLst>
              <a:ext uri="{FF2B5EF4-FFF2-40B4-BE49-F238E27FC236}">
                <a16:creationId xmlns:a16="http://schemas.microsoft.com/office/drawing/2014/main" id="{B4275084-2AC9-94D3-3FF7-456696414FBE}"/>
              </a:ext>
            </a:extLst>
          </p:cNvPr>
          <p:cNvGrpSpPr/>
          <p:nvPr/>
        </p:nvGrpSpPr>
        <p:grpSpPr>
          <a:xfrm>
            <a:off x="6407427" y="1706696"/>
            <a:ext cx="4474962" cy="4002727"/>
            <a:chOff x="729991" y="1741237"/>
            <a:chExt cx="4474962" cy="4002727"/>
          </a:xfrm>
        </p:grpSpPr>
        <p:grpSp>
          <p:nvGrpSpPr>
            <p:cNvPr id="8" name="Gruppo 7">
              <a:extLst>
                <a:ext uri="{FF2B5EF4-FFF2-40B4-BE49-F238E27FC236}">
                  <a16:creationId xmlns:a16="http://schemas.microsoft.com/office/drawing/2014/main" id="{EFC133BE-CDF2-3A80-D362-A29CF5DB8B5F}"/>
                </a:ext>
              </a:extLst>
            </p:cNvPr>
            <p:cNvGrpSpPr/>
            <p:nvPr/>
          </p:nvGrpSpPr>
          <p:grpSpPr>
            <a:xfrm>
              <a:off x="739768" y="1741237"/>
              <a:ext cx="4455408" cy="646332"/>
              <a:chOff x="1701101" y="1802916"/>
              <a:chExt cx="8886021" cy="3784578"/>
            </a:xfrm>
          </p:grpSpPr>
          <p:sp>
            <p:nvSpPr>
              <p:cNvPr id="9" name="Rettangolo con angoli arrotondati 8">
                <a:extLst>
                  <a:ext uri="{FF2B5EF4-FFF2-40B4-BE49-F238E27FC236}">
                    <a16:creationId xmlns:a16="http://schemas.microsoft.com/office/drawing/2014/main" id="{E26B9950-D2A2-72A0-7CEB-3CC56E563EC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con angoli arrotondati 9">
                <a:extLst>
                  <a:ext uri="{FF2B5EF4-FFF2-40B4-BE49-F238E27FC236}">
                    <a16:creationId xmlns:a16="http://schemas.microsoft.com/office/drawing/2014/main" id="{C9B40EF8-AF90-885A-0D9A-523860BF403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6" name="CasellaDiTesto 25">
              <a:extLst>
                <a:ext uri="{FF2B5EF4-FFF2-40B4-BE49-F238E27FC236}">
                  <a16:creationId xmlns:a16="http://schemas.microsoft.com/office/drawing/2014/main" id="{0CBAE9EA-A5EA-2BC8-CFFC-3EC72A7D01A7}"/>
                </a:ext>
              </a:extLst>
            </p:cNvPr>
            <p:cNvSpPr txBox="1"/>
            <p:nvPr/>
          </p:nvSpPr>
          <p:spPr>
            <a:xfrm>
              <a:off x="729991" y="1871662"/>
              <a:ext cx="4417374" cy="369332"/>
            </a:xfrm>
            <a:prstGeom prst="rect">
              <a:avLst/>
            </a:prstGeom>
            <a:noFill/>
          </p:spPr>
          <p:txBody>
            <a:bodyPr wrap="square" rtlCol="0">
              <a:spAutoFit/>
            </a:bodyPr>
            <a:lstStyle/>
            <a:p>
              <a:pPr algn="ctr"/>
              <a:r>
                <a:rPr lang="it-IT" b="1" dirty="0">
                  <a:solidFill>
                    <a:schemeClr val="bg1"/>
                  </a:solidFill>
                </a:rPr>
                <a:t>Early detection of malware infections</a:t>
              </a:r>
            </a:p>
          </p:txBody>
        </p:sp>
        <p:grpSp>
          <p:nvGrpSpPr>
            <p:cNvPr id="32" name="Gruppo 31">
              <a:extLst>
                <a:ext uri="{FF2B5EF4-FFF2-40B4-BE49-F238E27FC236}">
                  <a16:creationId xmlns:a16="http://schemas.microsoft.com/office/drawing/2014/main" id="{D1C65764-A073-3AFC-AEBF-F826F5BB1CA3}"/>
                </a:ext>
              </a:extLst>
            </p:cNvPr>
            <p:cNvGrpSpPr/>
            <p:nvPr/>
          </p:nvGrpSpPr>
          <p:grpSpPr>
            <a:xfrm>
              <a:off x="749545" y="2566678"/>
              <a:ext cx="4455408" cy="646332"/>
              <a:chOff x="1701101" y="1802916"/>
              <a:chExt cx="8886021" cy="3784578"/>
            </a:xfrm>
          </p:grpSpPr>
          <p:sp>
            <p:nvSpPr>
              <p:cNvPr id="33" name="Rettangolo con angoli arrotondati 32">
                <a:extLst>
                  <a:ext uri="{FF2B5EF4-FFF2-40B4-BE49-F238E27FC236}">
                    <a16:creationId xmlns:a16="http://schemas.microsoft.com/office/drawing/2014/main" id="{9EF2DFA5-410A-3C19-EC4E-39CEDA63D4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Rettangolo con angoli arrotondati 33">
                <a:extLst>
                  <a:ext uri="{FF2B5EF4-FFF2-40B4-BE49-F238E27FC236}">
                    <a16:creationId xmlns:a16="http://schemas.microsoft.com/office/drawing/2014/main" id="{A93A5FCA-BAA3-FF9A-BCB6-CB9B04A6E77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5" name="CasellaDiTesto 34">
              <a:extLst>
                <a:ext uri="{FF2B5EF4-FFF2-40B4-BE49-F238E27FC236}">
                  <a16:creationId xmlns:a16="http://schemas.microsoft.com/office/drawing/2014/main" id="{0158F9D1-8870-EADF-F292-13BA35EBB4AE}"/>
                </a:ext>
              </a:extLst>
            </p:cNvPr>
            <p:cNvSpPr txBox="1"/>
            <p:nvPr/>
          </p:nvSpPr>
          <p:spPr>
            <a:xfrm>
              <a:off x="739768" y="2697103"/>
              <a:ext cx="4417374" cy="369332"/>
            </a:xfrm>
            <a:prstGeom prst="rect">
              <a:avLst/>
            </a:prstGeom>
            <a:noFill/>
          </p:spPr>
          <p:txBody>
            <a:bodyPr wrap="square" rtlCol="0">
              <a:spAutoFit/>
            </a:bodyPr>
            <a:lstStyle/>
            <a:p>
              <a:pPr algn="ctr"/>
              <a:r>
                <a:rPr lang="it-IT" b="1" dirty="0">
                  <a:solidFill>
                    <a:schemeClr val="bg1"/>
                  </a:solidFill>
                </a:rPr>
                <a:t>Unconver data exfiltration attempts</a:t>
              </a:r>
            </a:p>
          </p:txBody>
        </p:sp>
        <p:grpSp>
          <p:nvGrpSpPr>
            <p:cNvPr id="38" name="Gruppo 37">
              <a:extLst>
                <a:ext uri="{FF2B5EF4-FFF2-40B4-BE49-F238E27FC236}">
                  <a16:creationId xmlns:a16="http://schemas.microsoft.com/office/drawing/2014/main" id="{111A65BD-C973-0D24-A8E7-E432E947EBBE}"/>
                </a:ext>
              </a:extLst>
            </p:cNvPr>
            <p:cNvGrpSpPr/>
            <p:nvPr/>
          </p:nvGrpSpPr>
          <p:grpSpPr>
            <a:xfrm>
              <a:off x="739768" y="4266010"/>
              <a:ext cx="4455408" cy="646332"/>
              <a:chOff x="1701101" y="1802916"/>
              <a:chExt cx="8886021" cy="3784578"/>
            </a:xfrm>
          </p:grpSpPr>
          <p:sp>
            <p:nvSpPr>
              <p:cNvPr id="39" name="Rettangolo con angoli arrotondati 38">
                <a:extLst>
                  <a:ext uri="{FF2B5EF4-FFF2-40B4-BE49-F238E27FC236}">
                    <a16:creationId xmlns:a16="http://schemas.microsoft.com/office/drawing/2014/main" id="{6E3065A8-97BF-5550-1B38-061E08DF785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con angoli arrotondati 39">
                <a:extLst>
                  <a:ext uri="{FF2B5EF4-FFF2-40B4-BE49-F238E27FC236}">
                    <a16:creationId xmlns:a16="http://schemas.microsoft.com/office/drawing/2014/main" id="{232792F8-3721-D3BB-C802-C11D7B478AA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1" name="CasellaDiTesto 40">
              <a:extLst>
                <a:ext uri="{FF2B5EF4-FFF2-40B4-BE49-F238E27FC236}">
                  <a16:creationId xmlns:a16="http://schemas.microsoft.com/office/drawing/2014/main" id="{B4F4EBA0-371A-A945-06D1-DDD7E93B8F2E}"/>
                </a:ext>
              </a:extLst>
            </p:cNvPr>
            <p:cNvSpPr txBox="1"/>
            <p:nvPr/>
          </p:nvSpPr>
          <p:spPr>
            <a:xfrm>
              <a:off x="729991" y="4396435"/>
              <a:ext cx="4417374"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44" name="Gruppo 43">
              <a:extLst>
                <a:ext uri="{FF2B5EF4-FFF2-40B4-BE49-F238E27FC236}">
                  <a16:creationId xmlns:a16="http://schemas.microsoft.com/office/drawing/2014/main" id="{47E069F8-9BC6-204D-6918-21E012443DD5}"/>
                </a:ext>
              </a:extLst>
            </p:cNvPr>
            <p:cNvGrpSpPr/>
            <p:nvPr/>
          </p:nvGrpSpPr>
          <p:grpSpPr>
            <a:xfrm>
              <a:off x="739768" y="5097632"/>
              <a:ext cx="4455408" cy="646332"/>
              <a:chOff x="1701101" y="1802916"/>
              <a:chExt cx="8886021" cy="3784578"/>
            </a:xfrm>
          </p:grpSpPr>
          <p:sp>
            <p:nvSpPr>
              <p:cNvPr id="45" name="Rettangolo con angoli arrotondati 44">
                <a:extLst>
                  <a:ext uri="{FF2B5EF4-FFF2-40B4-BE49-F238E27FC236}">
                    <a16:creationId xmlns:a16="http://schemas.microsoft.com/office/drawing/2014/main" id="{0FE6B940-758A-860F-97CE-98217BE4C8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DFADA06A-D90F-965B-3D56-28B8D41E4C9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729991" y="5228057"/>
              <a:ext cx="4417374"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48" name="Gruppo 47">
              <a:extLst>
                <a:ext uri="{FF2B5EF4-FFF2-40B4-BE49-F238E27FC236}">
                  <a16:creationId xmlns:a16="http://schemas.microsoft.com/office/drawing/2014/main" id="{8FACE15C-8187-6A70-B282-C7A3745D3635}"/>
                </a:ext>
              </a:extLst>
            </p:cNvPr>
            <p:cNvGrpSpPr/>
            <p:nvPr/>
          </p:nvGrpSpPr>
          <p:grpSpPr>
            <a:xfrm>
              <a:off x="749545" y="3408269"/>
              <a:ext cx="4455408" cy="646332"/>
              <a:chOff x="1701101" y="1802916"/>
              <a:chExt cx="8886021" cy="3784578"/>
            </a:xfrm>
          </p:grpSpPr>
          <p:sp>
            <p:nvSpPr>
              <p:cNvPr id="49" name="Rettangolo con angoli arrotondati 48">
                <a:extLst>
                  <a:ext uri="{FF2B5EF4-FFF2-40B4-BE49-F238E27FC236}">
                    <a16:creationId xmlns:a16="http://schemas.microsoft.com/office/drawing/2014/main" id="{72C593F9-AB3A-5F37-7EF8-8365C2C5789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Rettangolo con angoli arrotondati 49">
                <a:extLst>
                  <a:ext uri="{FF2B5EF4-FFF2-40B4-BE49-F238E27FC236}">
                    <a16:creationId xmlns:a16="http://schemas.microsoft.com/office/drawing/2014/main" id="{EA42108D-14A8-BD69-2497-C84E90DA515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1" name="CasellaDiTesto 50">
              <a:extLst>
                <a:ext uri="{FF2B5EF4-FFF2-40B4-BE49-F238E27FC236}">
                  <a16:creationId xmlns:a16="http://schemas.microsoft.com/office/drawing/2014/main" id="{578D9BDB-1941-03CE-7DB8-1F305B379A83}"/>
                </a:ext>
              </a:extLst>
            </p:cNvPr>
            <p:cNvSpPr txBox="1"/>
            <p:nvPr/>
          </p:nvSpPr>
          <p:spPr>
            <a:xfrm>
              <a:off x="739768" y="3538694"/>
              <a:ext cx="4417374" cy="369332"/>
            </a:xfrm>
            <a:prstGeom prst="rect">
              <a:avLst/>
            </a:prstGeom>
            <a:noFill/>
          </p:spPr>
          <p:txBody>
            <a:bodyPr wrap="square" rtlCol="0">
              <a:spAutoFit/>
            </a:bodyPr>
            <a:lstStyle/>
            <a:p>
              <a:pPr algn="ctr"/>
              <a:r>
                <a:rPr lang="it-IT" b="1" dirty="0">
                  <a:solidFill>
                    <a:schemeClr val="bg1"/>
                  </a:solidFill>
                </a:rPr>
                <a:t>Improves DNS-level threat visibility</a:t>
              </a:r>
            </a:p>
          </p:txBody>
        </p:sp>
      </p:grpSp>
      <p:pic>
        <p:nvPicPr>
          <p:cNvPr id="69" name="Immagine 68" descr="Immagine che contiene simbolo, logo, cerchio, Elementi grafici&#10;&#10;Il contenuto generato dall'IA potrebbe non essere corretto.">
            <a:extLst>
              <a:ext uri="{FF2B5EF4-FFF2-40B4-BE49-F238E27FC236}">
                <a16:creationId xmlns:a16="http://schemas.microsoft.com/office/drawing/2014/main" id="{DD505F3B-0BDC-28A8-1CEB-8A3FB9805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75" y="1772478"/>
            <a:ext cx="3313043" cy="3313043"/>
          </a:xfrm>
          <a:prstGeom prst="rect">
            <a:avLst/>
          </a:prstGeom>
        </p:spPr>
      </p:pic>
      <p:sp>
        <p:nvSpPr>
          <p:cNvPr id="70" name="CasellaDiTesto 69">
            <a:extLst>
              <a:ext uri="{FF2B5EF4-FFF2-40B4-BE49-F238E27FC236}">
                <a16:creationId xmlns:a16="http://schemas.microsoft.com/office/drawing/2014/main" id="{85BD14A3-3953-4475-A81E-A53EB9AA1A45}"/>
              </a:ext>
            </a:extLst>
          </p:cNvPr>
          <p:cNvSpPr txBox="1"/>
          <p:nvPr/>
        </p:nvSpPr>
        <p:spPr>
          <a:xfrm>
            <a:off x="2783776" y="4778233"/>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686</Words>
  <Application>Microsoft Office PowerPoint</Application>
  <PresentationFormat>Widescreen</PresentationFormat>
  <Paragraphs>105</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21</cp:revision>
  <dcterms:created xsi:type="dcterms:W3CDTF">2025-05-14T23:58:28Z</dcterms:created>
  <dcterms:modified xsi:type="dcterms:W3CDTF">2025-05-15T14:21:48Z</dcterms:modified>
</cp:coreProperties>
</file>