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115" d="100"/>
          <a:sy n="115" d="100"/>
        </p:scale>
        <p:origin x="253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18/05/2025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18/05/2025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18/05/2025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7" name="CasellaDiTesto 6">
            <a:extLst>
              <a:ext uri="{FF2B5EF4-FFF2-40B4-BE49-F238E27FC236}">
                <a16:creationId xmlns:a16="http://schemas.microsoft.com/office/drawing/2014/main" id="{4AA8BE88-F38A-FD56-6A71-A26B4AC7515F}"/>
              </a:ext>
            </a:extLst>
          </p:cNvPr>
          <p:cNvSpPr txBox="1"/>
          <p:nvPr/>
        </p:nvSpPr>
        <p:spPr>
          <a:xfrm>
            <a:off x="1720566" y="2405077"/>
            <a:ext cx="8750868" cy="2785378"/>
          </a:xfrm>
          <a:prstGeom prst="rect">
            <a:avLst/>
          </a:prstGeom>
          <a:noFill/>
        </p:spPr>
        <p:txBody>
          <a:bodyPr wrap="square" rtlCol="0">
            <a:spAutoFit/>
          </a:bodyPr>
          <a:lstStyle/>
          <a:p>
            <a:pPr algn="ct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ct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249477" y="90355"/>
            <a:ext cx="3733799" cy="923330"/>
          </a:xfrm>
          <a:prstGeom prst="rect">
            <a:avLst/>
          </a:prstGeom>
          <a:noFill/>
        </p:spPr>
        <p:txBody>
          <a:bodyPr wrap="square" rtlCol="0">
            <a:spAutoFit/>
          </a:bodyPr>
          <a:lstStyle/>
          <a:p>
            <a:r>
              <a:rPr lang="it-IT" sz="5400" b="1" spc="-300" dirty="0">
                <a:solidFill>
                  <a:schemeClr val="bg1"/>
                </a:solidFill>
              </a:rPr>
              <a:t>Key Features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42" name="Gruppo 41">
            <a:extLst>
              <a:ext uri="{FF2B5EF4-FFF2-40B4-BE49-F238E27FC236}">
                <a16:creationId xmlns:a16="http://schemas.microsoft.com/office/drawing/2014/main" id="{9F766FEB-3B96-33D7-56E0-8560F3080AA5}"/>
              </a:ext>
            </a:extLst>
          </p:cNvPr>
          <p:cNvGrpSpPr/>
          <p:nvPr/>
        </p:nvGrpSpPr>
        <p:grpSpPr>
          <a:xfrm>
            <a:off x="7852470" y="2134615"/>
            <a:ext cx="3362959" cy="1313218"/>
            <a:chOff x="1701101" y="1802916"/>
            <a:chExt cx="8886021" cy="3784578"/>
          </a:xfrm>
        </p:grpSpPr>
        <p:sp>
          <p:nvSpPr>
            <p:cNvPr id="43" name="Rettangolo con angoli arrotondati 42">
              <a:extLst>
                <a:ext uri="{FF2B5EF4-FFF2-40B4-BE49-F238E27FC236}">
                  <a16:creationId xmlns:a16="http://schemas.microsoft.com/office/drawing/2014/main" id="{2A53693C-F4DF-F990-98A1-6DCF8550482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Rettangolo con angoli arrotondati 43">
              <a:extLst>
                <a:ext uri="{FF2B5EF4-FFF2-40B4-BE49-F238E27FC236}">
                  <a16:creationId xmlns:a16="http://schemas.microsoft.com/office/drawing/2014/main" id="{A2139258-F847-96F5-FEB6-766D97D7F02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3AE6ECD9-B6B4-AB26-C661-22E71A552260}"/>
              </a:ext>
            </a:extLst>
          </p:cNvPr>
          <p:cNvGrpSpPr/>
          <p:nvPr/>
        </p:nvGrpSpPr>
        <p:grpSpPr>
          <a:xfrm>
            <a:off x="7852470" y="4958669"/>
            <a:ext cx="3362959" cy="1280405"/>
            <a:chOff x="1701101" y="1802916"/>
            <a:chExt cx="8886021" cy="3784578"/>
          </a:xfrm>
        </p:grpSpPr>
        <p:sp>
          <p:nvSpPr>
            <p:cNvPr id="46" name="Rettangolo con angoli arrotondati 45">
              <a:extLst>
                <a:ext uri="{FF2B5EF4-FFF2-40B4-BE49-F238E27FC236}">
                  <a16:creationId xmlns:a16="http://schemas.microsoft.com/office/drawing/2014/main" id="{41F22C12-AA96-0367-77CC-C2C2AF5CA7D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Rettangolo con angoli arrotondati 46">
              <a:extLst>
                <a:ext uri="{FF2B5EF4-FFF2-40B4-BE49-F238E27FC236}">
                  <a16:creationId xmlns:a16="http://schemas.microsoft.com/office/drawing/2014/main" id="{92C68214-A31F-158E-1586-C393166B123D}"/>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8" name="CasellaDiTesto 47">
            <a:extLst>
              <a:ext uri="{FF2B5EF4-FFF2-40B4-BE49-F238E27FC236}">
                <a16:creationId xmlns:a16="http://schemas.microsoft.com/office/drawing/2014/main" id="{4CE1E853-74C8-8E8A-A4D9-AC93E3A46BA8}"/>
              </a:ext>
            </a:extLst>
          </p:cNvPr>
          <p:cNvSpPr txBox="1"/>
          <p:nvPr/>
        </p:nvSpPr>
        <p:spPr>
          <a:xfrm>
            <a:off x="7852470" y="2218587"/>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49" name="CasellaDiTesto 48">
            <a:extLst>
              <a:ext uri="{FF2B5EF4-FFF2-40B4-BE49-F238E27FC236}">
                <a16:creationId xmlns:a16="http://schemas.microsoft.com/office/drawing/2014/main" id="{DD7DC982-126B-45E5-D09E-15AC0C6DC4BA}"/>
              </a:ext>
            </a:extLst>
          </p:cNvPr>
          <p:cNvSpPr txBox="1"/>
          <p:nvPr/>
        </p:nvSpPr>
        <p:spPr>
          <a:xfrm>
            <a:off x="7852470" y="5007859"/>
            <a:ext cx="3362959" cy="369332"/>
          </a:xfrm>
          <a:prstGeom prst="rect">
            <a:avLst/>
          </a:prstGeom>
          <a:noFill/>
        </p:spPr>
        <p:txBody>
          <a:bodyPr wrap="square" rtlCol="0">
            <a:spAutoFit/>
          </a:bodyPr>
          <a:lstStyle/>
          <a:p>
            <a:pPr algn="ctr"/>
            <a:r>
              <a:rPr lang="it-IT" b="1" dirty="0">
                <a:solidFill>
                  <a:schemeClr val="bg1"/>
                </a:solidFill>
              </a:rPr>
              <a:t>Dashboard System</a:t>
            </a:r>
          </a:p>
        </p:txBody>
      </p:sp>
      <p:pic>
        <p:nvPicPr>
          <p:cNvPr id="50" name="Immagine 49" descr="Immagine che contiene simbolo, logo, cerchio, Elementi grafici&#10;&#10;Il contenuto generato dall'IA potrebbe non essere corretto.">
            <a:extLst>
              <a:ext uri="{FF2B5EF4-FFF2-40B4-BE49-F238E27FC236}">
                <a16:creationId xmlns:a16="http://schemas.microsoft.com/office/drawing/2014/main" id="{BA0F8399-6845-1650-C05D-3671952D7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421" y="2470984"/>
            <a:ext cx="3313043" cy="3313043"/>
          </a:xfrm>
          <a:prstGeom prst="rect">
            <a:avLst/>
          </a:prstGeom>
        </p:spPr>
      </p:pic>
      <p:sp>
        <p:nvSpPr>
          <p:cNvPr id="51" name="CasellaDiTesto 50">
            <a:extLst>
              <a:ext uri="{FF2B5EF4-FFF2-40B4-BE49-F238E27FC236}">
                <a16:creationId xmlns:a16="http://schemas.microsoft.com/office/drawing/2014/main" id="{E9321962-CB36-1850-C650-4394B7F30C75}"/>
              </a:ext>
            </a:extLst>
          </p:cNvPr>
          <p:cNvSpPr txBox="1"/>
          <p:nvPr/>
        </p:nvSpPr>
        <p:spPr>
          <a:xfrm>
            <a:off x="8350397" y="2708767"/>
            <a:ext cx="2330686" cy="461665"/>
          </a:xfrm>
          <a:prstGeom prst="rect">
            <a:avLst/>
          </a:prstGeom>
          <a:noFill/>
        </p:spPr>
        <p:txBody>
          <a:bodyPr wrap="square" rtlCol="0">
            <a:spAutoFit/>
          </a:bodyPr>
          <a:lstStyle/>
          <a:p>
            <a:pPr algn="ctr"/>
            <a:r>
              <a:rPr lang="it-IT" sz="1200" b="0" i="0" dirty="0">
                <a:solidFill>
                  <a:srgbClr val="F0F6FC"/>
                </a:solidFill>
                <a:effectLst/>
                <a:latin typeface="-apple-system"/>
              </a:rPr>
              <a:t>Scalable </a:t>
            </a:r>
            <a:r>
              <a:rPr lang="it-IT" sz="1200" b="0" i="0" dirty="0" err="1">
                <a:solidFill>
                  <a:srgbClr val="F0F6FC"/>
                </a:solidFill>
                <a:effectLst/>
                <a:latin typeface="-apple-system"/>
              </a:rPr>
              <a:t>solution</a:t>
            </a:r>
            <a:r>
              <a:rPr lang="it-IT" sz="1200" b="0" i="0" dirty="0">
                <a:solidFill>
                  <a:srgbClr val="F0F6FC"/>
                </a:solidFill>
                <a:effectLst/>
                <a:latin typeface="-apple-system"/>
              </a:rPr>
              <a:t> </a:t>
            </a:r>
            <a:r>
              <a:rPr lang="it-IT" sz="1200" b="0" i="0" dirty="0" err="1">
                <a:solidFill>
                  <a:srgbClr val="F0F6FC"/>
                </a:solidFill>
                <a:effectLst/>
                <a:latin typeface="-apple-system"/>
              </a:rPr>
              <a:t>designed</a:t>
            </a:r>
            <a:r>
              <a:rPr lang="it-IT" sz="1200" b="0" i="0" dirty="0">
                <a:solidFill>
                  <a:srgbClr val="F0F6FC"/>
                </a:solidFill>
                <a:effectLst/>
                <a:latin typeface="-apple-system"/>
              </a:rPr>
              <a:t> for large network </a:t>
            </a:r>
            <a:r>
              <a:rPr lang="it-IT" sz="1200" b="0" i="0" dirty="0" err="1">
                <a:solidFill>
                  <a:srgbClr val="F0F6FC"/>
                </a:solidFill>
                <a:effectLst/>
                <a:latin typeface="-apple-system"/>
              </a:rPr>
              <a:t>environments</a:t>
            </a:r>
            <a:endParaRPr lang="it-IT" sz="1200" dirty="0">
              <a:solidFill>
                <a:schemeClr val="bg1"/>
              </a:solidFill>
            </a:endParaRPr>
          </a:p>
        </p:txBody>
      </p:sp>
      <p:sp>
        <p:nvSpPr>
          <p:cNvPr id="52" name="CasellaDiTesto 51">
            <a:extLst>
              <a:ext uri="{FF2B5EF4-FFF2-40B4-BE49-F238E27FC236}">
                <a16:creationId xmlns:a16="http://schemas.microsoft.com/office/drawing/2014/main" id="{B9CC3340-43A3-EF93-BA26-6F8480D424BD}"/>
              </a:ext>
            </a:extLst>
          </p:cNvPr>
          <p:cNvSpPr txBox="1"/>
          <p:nvPr/>
        </p:nvSpPr>
        <p:spPr>
          <a:xfrm>
            <a:off x="8186839" y="5333165"/>
            <a:ext cx="2644817" cy="830997"/>
          </a:xfrm>
          <a:prstGeom prst="rect">
            <a:avLst/>
          </a:prstGeom>
          <a:noFill/>
        </p:spPr>
        <p:txBody>
          <a:bodyPr wrap="square" rtlCol="0">
            <a:spAutoFit/>
          </a:bodyPr>
          <a:lstStyle/>
          <a:p>
            <a:pPr algn="ctr"/>
            <a:r>
              <a:rPr lang="en-US" sz="1200" b="0" i="0" dirty="0">
                <a:solidFill>
                  <a:srgbClr val="F0F6FC"/>
                </a:solidFill>
                <a:effectLst/>
                <a:latin typeface="-apple-system"/>
              </a:rPr>
              <a:t>Specialized dashboards for each detection method and an overview dashboard for high-level threat monitoring.</a:t>
            </a:r>
            <a:endParaRPr lang="it-IT" sz="1200" dirty="0">
              <a:solidFill>
                <a:schemeClr val="bg1"/>
              </a:solidFill>
            </a:endParaRPr>
          </a:p>
        </p:txBody>
      </p:sp>
      <p:cxnSp>
        <p:nvCxnSpPr>
          <p:cNvPr id="53" name="Connettore a gomito 52">
            <a:extLst>
              <a:ext uri="{FF2B5EF4-FFF2-40B4-BE49-F238E27FC236}">
                <a16:creationId xmlns:a16="http://schemas.microsoft.com/office/drawing/2014/main" id="{64649A97-3C8B-01E0-6B4B-C02515390F3D}"/>
              </a:ext>
            </a:extLst>
          </p:cNvPr>
          <p:cNvCxnSpPr>
            <a:cxnSpLocks/>
            <a:endCxn id="47" idx="1"/>
          </p:cNvCxnSpPr>
          <p:nvPr/>
        </p:nvCxnSpPr>
        <p:spPr>
          <a:xfrm>
            <a:off x="7194210" y="4127506"/>
            <a:ext cx="658260" cy="1455369"/>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Connettore a gomito 53">
            <a:extLst>
              <a:ext uri="{FF2B5EF4-FFF2-40B4-BE49-F238E27FC236}">
                <a16:creationId xmlns:a16="http://schemas.microsoft.com/office/drawing/2014/main" id="{627E4C94-918E-3B02-3144-EB94133A7B9A}"/>
              </a:ext>
            </a:extLst>
          </p:cNvPr>
          <p:cNvCxnSpPr>
            <a:cxnSpLocks/>
            <a:endCxn id="44" idx="1"/>
          </p:cNvCxnSpPr>
          <p:nvPr/>
        </p:nvCxnSpPr>
        <p:spPr>
          <a:xfrm flipV="1">
            <a:off x="7194210" y="2774818"/>
            <a:ext cx="658260" cy="135268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55" name="Gruppo 54">
            <a:extLst>
              <a:ext uri="{FF2B5EF4-FFF2-40B4-BE49-F238E27FC236}">
                <a16:creationId xmlns:a16="http://schemas.microsoft.com/office/drawing/2014/main" id="{569E7E03-22A6-CE02-1302-B095DFD6A2DB}"/>
              </a:ext>
            </a:extLst>
          </p:cNvPr>
          <p:cNvGrpSpPr/>
          <p:nvPr/>
        </p:nvGrpSpPr>
        <p:grpSpPr>
          <a:xfrm>
            <a:off x="7852470" y="3546371"/>
            <a:ext cx="3362959" cy="1313218"/>
            <a:chOff x="1701101" y="1802916"/>
            <a:chExt cx="8886021" cy="3784578"/>
          </a:xfrm>
        </p:grpSpPr>
        <p:sp>
          <p:nvSpPr>
            <p:cNvPr id="56" name="Rettangolo con angoli arrotondati 55">
              <a:extLst>
                <a:ext uri="{FF2B5EF4-FFF2-40B4-BE49-F238E27FC236}">
                  <a16:creationId xmlns:a16="http://schemas.microsoft.com/office/drawing/2014/main" id="{31ADA056-71B6-8CF0-EA9F-075FCDF79F7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Rettangolo con angoli arrotondati 56">
              <a:extLst>
                <a:ext uri="{FF2B5EF4-FFF2-40B4-BE49-F238E27FC236}">
                  <a16:creationId xmlns:a16="http://schemas.microsoft.com/office/drawing/2014/main" id="{DB60C625-C670-C038-B00E-5E1D7D9A3C0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8" name="CasellaDiTesto 57">
            <a:extLst>
              <a:ext uri="{FF2B5EF4-FFF2-40B4-BE49-F238E27FC236}">
                <a16:creationId xmlns:a16="http://schemas.microsoft.com/office/drawing/2014/main" id="{0664A3FE-9C84-A7FA-2B2D-E30D560CAB40}"/>
              </a:ext>
            </a:extLst>
          </p:cNvPr>
          <p:cNvSpPr txBox="1"/>
          <p:nvPr/>
        </p:nvSpPr>
        <p:spPr>
          <a:xfrm>
            <a:off x="7852470" y="3630343"/>
            <a:ext cx="3362959" cy="369332"/>
          </a:xfrm>
          <a:prstGeom prst="rect">
            <a:avLst/>
          </a:prstGeom>
          <a:noFill/>
        </p:spPr>
        <p:txBody>
          <a:bodyPr wrap="square" rtlCol="0">
            <a:spAutoFit/>
          </a:bodyPr>
          <a:lstStyle/>
          <a:p>
            <a:pPr algn="ctr"/>
            <a:r>
              <a:rPr lang="it-IT" b="1" dirty="0">
                <a:solidFill>
                  <a:schemeClr val="bg1"/>
                </a:solidFill>
              </a:rPr>
              <a:t>CIM Compliance</a:t>
            </a:r>
          </a:p>
        </p:txBody>
      </p:sp>
      <p:sp>
        <p:nvSpPr>
          <p:cNvPr id="59" name="CasellaDiTesto 58">
            <a:extLst>
              <a:ext uri="{FF2B5EF4-FFF2-40B4-BE49-F238E27FC236}">
                <a16:creationId xmlns:a16="http://schemas.microsoft.com/office/drawing/2014/main" id="{1C23D67B-7E55-E319-3E2F-A9FEBCA4A076}"/>
              </a:ext>
            </a:extLst>
          </p:cNvPr>
          <p:cNvSpPr txBox="1"/>
          <p:nvPr/>
        </p:nvSpPr>
        <p:spPr>
          <a:xfrm>
            <a:off x="8350397" y="4135512"/>
            <a:ext cx="2330686" cy="461665"/>
          </a:xfrm>
          <a:prstGeom prst="rect">
            <a:avLst/>
          </a:prstGeom>
          <a:noFill/>
        </p:spPr>
        <p:txBody>
          <a:bodyPr wrap="square" rtlCol="0">
            <a:spAutoFit/>
          </a:bodyPr>
          <a:lstStyle/>
          <a:p>
            <a:pPr algn="ctr"/>
            <a:r>
              <a:rPr lang="en-US" sz="1200" b="0" i="0" dirty="0">
                <a:solidFill>
                  <a:srgbClr val="F0F6FC"/>
                </a:solidFill>
                <a:effectLst/>
                <a:latin typeface="-apple-system"/>
              </a:rPr>
              <a:t>Fully compatible with Splunk's Common Information Model</a:t>
            </a:r>
            <a:endParaRPr lang="it-IT" sz="1200" dirty="0">
              <a:solidFill>
                <a:schemeClr val="bg1"/>
              </a:solidFill>
            </a:endParaRPr>
          </a:p>
        </p:txBody>
      </p:sp>
      <p:grpSp>
        <p:nvGrpSpPr>
          <p:cNvPr id="67" name="Gruppo 66">
            <a:extLst>
              <a:ext uri="{FF2B5EF4-FFF2-40B4-BE49-F238E27FC236}">
                <a16:creationId xmlns:a16="http://schemas.microsoft.com/office/drawing/2014/main" id="{56D97C02-495B-1587-F15D-9964E4C02CF3}"/>
              </a:ext>
            </a:extLst>
          </p:cNvPr>
          <p:cNvGrpSpPr/>
          <p:nvPr/>
        </p:nvGrpSpPr>
        <p:grpSpPr>
          <a:xfrm>
            <a:off x="1003464" y="2134615"/>
            <a:ext cx="3362959" cy="1313218"/>
            <a:chOff x="1701101" y="1802916"/>
            <a:chExt cx="8886021" cy="3784578"/>
          </a:xfrm>
        </p:grpSpPr>
        <p:sp>
          <p:nvSpPr>
            <p:cNvPr id="68" name="Rettangolo con angoli arrotondati 67">
              <a:extLst>
                <a:ext uri="{FF2B5EF4-FFF2-40B4-BE49-F238E27FC236}">
                  <a16:creationId xmlns:a16="http://schemas.microsoft.com/office/drawing/2014/main" id="{A6B459E9-0F4B-212B-280B-F0280A83162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39CED0EC-AEBF-A18E-F9F9-D70452F9B26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70" name="Gruppo 69">
            <a:extLst>
              <a:ext uri="{FF2B5EF4-FFF2-40B4-BE49-F238E27FC236}">
                <a16:creationId xmlns:a16="http://schemas.microsoft.com/office/drawing/2014/main" id="{2D31ACAB-2EA6-F5FB-B8CC-5BCD503D3C77}"/>
              </a:ext>
            </a:extLst>
          </p:cNvPr>
          <p:cNvGrpSpPr/>
          <p:nvPr/>
        </p:nvGrpSpPr>
        <p:grpSpPr>
          <a:xfrm>
            <a:off x="1003464" y="4958669"/>
            <a:ext cx="3362959" cy="1280405"/>
            <a:chOff x="1701101" y="1802916"/>
            <a:chExt cx="8886021" cy="3784578"/>
          </a:xfrm>
        </p:grpSpPr>
        <p:sp>
          <p:nvSpPr>
            <p:cNvPr id="71" name="Rettangolo con angoli arrotondati 70">
              <a:extLst>
                <a:ext uri="{FF2B5EF4-FFF2-40B4-BE49-F238E27FC236}">
                  <a16:creationId xmlns:a16="http://schemas.microsoft.com/office/drawing/2014/main" id="{837A7229-9D28-0256-387C-D03F33ECD3F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Rettangolo con angoli arrotondati 71">
              <a:extLst>
                <a:ext uri="{FF2B5EF4-FFF2-40B4-BE49-F238E27FC236}">
                  <a16:creationId xmlns:a16="http://schemas.microsoft.com/office/drawing/2014/main" id="{FE56195E-8937-6D8A-21DF-33E32BFD2A9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3" name="CasellaDiTesto 72">
            <a:extLst>
              <a:ext uri="{FF2B5EF4-FFF2-40B4-BE49-F238E27FC236}">
                <a16:creationId xmlns:a16="http://schemas.microsoft.com/office/drawing/2014/main" id="{BB54AF6B-E5BC-683B-5823-243265563479}"/>
              </a:ext>
            </a:extLst>
          </p:cNvPr>
          <p:cNvSpPr txBox="1"/>
          <p:nvPr/>
        </p:nvSpPr>
        <p:spPr>
          <a:xfrm>
            <a:off x="1003464" y="2218587"/>
            <a:ext cx="3362959" cy="369332"/>
          </a:xfrm>
          <a:prstGeom prst="rect">
            <a:avLst/>
          </a:prstGeom>
          <a:noFill/>
        </p:spPr>
        <p:txBody>
          <a:bodyPr wrap="square" rtlCol="0">
            <a:spAutoFit/>
          </a:bodyPr>
          <a:lstStyle/>
          <a:p>
            <a:pPr algn="ctr"/>
            <a:r>
              <a:rPr lang="it-IT" b="1" dirty="0">
                <a:solidFill>
                  <a:schemeClr val="bg1"/>
                </a:solidFill>
              </a:rPr>
              <a:t>Real-time </a:t>
            </a:r>
            <a:r>
              <a:rPr lang="it-IT" b="1" dirty="0" err="1">
                <a:solidFill>
                  <a:schemeClr val="bg1"/>
                </a:solidFill>
              </a:rPr>
              <a:t>Detection</a:t>
            </a:r>
            <a:endParaRPr lang="it-IT" b="1" dirty="0">
              <a:solidFill>
                <a:schemeClr val="bg1"/>
              </a:solidFill>
            </a:endParaRPr>
          </a:p>
        </p:txBody>
      </p:sp>
      <p:sp>
        <p:nvSpPr>
          <p:cNvPr id="74" name="CasellaDiTesto 73">
            <a:extLst>
              <a:ext uri="{FF2B5EF4-FFF2-40B4-BE49-F238E27FC236}">
                <a16:creationId xmlns:a16="http://schemas.microsoft.com/office/drawing/2014/main" id="{4C2814E7-A92F-2C1E-299D-B14BBE3E4D9F}"/>
              </a:ext>
            </a:extLst>
          </p:cNvPr>
          <p:cNvSpPr txBox="1"/>
          <p:nvPr/>
        </p:nvSpPr>
        <p:spPr>
          <a:xfrm>
            <a:off x="1003464" y="5007859"/>
            <a:ext cx="3362959" cy="369332"/>
          </a:xfrm>
          <a:prstGeom prst="rect">
            <a:avLst/>
          </a:prstGeom>
          <a:noFill/>
        </p:spPr>
        <p:txBody>
          <a:bodyPr wrap="square" rtlCol="0">
            <a:spAutoFit/>
          </a:bodyPr>
          <a:lstStyle/>
          <a:p>
            <a:pPr algn="ctr"/>
            <a:r>
              <a:rPr lang="it-IT" b="1" dirty="0" err="1">
                <a:solidFill>
                  <a:schemeClr val="bg1"/>
                </a:solidFill>
              </a:rPr>
              <a:t>Splunk</a:t>
            </a:r>
            <a:r>
              <a:rPr lang="it-IT" b="1" dirty="0">
                <a:solidFill>
                  <a:schemeClr val="bg1"/>
                </a:solidFill>
              </a:rPr>
              <a:t> MLTK Integration</a:t>
            </a:r>
          </a:p>
        </p:txBody>
      </p:sp>
      <p:sp>
        <p:nvSpPr>
          <p:cNvPr id="75" name="CasellaDiTesto 74">
            <a:extLst>
              <a:ext uri="{FF2B5EF4-FFF2-40B4-BE49-F238E27FC236}">
                <a16:creationId xmlns:a16="http://schemas.microsoft.com/office/drawing/2014/main" id="{B9E9472E-FE87-2CE7-F1F7-CEFB05F20671}"/>
              </a:ext>
            </a:extLst>
          </p:cNvPr>
          <p:cNvSpPr txBox="1"/>
          <p:nvPr/>
        </p:nvSpPr>
        <p:spPr>
          <a:xfrm>
            <a:off x="1501391" y="264485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Continuous monitoring of DNS traffic for immediate threat identification</a:t>
            </a:r>
            <a:endParaRPr lang="it-IT" sz="1200" dirty="0">
              <a:solidFill>
                <a:schemeClr val="bg1"/>
              </a:solidFill>
            </a:endParaRPr>
          </a:p>
        </p:txBody>
      </p:sp>
      <p:sp>
        <p:nvSpPr>
          <p:cNvPr id="76" name="CasellaDiTesto 75">
            <a:extLst>
              <a:ext uri="{FF2B5EF4-FFF2-40B4-BE49-F238E27FC236}">
                <a16:creationId xmlns:a16="http://schemas.microsoft.com/office/drawing/2014/main" id="{F6A92CEC-1BEB-A208-3AA1-C5972DC12C91}"/>
              </a:ext>
            </a:extLst>
          </p:cNvPr>
          <p:cNvSpPr txBox="1"/>
          <p:nvPr/>
        </p:nvSpPr>
        <p:spPr>
          <a:xfrm>
            <a:off x="1337833" y="5508264"/>
            <a:ext cx="2644817" cy="461665"/>
          </a:xfrm>
          <a:prstGeom prst="rect">
            <a:avLst/>
          </a:prstGeom>
          <a:noFill/>
        </p:spPr>
        <p:txBody>
          <a:bodyPr wrap="square" rtlCol="0">
            <a:spAutoFit/>
          </a:bodyPr>
          <a:lstStyle/>
          <a:p>
            <a:pPr algn="ctr"/>
            <a:r>
              <a:rPr lang="en-US" sz="1200" b="0" i="0" dirty="0">
                <a:solidFill>
                  <a:srgbClr val="F0F6FC"/>
                </a:solidFill>
                <a:effectLst/>
                <a:latin typeface="-apple-system"/>
              </a:rPr>
              <a:t>Advanced algorithms for pattern recognition and anomaly detection</a:t>
            </a:r>
            <a:endParaRPr lang="it-IT" sz="1200" dirty="0">
              <a:solidFill>
                <a:schemeClr val="bg1"/>
              </a:solidFill>
            </a:endParaRPr>
          </a:p>
        </p:txBody>
      </p:sp>
      <p:grpSp>
        <p:nvGrpSpPr>
          <p:cNvPr id="77" name="Gruppo 76">
            <a:extLst>
              <a:ext uri="{FF2B5EF4-FFF2-40B4-BE49-F238E27FC236}">
                <a16:creationId xmlns:a16="http://schemas.microsoft.com/office/drawing/2014/main" id="{328226F1-2C29-59CC-1D9D-52C327CCD54D}"/>
              </a:ext>
            </a:extLst>
          </p:cNvPr>
          <p:cNvGrpSpPr/>
          <p:nvPr/>
        </p:nvGrpSpPr>
        <p:grpSpPr>
          <a:xfrm>
            <a:off x="1003464" y="3546371"/>
            <a:ext cx="3362959" cy="1313218"/>
            <a:chOff x="1701101" y="1802916"/>
            <a:chExt cx="8886021" cy="3784578"/>
          </a:xfrm>
        </p:grpSpPr>
        <p:sp>
          <p:nvSpPr>
            <p:cNvPr id="78" name="Rettangolo con angoli arrotondati 77">
              <a:extLst>
                <a:ext uri="{FF2B5EF4-FFF2-40B4-BE49-F238E27FC236}">
                  <a16:creationId xmlns:a16="http://schemas.microsoft.com/office/drawing/2014/main" id="{B8549DC8-5391-7B7F-5F4A-FE71BE4005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9" name="Rettangolo con angoli arrotondati 78">
              <a:extLst>
                <a:ext uri="{FF2B5EF4-FFF2-40B4-BE49-F238E27FC236}">
                  <a16:creationId xmlns:a16="http://schemas.microsoft.com/office/drawing/2014/main" id="{A0512D8B-D0A4-AE74-AB68-A2D441C7091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0" name="CasellaDiTesto 79">
            <a:extLst>
              <a:ext uri="{FF2B5EF4-FFF2-40B4-BE49-F238E27FC236}">
                <a16:creationId xmlns:a16="http://schemas.microsoft.com/office/drawing/2014/main" id="{0966BEEF-CCE7-920E-00D4-22053BC5BB58}"/>
              </a:ext>
            </a:extLst>
          </p:cNvPr>
          <p:cNvSpPr txBox="1"/>
          <p:nvPr/>
        </p:nvSpPr>
        <p:spPr>
          <a:xfrm>
            <a:off x="1003464" y="3630343"/>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81" name="CasellaDiTesto 80">
            <a:extLst>
              <a:ext uri="{FF2B5EF4-FFF2-40B4-BE49-F238E27FC236}">
                <a16:creationId xmlns:a16="http://schemas.microsoft.com/office/drawing/2014/main" id="{FAF683FE-822A-F49D-B59D-624619A167DE}"/>
              </a:ext>
            </a:extLst>
          </p:cNvPr>
          <p:cNvSpPr txBox="1"/>
          <p:nvPr/>
        </p:nvSpPr>
        <p:spPr>
          <a:xfrm>
            <a:off x="1501391" y="404389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Multiple detection methods working in concert to identify various types of threats</a:t>
            </a:r>
            <a:endParaRPr lang="it-IT" sz="1200" dirty="0">
              <a:solidFill>
                <a:schemeClr val="bg1"/>
              </a:solidFill>
            </a:endParaRPr>
          </a:p>
        </p:txBody>
      </p:sp>
      <p:cxnSp>
        <p:nvCxnSpPr>
          <p:cNvPr id="82" name="Connettore a gomito 81">
            <a:extLst>
              <a:ext uri="{FF2B5EF4-FFF2-40B4-BE49-F238E27FC236}">
                <a16:creationId xmlns:a16="http://schemas.microsoft.com/office/drawing/2014/main" id="{53741F7C-7E94-959F-3AEC-845246D949CE}"/>
              </a:ext>
            </a:extLst>
          </p:cNvPr>
          <p:cNvCxnSpPr>
            <a:cxnSpLocks/>
            <a:endCxn id="68" idx="3"/>
          </p:cNvCxnSpPr>
          <p:nvPr/>
        </p:nvCxnSpPr>
        <p:spPr>
          <a:xfrm rot="10800000">
            <a:off x="4366423" y="2807632"/>
            <a:ext cx="658260" cy="1319875"/>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48656BBA-9E64-0CD4-A579-40993706342E}"/>
              </a:ext>
            </a:extLst>
          </p:cNvPr>
          <p:cNvCxnSpPr>
            <a:cxnSpLocks/>
            <a:endCxn id="71" idx="3"/>
          </p:cNvCxnSpPr>
          <p:nvPr/>
        </p:nvCxnSpPr>
        <p:spPr>
          <a:xfrm rot="10800000" flipV="1">
            <a:off x="4366423" y="4127506"/>
            <a:ext cx="658260" cy="1487362"/>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CasellaDiTesto 87">
            <a:extLst>
              <a:ext uri="{FF2B5EF4-FFF2-40B4-BE49-F238E27FC236}">
                <a16:creationId xmlns:a16="http://schemas.microsoft.com/office/drawing/2014/main" id="{26E0DEE2-FA2C-1C90-345E-CB4B69866F42}"/>
              </a:ext>
            </a:extLst>
          </p:cNvPr>
          <p:cNvSpPr txBox="1"/>
          <p:nvPr/>
        </p:nvSpPr>
        <p:spPr>
          <a:xfrm>
            <a:off x="5235813" y="5415150"/>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1200329"/>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Uses density function to find hourly query count outliers by source.</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outliers.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outliers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 </a:t>
            </a:r>
            <a:r>
              <a:rPr lang="it-IT" b="1" dirty="0" err="1">
                <a:solidFill>
                  <a:schemeClr val="bg1"/>
                </a:solidFill>
              </a:rPr>
              <a:t>View</a:t>
            </a:r>
            <a:endParaRPr lang="it-IT" b="1" dirty="0">
              <a:solidFill>
                <a:schemeClr val="bg1"/>
              </a:solidFill>
            </a:endParaRP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7"/>
            <a:ext cx="2026656" cy="1055409"/>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7" y="2729948"/>
            <a:ext cx="1437860" cy="699050"/>
          </a:xfrm>
          <a:prstGeom prst="bentConnector3">
            <a:avLst>
              <a:gd name="adj1" fmla="val 10023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a:endCxn id="58" idx="0"/>
          </p:cNvCxnSpPr>
          <p:nvPr/>
        </p:nvCxnSpPr>
        <p:spPr>
          <a:xfrm rot="16200000" flipH="1">
            <a:off x="6731426" y="3167946"/>
            <a:ext cx="1071152" cy="884266"/>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4145655"/>
            <a:ext cx="2517595" cy="202665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6219" y="4212992"/>
            <a:ext cx="3362959" cy="369332"/>
          </a:xfrm>
          <a:prstGeom prst="rect">
            <a:avLst/>
          </a:prstGeom>
          <a:noFill/>
        </p:spPr>
        <p:txBody>
          <a:bodyPr wrap="square" rtlCol="0">
            <a:spAutoFit/>
          </a:bodyPr>
          <a:lstStyle/>
          <a:p>
            <a:pPr algn="ctr"/>
            <a:r>
              <a:rPr lang="it-IT" b="1" dirty="0">
                <a:solidFill>
                  <a:schemeClr val="bg1"/>
                </a:solidFill>
              </a:rPr>
              <a:t>Dashboards </a:t>
            </a:r>
            <a:r>
              <a:rPr lang="it-IT" b="1" dirty="0" err="1">
                <a:solidFill>
                  <a:schemeClr val="bg1"/>
                </a:solidFill>
              </a:rPr>
              <a:t>View</a:t>
            </a:r>
            <a:endParaRPr lang="it-IT" b="1" dirty="0">
              <a:solidFill>
                <a:schemeClr val="bg1"/>
              </a:solidFill>
            </a:endParaRP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620664"/>
            <a:ext cx="3290127" cy="1384995"/>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p>
          <a:p>
            <a:pPr algn="ctr"/>
            <a:r>
              <a:rPr lang="en-US" sz="1200" dirty="0">
                <a:solidFill>
                  <a:schemeClr val="bg1"/>
                </a:solidFill>
              </a:rPr>
              <a:t>Behavioral Clustering</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err="1">
                <a:solidFill>
                  <a:schemeClr val="bg1"/>
                </a:solidFill>
              </a:rPr>
              <a:t>Integrations</a:t>
            </a:r>
            <a:r>
              <a:rPr lang="it-IT" b="1" dirty="0">
                <a:solidFill>
                  <a:schemeClr val="bg1"/>
                </a:solidFill>
              </a:rPr>
              <a:t> </a:t>
            </a:r>
            <a:r>
              <a:rPr lang="it-IT" b="1" dirty="0" err="1">
                <a:solidFill>
                  <a:schemeClr val="bg1"/>
                </a:solidFill>
              </a:rPr>
              <a:t>View</a:t>
            </a:r>
            <a:endParaRPr lang="it-IT" b="1" dirty="0">
              <a:solidFill>
                <a:schemeClr val="bg1"/>
              </a:solidFill>
            </a:endParaRP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1132054" y="2087025"/>
            <a:ext cx="9808825" cy="3170099"/>
          </a:xfrm>
          <a:prstGeom prst="rect">
            <a:avLst/>
          </a:prstGeom>
          <a:noFill/>
        </p:spPr>
        <p:txBody>
          <a:bodyPr wrap="square" rtlCol="0">
            <a:spAutoFit/>
          </a:bodyPr>
          <a:lstStyle/>
          <a:p>
            <a:pPr algn="ct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ctr"/>
            <a:endParaRPr lang="en-US" sz="2500" dirty="0">
              <a:solidFill>
                <a:srgbClr val="F0F6FC"/>
              </a:solidFill>
              <a:latin typeface="-apple-system"/>
            </a:endParaRPr>
          </a:p>
          <a:p>
            <a:pPr algn="ct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grpSp>
        <p:nvGrpSpPr>
          <p:cNvPr id="71" name="Gruppo 70">
            <a:extLst>
              <a:ext uri="{FF2B5EF4-FFF2-40B4-BE49-F238E27FC236}">
                <a16:creationId xmlns:a16="http://schemas.microsoft.com/office/drawing/2014/main" id="{B4275084-2AC9-94D3-3FF7-456696414FBE}"/>
              </a:ext>
            </a:extLst>
          </p:cNvPr>
          <p:cNvGrpSpPr/>
          <p:nvPr/>
        </p:nvGrpSpPr>
        <p:grpSpPr>
          <a:xfrm>
            <a:off x="6407427" y="1706696"/>
            <a:ext cx="4474962" cy="4002727"/>
            <a:chOff x="729991" y="1741237"/>
            <a:chExt cx="4474962" cy="4002727"/>
          </a:xfrm>
        </p:grpSpPr>
        <p:grpSp>
          <p:nvGrpSpPr>
            <p:cNvPr id="8" name="Gruppo 7">
              <a:extLst>
                <a:ext uri="{FF2B5EF4-FFF2-40B4-BE49-F238E27FC236}">
                  <a16:creationId xmlns:a16="http://schemas.microsoft.com/office/drawing/2014/main" id="{EFC133BE-CDF2-3A80-D362-A29CF5DB8B5F}"/>
                </a:ext>
              </a:extLst>
            </p:cNvPr>
            <p:cNvGrpSpPr/>
            <p:nvPr/>
          </p:nvGrpSpPr>
          <p:grpSpPr>
            <a:xfrm>
              <a:off x="739768" y="1741237"/>
              <a:ext cx="4455408" cy="646332"/>
              <a:chOff x="1701101" y="1802916"/>
              <a:chExt cx="8886021" cy="3784578"/>
            </a:xfrm>
          </p:grpSpPr>
          <p:sp>
            <p:nvSpPr>
              <p:cNvPr id="9" name="Rettangolo con angoli arrotondati 8">
                <a:extLst>
                  <a:ext uri="{FF2B5EF4-FFF2-40B4-BE49-F238E27FC236}">
                    <a16:creationId xmlns:a16="http://schemas.microsoft.com/office/drawing/2014/main" id="{E26B9950-D2A2-72A0-7CEB-3CC56E563EC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Rettangolo con angoli arrotondati 9">
                <a:extLst>
                  <a:ext uri="{FF2B5EF4-FFF2-40B4-BE49-F238E27FC236}">
                    <a16:creationId xmlns:a16="http://schemas.microsoft.com/office/drawing/2014/main" id="{C9B40EF8-AF90-885A-0D9A-523860BF403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6" name="CasellaDiTesto 25">
              <a:extLst>
                <a:ext uri="{FF2B5EF4-FFF2-40B4-BE49-F238E27FC236}">
                  <a16:creationId xmlns:a16="http://schemas.microsoft.com/office/drawing/2014/main" id="{0CBAE9EA-A5EA-2BC8-CFFC-3EC72A7D01A7}"/>
                </a:ext>
              </a:extLst>
            </p:cNvPr>
            <p:cNvSpPr txBox="1"/>
            <p:nvPr/>
          </p:nvSpPr>
          <p:spPr>
            <a:xfrm>
              <a:off x="729991" y="1871662"/>
              <a:ext cx="4417374" cy="369332"/>
            </a:xfrm>
            <a:prstGeom prst="rect">
              <a:avLst/>
            </a:prstGeom>
            <a:noFill/>
          </p:spPr>
          <p:txBody>
            <a:bodyPr wrap="square" rtlCol="0">
              <a:spAutoFit/>
            </a:bodyPr>
            <a:lstStyle/>
            <a:p>
              <a:pPr algn="ctr"/>
              <a:r>
                <a:rPr lang="it-IT" b="1" dirty="0">
                  <a:solidFill>
                    <a:schemeClr val="bg1"/>
                  </a:solidFill>
                </a:rPr>
                <a:t>Early detection of malware infections</a:t>
              </a:r>
            </a:p>
          </p:txBody>
        </p:sp>
        <p:grpSp>
          <p:nvGrpSpPr>
            <p:cNvPr id="32" name="Gruppo 31">
              <a:extLst>
                <a:ext uri="{FF2B5EF4-FFF2-40B4-BE49-F238E27FC236}">
                  <a16:creationId xmlns:a16="http://schemas.microsoft.com/office/drawing/2014/main" id="{D1C65764-A073-3AFC-AEBF-F826F5BB1CA3}"/>
                </a:ext>
              </a:extLst>
            </p:cNvPr>
            <p:cNvGrpSpPr/>
            <p:nvPr/>
          </p:nvGrpSpPr>
          <p:grpSpPr>
            <a:xfrm>
              <a:off x="749545" y="2566678"/>
              <a:ext cx="4455408" cy="646332"/>
              <a:chOff x="1701101" y="1802916"/>
              <a:chExt cx="8886021" cy="3784578"/>
            </a:xfrm>
          </p:grpSpPr>
          <p:sp>
            <p:nvSpPr>
              <p:cNvPr id="33" name="Rettangolo con angoli arrotondati 32">
                <a:extLst>
                  <a:ext uri="{FF2B5EF4-FFF2-40B4-BE49-F238E27FC236}">
                    <a16:creationId xmlns:a16="http://schemas.microsoft.com/office/drawing/2014/main" id="{9EF2DFA5-410A-3C19-EC4E-39CEDA63D4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4" name="Rettangolo con angoli arrotondati 33">
                <a:extLst>
                  <a:ext uri="{FF2B5EF4-FFF2-40B4-BE49-F238E27FC236}">
                    <a16:creationId xmlns:a16="http://schemas.microsoft.com/office/drawing/2014/main" id="{A93A5FCA-BAA3-FF9A-BCB6-CB9B04A6E77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5" name="CasellaDiTesto 34">
              <a:extLst>
                <a:ext uri="{FF2B5EF4-FFF2-40B4-BE49-F238E27FC236}">
                  <a16:creationId xmlns:a16="http://schemas.microsoft.com/office/drawing/2014/main" id="{0158F9D1-8870-EADF-F292-13BA35EBB4AE}"/>
                </a:ext>
              </a:extLst>
            </p:cNvPr>
            <p:cNvSpPr txBox="1"/>
            <p:nvPr/>
          </p:nvSpPr>
          <p:spPr>
            <a:xfrm>
              <a:off x="739768" y="2697103"/>
              <a:ext cx="4417374" cy="369332"/>
            </a:xfrm>
            <a:prstGeom prst="rect">
              <a:avLst/>
            </a:prstGeom>
            <a:noFill/>
          </p:spPr>
          <p:txBody>
            <a:bodyPr wrap="square" rtlCol="0">
              <a:spAutoFit/>
            </a:bodyPr>
            <a:lstStyle/>
            <a:p>
              <a:pPr algn="ctr"/>
              <a:r>
                <a:rPr lang="it-IT" b="1" dirty="0">
                  <a:solidFill>
                    <a:schemeClr val="bg1"/>
                  </a:solidFill>
                </a:rPr>
                <a:t>Unconver data exfiltration attempts</a:t>
              </a:r>
            </a:p>
          </p:txBody>
        </p:sp>
        <p:grpSp>
          <p:nvGrpSpPr>
            <p:cNvPr id="38" name="Gruppo 37">
              <a:extLst>
                <a:ext uri="{FF2B5EF4-FFF2-40B4-BE49-F238E27FC236}">
                  <a16:creationId xmlns:a16="http://schemas.microsoft.com/office/drawing/2014/main" id="{111A65BD-C973-0D24-A8E7-E432E947EBBE}"/>
                </a:ext>
              </a:extLst>
            </p:cNvPr>
            <p:cNvGrpSpPr/>
            <p:nvPr/>
          </p:nvGrpSpPr>
          <p:grpSpPr>
            <a:xfrm>
              <a:off x="739768" y="4266010"/>
              <a:ext cx="4455408" cy="646332"/>
              <a:chOff x="1701101" y="1802916"/>
              <a:chExt cx="8886021" cy="3784578"/>
            </a:xfrm>
          </p:grpSpPr>
          <p:sp>
            <p:nvSpPr>
              <p:cNvPr id="39" name="Rettangolo con angoli arrotondati 38">
                <a:extLst>
                  <a:ext uri="{FF2B5EF4-FFF2-40B4-BE49-F238E27FC236}">
                    <a16:creationId xmlns:a16="http://schemas.microsoft.com/office/drawing/2014/main" id="{6E3065A8-97BF-5550-1B38-061E08DF785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con angoli arrotondati 39">
                <a:extLst>
                  <a:ext uri="{FF2B5EF4-FFF2-40B4-BE49-F238E27FC236}">
                    <a16:creationId xmlns:a16="http://schemas.microsoft.com/office/drawing/2014/main" id="{232792F8-3721-D3BB-C802-C11D7B478AA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1" name="CasellaDiTesto 40">
              <a:extLst>
                <a:ext uri="{FF2B5EF4-FFF2-40B4-BE49-F238E27FC236}">
                  <a16:creationId xmlns:a16="http://schemas.microsoft.com/office/drawing/2014/main" id="{B4F4EBA0-371A-A945-06D1-DDD7E93B8F2E}"/>
                </a:ext>
              </a:extLst>
            </p:cNvPr>
            <p:cNvSpPr txBox="1"/>
            <p:nvPr/>
          </p:nvSpPr>
          <p:spPr>
            <a:xfrm>
              <a:off x="729991" y="4396435"/>
              <a:ext cx="4417374"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44" name="Gruppo 43">
              <a:extLst>
                <a:ext uri="{FF2B5EF4-FFF2-40B4-BE49-F238E27FC236}">
                  <a16:creationId xmlns:a16="http://schemas.microsoft.com/office/drawing/2014/main" id="{47E069F8-9BC6-204D-6918-21E012443DD5}"/>
                </a:ext>
              </a:extLst>
            </p:cNvPr>
            <p:cNvGrpSpPr/>
            <p:nvPr/>
          </p:nvGrpSpPr>
          <p:grpSpPr>
            <a:xfrm>
              <a:off x="739768" y="5097632"/>
              <a:ext cx="4455408" cy="646332"/>
              <a:chOff x="1701101" y="1802916"/>
              <a:chExt cx="8886021" cy="3784578"/>
            </a:xfrm>
          </p:grpSpPr>
          <p:sp>
            <p:nvSpPr>
              <p:cNvPr id="45" name="Rettangolo con angoli arrotondati 44">
                <a:extLst>
                  <a:ext uri="{FF2B5EF4-FFF2-40B4-BE49-F238E27FC236}">
                    <a16:creationId xmlns:a16="http://schemas.microsoft.com/office/drawing/2014/main" id="{0FE6B940-758A-860F-97CE-98217BE4C8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DFADA06A-D90F-965B-3D56-28B8D41E4C9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729991" y="5228057"/>
              <a:ext cx="4417374"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48" name="Gruppo 47">
              <a:extLst>
                <a:ext uri="{FF2B5EF4-FFF2-40B4-BE49-F238E27FC236}">
                  <a16:creationId xmlns:a16="http://schemas.microsoft.com/office/drawing/2014/main" id="{8FACE15C-8187-6A70-B282-C7A3745D3635}"/>
                </a:ext>
              </a:extLst>
            </p:cNvPr>
            <p:cNvGrpSpPr/>
            <p:nvPr/>
          </p:nvGrpSpPr>
          <p:grpSpPr>
            <a:xfrm>
              <a:off x="749545" y="3408269"/>
              <a:ext cx="4455408" cy="646332"/>
              <a:chOff x="1701101" y="1802916"/>
              <a:chExt cx="8886021" cy="3784578"/>
            </a:xfrm>
          </p:grpSpPr>
          <p:sp>
            <p:nvSpPr>
              <p:cNvPr id="49" name="Rettangolo con angoli arrotondati 48">
                <a:extLst>
                  <a:ext uri="{FF2B5EF4-FFF2-40B4-BE49-F238E27FC236}">
                    <a16:creationId xmlns:a16="http://schemas.microsoft.com/office/drawing/2014/main" id="{72C593F9-AB3A-5F37-7EF8-8365C2C5789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0" name="Rettangolo con angoli arrotondati 49">
                <a:extLst>
                  <a:ext uri="{FF2B5EF4-FFF2-40B4-BE49-F238E27FC236}">
                    <a16:creationId xmlns:a16="http://schemas.microsoft.com/office/drawing/2014/main" id="{EA42108D-14A8-BD69-2497-C84E90DA5159}"/>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1" name="CasellaDiTesto 50">
              <a:extLst>
                <a:ext uri="{FF2B5EF4-FFF2-40B4-BE49-F238E27FC236}">
                  <a16:creationId xmlns:a16="http://schemas.microsoft.com/office/drawing/2014/main" id="{578D9BDB-1941-03CE-7DB8-1F305B379A83}"/>
                </a:ext>
              </a:extLst>
            </p:cNvPr>
            <p:cNvSpPr txBox="1"/>
            <p:nvPr/>
          </p:nvSpPr>
          <p:spPr>
            <a:xfrm>
              <a:off x="739768" y="3538694"/>
              <a:ext cx="4417374" cy="369332"/>
            </a:xfrm>
            <a:prstGeom prst="rect">
              <a:avLst/>
            </a:prstGeom>
            <a:noFill/>
          </p:spPr>
          <p:txBody>
            <a:bodyPr wrap="square" rtlCol="0">
              <a:spAutoFit/>
            </a:bodyPr>
            <a:lstStyle/>
            <a:p>
              <a:pPr algn="ctr"/>
              <a:r>
                <a:rPr lang="it-IT" b="1" dirty="0">
                  <a:solidFill>
                    <a:schemeClr val="bg1"/>
                  </a:solidFill>
                </a:rPr>
                <a:t>Improves DNS-level threat visibility</a:t>
              </a:r>
            </a:p>
          </p:txBody>
        </p:sp>
      </p:grpSp>
      <p:pic>
        <p:nvPicPr>
          <p:cNvPr id="69" name="Immagine 68" descr="Immagine che contiene simbolo, logo, cerchio, Elementi grafici&#10;&#10;Il contenuto generato dall'IA potrebbe non essere corretto.">
            <a:extLst>
              <a:ext uri="{FF2B5EF4-FFF2-40B4-BE49-F238E27FC236}">
                <a16:creationId xmlns:a16="http://schemas.microsoft.com/office/drawing/2014/main" id="{DD505F3B-0BDC-28A8-1CEB-8A3FB9805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75" y="1772478"/>
            <a:ext cx="3313043" cy="3313043"/>
          </a:xfrm>
          <a:prstGeom prst="rect">
            <a:avLst/>
          </a:prstGeom>
        </p:spPr>
      </p:pic>
      <p:sp>
        <p:nvSpPr>
          <p:cNvPr id="70" name="CasellaDiTesto 69">
            <a:extLst>
              <a:ext uri="{FF2B5EF4-FFF2-40B4-BE49-F238E27FC236}">
                <a16:creationId xmlns:a16="http://schemas.microsoft.com/office/drawing/2014/main" id="{85BD14A3-3953-4475-A81E-A53EB9AA1A45}"/>
              </a:ext>
            </a:extLst>
          </p:cNvPr>
          <p:cNvSpPr txBox="1"/>
          <p:nvPr/>
        </p:nvSpPr>
        <p:spPr>
          <a:xfrm>
            <a:off x="2783776" y="4778233"/>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418</TotalTime>
  <Words>752</Words>
  <Application>Microsoft Office PowerPoint</Application>
  <PresentationFormat>Widescreen</PresentationFormat>
  <Paragraphs>113</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25</cp:revision>
  <dcterms:created xsi:type="dcterms:W3CDTF">2025-05-14T23:58:28Z</dcterms:created>
  <dcterms:modified xsi:type="dcterms:W3CDTF">2025-05-17T22:25:24Z</dcterms:modified>
</cp:coreProperties>
</file>