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7"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F84142-C0CB-47D4-9DA0-74D2E50963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F84142-C0CB-47D4-9DA0-74D2E50963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F84142-C0CB-47D4-9DA0-74D2E50963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5F84142-C0CB-47D4-9DA0-74D2E50963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F84142-C0CB-47D4-9DA0-74D2E509638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5F84142-C0CB-47D4-9DA0-74D2E509638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5F84142-C0CB-47D4-9DA0-74D2E509638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F84142-C0CB-47D4-9DA0-74D2E509638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F84142-C0CB-47D4-9DA0-74D2E509638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F84142-C0CB-47D4-9DA0-74D2E509638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F84142-C0CB-47D4-9DA0-74D2E509638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BA69DE-EB94-4FEB-8241-96336680F8B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84142-C0CB-47D4-9DA0-74D2E509638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BA69DE-EB94-4FEB-8241-96336680F8B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DevOps</a:t>
            </a:r>
            <a:endParaRPr lang="en-IN" dirty="0"/>
          </a:p>
        </p:txBody>
      </p:sp>
      <p:sp>
        <p:nvSpPr>
          <p:cNvPr id="3" name="Subtitle 2"/>
          <p:cNvSpPr>
            <a:spLocks noGrp="1"/>
          </p:cNvSpPr>
          <p:nvPr>
            <p:ph type="subTitle" idx="1"/>
          </p:nvPr>
        </p:nvSpPr>
        <p:spPr/>
        <p:txBody>
          <a:bodyPr>
            <a:normAutofit lnSpcReduction="10000"/>
          </a:bodyPr>
          <a:lstStyle/>
          <a:p>
            <a:pPr algn="r"/>
            <a:r>
              <a:rPr lang="en-IN" dirty="0"/>
              <a:t>Submitted by</a:t>
            </a:r>
            <a:endParaRPr lang="en-IN" dirty="0"/>
          </a:p>
          <a:p>
            <a:pPr algn="r"/>
            <a:r>
              <a:rPr lang="en-IN" dirty="0"/>
              <a:t>Aleesha Joji(166574)</a:t>
            </a:r>
            <a:endParaRPr lang="en-IN" dirty="0"/>
          </a:p>
          <a:p>
            <a:pPr algn="r"/>
            <a:r>
              <a:rPr lang="en-IN" dirty="0"/>
              <a:t>Mentor:</a:t>
            </a:r>
            <a:endParaRPr lang="en-IN" dirty="0"/>
          </a:p>
          <a:p>
            <a:pPr algn="r"/>
            <a:r>
              <a:rPr lang="en-IN" dirty="0" err="1"/>
              <a:t>Nabeen</a:t>
            </a:r>
            <a:r>
              <a:rPr lang="en-IN" dirty="0"/>
              <a:t> Najeeb</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VM creation and keys</a:t>
            </a:r>
            <a:endParaRPr lang="en-IN" dirty="0"/>
          </a:p>
        </p:txBody>
      </p:sp>
      <p:sp>
        <p:nvSpPr>
          <p:cNvPr id="3" name="Content Placeholder 2"/>
          <p:cNvSpPr>
            <a:spLocks noGrp="1"/>
          </p:cNvSpPr>
          <p:nvPr>
            <p:ph idx="1"/>
          </p:nvPr>
        </p:nvSpPr>
        <p:spPr/>
        <p:txBody>
          <a:bodyPr>
            <a:normAutofit/>
          </a:bodyPr>
          <a:lstStyle/>
          <a:p>
            <a:pPr marL="0" indent="0">
              <a:buNone/>
            </a:pPr>
            <a:r>
              <a:rPr lang="en-US" sz="2400" i="0" dirty="0">
                <a:solidFill>
                  <a:srgbClr val="151515"/>
                </a:solidFill>
                <a:effectLst/>
                <a:cs typeface="+mn-lt"/>
              </a:rPr>
              <a:t>A virtual machine (VM) is a virtual environment that functions as a virtual computer system with its own CPU, memory, network interface, and storage, created on a physical hardware system.</a:t>
            </a:r>
            <a:endParaRPr lang="en-US" sz="2400" i="0" dirty="0">
              <a:solidFill>
                <a:srgbClr val="151515"/>
              </a:solidFill>
              <a:effectLst/>
              <a:cs typeface="+mn-lt"/>
            </a:endParaRPr>
          </a:p>
          <a:p>
            <a:pPr marL="0" indent="0">
              <a:buNone/>
            </a:pPr>
            <a:r>
              <a:rPr lang="en-US" dirty="0">
                <a:solidFill>
                  <a:srgbClr val="151515"/>
                </a:solidFill>
                <a:cs typeface="+mn-lt"/>
              </a:rPr>
              <a:t>What is a key pair and how is it connected to AWS?</a:t>
            </a:r>
            <a:endParaRPr lang="en-US" dirty="0">
              <a:solidFill>
                <a:srgbClr val="151515"/>
              </a:solidFill>
              <a:cs typeface="+mn-lt"/>
            </a:endParaRPr>
          </a:p>
          <a:p>
            <a:pPr marL="0" indent="0">
              <a:buNone/>
            </a:pPr>
            <a:r>
              <a:rPr lang="en-US" i="0" dirty="0">
                <a:solidFill>
                  <a:srgbClr val="151515"/>
                </a:solidFill>
                <a:effectLst/>
                <a:cs typeface="+mn-lt"/>
              </a:rPr>
              <a:t>SSH and remote connections</a:t>
            </a:r>
            <a:endParaRPr lang="en-US" i="0" dirty="0">
              <a:solidFill>
                <a:srgbClr val="151515"/>
              </a:solidFill>
              <a:effectLst/>
              <a:cs typeface="+mn-lt"/>
            </a:endParaRPr>
          </a:p>
          <a:p>
            <a:pPr marL="0" indent="0">
              <a:buNone/>
            </a:pPr>
            <a:r>
              <a:rPr lang="en-US" sz="2400" dirty="0">
                <a:solidFill>
                  <a:srgbClr val="151515"/>
                </a:solidFill>
                <a:cs typeface="+mn-lt"/>
              </a:rPr>
              <a:t>-</a:t>
            </a:r>
            <a:r>
              <a:rPr lang="en-US" sz="2400" b="0" i="0" dirty="0">
                <a:solidFill>
                  <a:srgbClr val="333333"/>
                </a:solidFill>
                <a:effectLst/>
                <a:cs typeface="+mn-lt"/>
              </a:rPr>
              <a:t>SSH key pairs are often used to individually authorize users. As a result, organizations have to store, share, manage access for, and maintain these SSH keys.</a:t>
            </a:r>
            <a:endParaRPr lang="en-US" sz="2400" i="0" dirty="0">
              <a:solidFill>
                <a:srgbClr val="151515"/>
              </a:solidFill>
              <a:effectLst/>
              <a:cs typeface="+mn-lt"/>
            </a:endParaRPr>
          </a:p>
          <a:p>
            <a:pPr marL="0" indent="0">
              <a:buNone/>
            </a:pPr>
            <a:endParaRPr lang="en-US" i="0" dirty="0">
              <a:solidFill>
                <a:srgbClr val="151515"/>
              </a:solidFill>
              <a:effectLst/>
              <a:cs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240000"/>
              </a:lnSpc>
              <a:buNone/>
            </a:pPr>
            <a:r>
              <a:rPr lang="en-IN" sz="6600" dirty="0"/>
              <a:t>THANK YOU</a:t>
            </a:r>
            <a:endParaRPr lang="en-IN"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Version Control Systems</a:t>
            </a:r>
            <a:endParaRPr lang="en-IN" dirty="0"/>
          </a:p>
        </p:txBody>
      </p:sp>
      <p:sp>
        <p:nvSpPr>
          <p:cNvPr id="3" name="Content Placeholder 2"/>
          <p:cNvSpPr>
            <a:spLocks noGrp="1"/>
          </p:cNvSpPr>
          <p:nvPr>
            <p:ph idx="1"/>
          </p:nvPr>
        </p:nvSpPr>
        <p:spPr/>
        <p:txBody>
          <a:bodyPr/>
          <a:lstStyle/>
          <a:p>
            <a:pPr marL="0" indent="0">
              <a:buNone/>
            </a:pPr>
            <a:r>
              <a:rPr lang="en-IN" dirty="0"/>
              <a:t>What is version control?</a:t>
            </a:r>
            <a:endParaRPr lang="en-IN" dirty="0"/>
          </a:p>
          <a:p>
            <a:pPr marL="0" indent="0">
              <a:buNone/>
            </a:pPr>
            <a:r>
              <a:rPr lang="en-IN" dirty="0"/>
              <a:t>	system that records changes of files over time </a:t>
            </a:r>
            <a:endParaRPr lang="en-IN" dirty="0"/>
          </a:p>
          <a:p>
            <a:pPr marL="0" indent="0">
              <a:buNone/>
            </a:pPr>
            <a:r>
              <a:rPr lang="en-IN" dirty="0"/>
              <a:t>There are basically 2 types of version control systems:</a:t>
            </a:r>
            <a:endParaRPr lang="en-IN" dirty="0"/>
          </a:p>
          <a:p>
            <a:pPr marL="0" indent="0">
              <a:buNone/>
            </a:pPr>
            <a:r>
              <a:rPr lang="en-IN" dirty="0"/>
              <a:t>-Centralized version control</a:t>
            </a:r>
            <a:endParaRPr lang="en-IN" dirty="0"/>
          </a:p>
          <a:p>
            <a:pPr marL="0" indent="0">
              <a:buNone/>
            </a:pPr>
            <a:r>
              <a:rPr lang="en-IN" dirty="0"/>
              <a:t>	a single server contains all the versioned files</a:t>
            </a:r>
            <a:endParaRPr lang="en-IN" dirty="0"/>
          </a:p>
          <a:p>
            <a:pPr marL="0" indent="0">
              <a:buNone/>
            </a:pPr>
            <a:r>
              <a:rPr lang="en-IN" dirty="0"/>
              <a:t>-Distributed version control</a:t>
            </a:r>
            <a:endParaRPr lang="en-IN" dirty="0"/>
          </a:p>
          <a:p>
            <a:pPr marL="0" indent="0">
              <a:buNone/>
            </a:pPr>
            <a:r>
              <a:rPr lang="en-IN" dirty="0"/>
              <a:t>	everyone has a local copy of the entire work history</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&amp; GITHUB</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Git </a:t>
            </a:r>
            <a:r>
              <a:rPr lang="en-IN" dirty="0">
                <a:sym typeface="Wingdings" panose="05000000000000000000" pitchFamily="2" charset="2"/>
              </a:rPr>
              <a:t> tool that is installed in your pc</a:t>
            </a:r>
            <a:endParaRPr lang="en-IN" dirty="0">
              <a:sym typeface="Wingdings" panose="05000000000000000000" pitchFamily="2" charset="2"/>
            </a:endParaRPr>
          </a:p>
          <a:p>
            <a:pPr marL="0" indent="0">
              <a:buNone/>
            </a:pPr>
            <a:r>
              <a:rPr lang="en-IN" dirty="0"/>
              <a:t>GitHub </a:t>
            </a:r>
            <a:r>
              <a:rPr lang="en-IN" dirty="0">
                <a:sym typeface="Wingdings" panose="05000000000000000000" pitchFamily="2" charset="2"/>
              </a:rPr>
              <a:t>server</a:t>
            </a:r>
            <a:endParaRPr lang="en-IN" dirty="0">
              <a:sym typeface="Wingdings" panose="05000000000000000000" pitchFamily="2" charset="2"/>
            </a:endParaRPr>
          </a:p>
          <a:p>
            <a:pPr marL="0" indent="0">
              <a:buNone/>
            </a:pPr>
            <a:r>
              <a:rPr lang="en-IN" dirty="0">
                <a:sym typeface="Wingdings" panose="05000000000000000000" pitchFamily="2" charset="2"/>
              </a:rPr>
              <a:t>Unlike other VCS it considers data as a series of snapshots</a:t>
            </a:r>
            <a:endParaRPr lang="en-IN" dirty="0">
              <a:sym typeface="Wingdings" panose="05000000000000000000" pitchFamily="2" charset="2"/>
            </a:endParaRPr>
          </a:p>
          <a:p>
            <a:pPr marL="0" indent="0">
              <a:buNone/>
            </a:pPr>
            <a:r>
              <a:rPr lang="en-IN" dirty="0">
                <a:sym typeface="Wingdings" panose="05000000000000000000" pitchFamily="2" charset="2"/>
              </a:rPr>
              <a:t>Every time you commit you take a snapshot of the files that are listed in the staging area.</a:t>
            </a:r>
            <a:endParaRPr lang="en-IN" dirty="0">
              <a:sym typeface="Wingdings" panose="05000000000000000000" pitchFamily="2" charset="2"/>
            </a:endParaRPr>
          </a:p>
          <a:p>
            <a:pPr marL="0" indent="0">
              <a:buNone/>
            </a:pPr>
            <a:r>
              <a:rPr lang="en-IN" dirty="0">
                <a:sym typeface="Wingdings" panose="05000000000000000000" pitchFamily="2" charset="2"/>
              </a:rPr>
              <a:t>Advantages:</a:t>
            </a:r>
            <a:endParaRPr lang="en-IN" dirty="0">
              <a:sym typeface="Wingdings" panose="05000000000000000000" pitchFamily="2" charset="2"/>
            </a:endParaRPr>
          </a:p>
          <a:p>
            <a:r>
              <a:rPr lang="en-IN" sz="2000" dirty="0">
                <a:sym typeface="Wingdings" panose="05000000000000000000" pitchFamily="2" charset="2"/>
              </a:rPr>
              <a:t>Tracking history</a:t>
            </a:r>
            <a:endParaRPr lang="en-IN" sz="2000" dirty="0">
              <a:sym typeface="Wingdings" panose="05000000000000000000" pitchFamily="2" charset="2"/>
            </a:endParaRPr>
          </a:p>
          <a:p>
            <a:r>
              <a:rPr lang="en-IN" sz="2000" dirty="0">
                <a:sym typeface="Wingdings" panose="05000000000000000000" pitchFamily="2" charset="2"/>
              </a:rPr>
              <a:t>Collaborations</a:t>
            </a:r>
            <a:endParaRPr lang="en-IN" sz="2000" dirty="0">
              <a:sym typeface="Wingdings" panose="05000000000000000000" pitchFamily="2" charset="2"/>
            </a:endParaRPr>
          </a:p>
          <a:p>
            <a:r>
              <a:rPr lang="en-IN" sz="2000" dirty="0">
                <a:sym typeface="Wingdings" panose="05000000000000000000" pitchFamily="2" charset="2"/>
              </a:rPr>
              <a:t>Backup’s</a:t>
            </a:r>
            <a:endParaRPr lang="en-IN" sz="2000" dirty="0">
              <a:sym typeface="Wingdings" panose="05000000000000000000" pitchFamily="2" charset="2"/>
            </a:endParaRPr>
          </a:p>
          <a:p>
            <a:r>
              <a:rPr lang="en-IN" sz="2000" dirty="0">
                <a:sym typeface="Wingdings" panose="05000000000000000000" pitchFamily="2" charset="2"/>
              </a:rPr>
              <a:t>Tracking status</a:t>
            </a:r>
            <a:endParaRPr lang="en-IN" sz="2000" dirty="0">
              <a:sym typeface="Wingdings" panose="05000000000000000000" pitchFamily="2" charset="2"/>
            </a:endParaRPr>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Life-cycle of GitHub</a:t>
            </a:r>
            <a:endParaRPr lang="en-IN" dirty="0"/>
          </a:p>
        </p:txBody>
      </p:sp>
      <p:sp>
        <p:nvSpPr>
          <p:cNvPr id="3" name="Content Placeholder 2"/>
          <p:cNvSpPr>
            <a:spLocks noGrp="1"/>
          </p:cNvSpPr>
          <p:nvPr>
            <p:ph idx="1"/>
          </p:nvPr>
        </p:nvSpPr>
        <p:spPr>
          <a:xfrm>
            <a:off x="838200" y="1346231"/>
            <a:ext cx="10515600" cy="4351338"/>
          </a:xfrm>
        </p:spPr>
        <p:txBody>
          <a:bodyPr/>
          <a:lstStyle/>
          <a:p>
            <a:pPr marL="0" indent="0">
              <a:buNone/>
            </a:pPr>
            <a:r>
              <a:rPr lang="en-IN" dirty="0"/>
              <a:t>When you say a file is present in your git repo, there are 3 possible stages for it</a:t>
            </a:r>
            <a:endParaRPr lang="en-IN" dirty="0"/>
          </a:p>
          <a:p>
            <a:pPr marL="0" indent="0">
              <a:buNone/>
            </a:pPr>
            <a:r>
              <a:rPr lang="en-IN" dirty="0"/>
              <a:t>1)Modified</a:t>
            </a:r>
            <a:endParaRPr lang="en-IN" dirty="0"/>
          </a:p>
          <a:p>
            <a:pPr marL="0" indent="0">
              <a:buNone/>
            </a:pPr>
            <a:r>
              <a:rPr lang="en-IN" dirty="0"/>
              <a:t>2)Staged</a:t>
            </a:r>
            <a:endParaRPr lang="en-IN" dirty="0"/>
          </a:p>
          <a:p>
            <a:pPr marL="0" indent="0">
              <a:buNone/>
            </a:pPr>
            <a:r>
              <a:rPr lang="en-IN" dirty="0"/>
              <a:t>3)Committed</a:t>
            </a:r>
            <a:endParaRPr lang="en-IN" dirty="0"/>
          </a:p>
        </p:txBody>
      </p:sp>
      <p:pic>
        <p:nvPicPr>
          <p:cNvPr id="5" name="Picture 4"/>
          <p:cNvPicPr>
            <a:picLocks noChangeAspect="1"/>
          </p:cNvPicPr>
          <p:nvPr/>
        </p:nvPicPr>
        <p:blipFill rotWithShape="1">
          <a:blip r:embed="rId1"/>
          <a:srcRect r="27396"/>
          <a:stretch>
            <a:fillRect/>
          </a:stretch>
        </p:blipFill>
        <p:spPr>
          <a:xfrm>
            <a:off x="3852909" y="1845415"/>
            <a:ext cx="6767995" cy="47240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initialization and basic commands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There are 2 main ways to initialize a git repo:</a:t>
            </a:r>
            <a:endParaRPr lang="en-IN" dirty="0"/>
          </a:p>
          <a:p>
            <a:pPr>
              <a:buFontTx/>
              <a:buChar char="-"/>
            </a:pPr>
            <a:r>
              <a:rPr lang="en-IN" dirty="0"/>
              <a:t>Clone an existing repo using git clone command</a:t>
            </a:r>
            <a:endParaRPr lang="en-IN" dirty="0"/>
          </a:p>
          <a:p>
            <a:pPr>
              <a:buFontTx/>
              <a:buChar char="-"/>
            </a:pPr>
            <a:r>
              <a:rPr lang="en-IN" dirty="0"/>
              <a:t>Next is using git </a:t>
            </a:r>
            <a:r>
              <a:rPr lang="en-IN" dirty="0" err="1"/>
              <a:t>init</a:t>
            </a:r>
            <a:r>
              <a:rPr lang="en-IN" dirty="0"/>
              <a:t> command</a:t>
            </a:r>
            <a:endParaRPr lang="en-IN" dirty="0"/>
          </a:p>
          <a:p>
            <a:pPr marL="0" indent="0">
              <a:buNone/>
            </a:pPr>
            <a:r>
              <a:rPr lang="en-IN" dirty="0"/>
              <a:t>	This creates a .git file in the local repository</a:t>
            </a:r>
            <a:endParaRPr lang="en-IN" dirty="0"/>
          </a:p>
          <a:p>
            <a:pPr marL="0" indent="0">
              <a:buNone/>
            </a:pPr>
            <a:r>
              <a:rPr lang="en-IN" dirty="0"/>
              <a:t>Basic commands</a:t>
            </a:r>
            <a:endParaRPr lang="en-IN" dirty="0"/>
          </a:p>
          <a:p>
            <a:r>
              <a:rPr lang="en-IN" sz="2100" dirty="0"/>
              <a:t>Git add</a:t>
            </a:r>
            <a:endParaRPr lang="en-IN" sz="2100" dirty="0"/>
          </a:p>
          <a:p>
            <a:r>
              <a:rPr lang="en-IN" sz="2100" dirty="0"/>
              <a:t>Git commit</a:t>
            </a:r>
            <a:endParaRPr lang="en-IN" sz="2100" dirty="0"/>
          </a:p>
          <a:p>
            <a:r>
              <a:rPr lang="en-IN" sz="2100" dirty="0"/>
              <a:t>Git status</a:t>
            </a:r>
            <a:endParaRPr lang="en-IN" sz="2100" dirty="0"/>
          </a:p>
          <a:p>
            <a:r>
              <a:rPr lang="en-IN" sz="2100" dirty="0"/>
              <a:t>Git log</a:t>
            </a:r>
            <a:endParaRPr lang="en-IN" sz="2100" dirty="0"/>
          </a:p>
          <a:p>
            <a:r>
              <a:rPr lang="en-IN" sz="2100" dirty="0"/>
              <a:t>Git rm</a:t>
            </a:r>
            <a:endParaRPr lang="en-IN" sz="2100" dirty="0"/>
          </a:p>
          <a:p>
            <a:r>
              <a:rPr lang="en-IN" sz="2100" dirty="0"/>
              <a:t>Git mv</a:t>
            </a:r>
            <a:endParaRPr lang="en-IN" sz="2100" dirty="0"/>
          </a:p>
          <a:p>
            <a:pPr marL="457200" lvl="1" indent="0">
              <a:buNone/>
            </a:pPr>
            <a:endParaRPr lang="en-IN" dirty="0"/>
          </a:p>
          <a:p>
            <a:pPr marL="457200" lvl="1"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Branching and Merging</a:t>
            </a:r>
            <a:endParaRPr lang="en-IN" dirty="0"/>
          </a:p>
        </p:txBody>
      </p:sp>
      <p:sp>
        <p:nvSpPr>
          <p:cNvPr id="3" name="Content Placeholder 2"/>
          <p:cNvSpPr>
            <a:spLocks noGrp="1"/>
          </p:cNvSpPr>
          <p:nvPr>
            <p:ph idx="1"/>
          </p:nvPr>
        </p:nvSpPr>
        <p:spPr/>
        <p:txBody>
          <a:bodyPr/>
          <a:lstStyle/>
          <a:p>
            <a:pPr marL="0" indent="0">
              <a:buNone/>
            </a:pPr>
            <a:r>
              <a:rPr lang="en-US" b="0" i="0" dirty="0">
                <a:solidFill>
                  <a:srgbClr val="4E443C"/>
                </a:solidFill>
                <a:effectLst/>
                <a:latin typeface="Arial" panose="020B0604020202020204" pitchFamily="34" charset="0"/>
              </a:rPr>
              <a:t>Branching means you diverge from the main line of development and continue to do work without messing with that main line.</a:t>
            </a:r>
            <a:endParaRPr lang="en-US" b="0" i="0" dirty="0">
              <a:solidFill>
                <a:srgbClr val="4E443C"/>
              </a:solidFill>
              <a:effectLst/>
              <a:latin typeface="Arial" panose="020B0604020202020204" pitchFamily="34" charset="0"/>
            </a:endParaRPr>
          </a:p>
          <a:p>
            <a:pPr marL="0" indent="0">
              <a:buNone/>
            </a:pPr>
            <a:r>
              <a:rPr lang="en-IN" dirty="0"/>
              <a:t>HEAD Pointer</a:t>
            </a:r>
            <a:endParaRPr lang="en-IN" dirty="0"/>
          </a:p>
          <a:p>
            <a:pPr marL="0" indent="0">
              <a:buNone/>
            </a:pPr>
            <a:endParaRPr lang="en-IN" dirty="0"/>
          </a:p>
          <a:p>
            <a:pPr marL="0" indent="0">
              <a:buNone/>
            </a:pPr>
            <a:r>
              <a:rPr lang="en-IN" dirty="0"/>
              <a:t>Types of merges:</a:t>
            </a:r>
            <a:endParaRPr lang="en-IN" dirty="0"/>
          </a:p>
          <a:p>
            <a:pPr marL="0" indent="0">
              <a:buNone/>
            </a:pPr>
            <a:r>
              <a:rPr lang="en-IN" dirty="0"/>
              <a:t>Fast-forward merge</a:t>
            </a:r>
            <a:endParaRPr lang="en-IN" dirty="0"/>
          </a:p>
          <a:p>
            <a:pPr marL="0" indent="0">
              <a:buNone/>
            </a:pPr>
            <a:r>
              <a:rPr lang="en-IN" dirty="0"/>
              <a:t>3-way merge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Branching Strategies</a:t>
            </a:r>
            <a:endParaRPr lang="en-IN" dirty="0"/>
          </a:p>
        </p:txBody>
      </p:sp>
      <p:sp>
        <p:nvSpPr>
          <p:cNvPr id="3" name="Content Placeholder 2"/>
          <p:cNvSpPr>
            <a:spLocks noGrp="1"/>
          </p:cNvSpPr>
          <p:nvPr>
            <p:ph idx="1"/>
          </p:nvPr>
        </p:nvSpPr>
        <p:spPr/>
        <p:txBody>
          <a:bodyPr/>
          <a:lstStyle/>
          <a:p>
            <a:r>
              <a:rPr lang="en-IN" dirty="0"/>
              <a:t>Long running branches</a:t>
            </a:r>
            <a:endParaRPr lang="en-IN" dirty="0"/>
          </a:p>
          <a:p>
            <a:pPr marL="0" indent="0">
              <a:buNone/>
            </a:pPr>
            <a:r>
              <a:rPr lang="en-IN" dirty="0"/>
              <a:t>	-simple 3-way merge, always have a parallel branch to check 		stability</a:t>
            </a:r>
            <a:endParaRPr lang="en-IN" dirty="0"/>
          </a:p>
          <a:p>
            <a:pPr marL="0" indent="0">
              <a:buNone/>
            </a:pPr>
            <a:r>
              <a:rPr lang="en-IN" dirty="0"/>
              <a:t>	-useful when dealing with large and complex projects</a:t>
            </a:r>
            <a:endParaRPr lang="en-IN" dirty="0"/>
          </a:p>
          <a:p>
            <a:r>
              <a:rPr lang="en-IN" dirty="0"/>
              <a:t>Topic branches</a:t>
            </a:r>
            <a:endParaRPr lang="en-IN" dirty="0"/>
          </a:p>
          <a:p>
            <a:pPr marL="457200" lvl="1" indent="0">
              <a:buNone/>
            </a:pPr>
            <a:r>
              <a:rPr lang="en-IN" dirty="0"/>
              <a:t>	-short lived branch</a:t>
            </a:r>
            <a:endParaRPr lang="en-IN" dirty="0"/>
          </a:p>
          <a:p>
            <a:pPr marL="457200" lvl="1" indent="0">
              <a:buNone/>
            </a:pPr>
            <a:r>
              <a:rPr lang="en-IN" dirty="0"/>
              <a:t>	- it can be deleted after use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–Data centre</a:t>
            </a:r>
            <a:endParaRPr lang="en-IN" dirty="0"/>
          </a:p>
        </p:txBody>
      </p:sp>
      <p:sp>
        <p:nvSpPr>
          <p:cNvPr id="3" name="Content Placeholder 2"/>
          <p:cNvSpPr>
            <a:spLocks noGrp="1"/>
          </p:cNvSpPr>
          <p:nvPr>
            <p:ph idx="1"/>
          </p:nvPr>
        </p:nvSpPr>
        <p:spPr/>
        <p:txBody>
          <a:bodyPr>
            <a:normAutofit/>
          </a:bodyPr>
          <a:lstStyle/>
          <a:p>
            <a:pPr marL="0" indent="0">
              <a:buNone/>
            </a:pPr>
            <a:r>
              <a:rPr lang="en-IN" altLang="en-US" i="0" dirty="0">
                <a:effectLst/>
                <a:cs typeface="+mn-lt"/>
              </a:rPr>
              <a:t>What is a cloud?</a:t>
            </a:r>
            <a:endParaRPr lang="en-US" i="0" dirty="0">
              <a:effectLst/>
              <a:cs typeface="+mn-lt"/>
            </a:endParaRPr>
          </a:p>
          <a:p>
            <a:pPr marL="0" indent="0">
              <a:buNone/>
            </a:pPr>
            <a:r>
              <a:rPr lang="en-IN" altLang="en-US" i="0" dirty="0">
                <a:effectLst/>
                <a:cs typeface="+mn-lt"/>
              </a:rPr>
              <a:t>-</a:t>
            </a:r>
            <a:r>
              <a:rPr lang="en-US" i="0" dirty="0">
                <a:effectLst/>
                <a:cs typeface="+mn-lt"/>
              </a:rPr>
              <a:t>A cloud data service is a remote version of a data center </a:t>
            </a:r>
            <a:endParaRPr lang="en-US" i="0" dirty="0">
              <a:effectLst/>
              <a:cs typeface="+mn-lt"/>
            </a:endParaRPr>
          </a:p>
          <a:p>
            <a:pPr marL="0" indent="0">
              <a:buNone/>
            </a:pPr>
            <a:r>
              <a:rPr lang="en-IN" altLang="en-US" i="0" dirty="0">
                <a:effectLst/>
                <a:cs typeface="+mn-lt"/>
              </a:rPr>
              <a:t>-lets </a:t>
            </a:r>
            <a:r>
              <a:rPr lang="en-US" i="0" dirty="0">
                <a:effectLst/>
                <a:cs typeface="+mn-lt"/>
              </a:rPr>
              <a:t>you access your data through the internet.</a:t>
            </a:r>
            <a:endParaRPr lang="en-US" i="0" dirty="0">
              <a:effectLst/>
              <a:cs typeface="+mn-lt"/>
            </a:endParaRPr>
          </a:p>
          <a:p>
            <a:pPr marL="0" indent="0">
              <a:buNone/>
            </a:pPr>
            <a:r>
              <a:rPr lang="en-US" dirty="0">
                <a:cs typeface="+mn-lt"/>
              </a:rPr>
              <a:t>Scaling up and down</a:t>
            </a:r>
            <a:endParaRPr lang="en-US" dirty="0">
              <a:cs typeface="+mn-lt"/>
            </a:endParaRPr>
          </a:p>
          <a:p>
            <a:pPr marL="0" indent="0">
              <a:buNone/>
            </a:pPr>
            <a:r>
              <a:rPr lang="en-US" i="0" dirty="0">
                <a:effectLst/>
                <a:cs typeface="+mn-lt"/>
              </a:rPr>
              <a:t>adding more CPU, memory, or I/O resources to an existing server, or replacing one server with a more powerful server. </a:t>
            </a:r>
            <a:endParaRPr lang="en-US" i="0" dirty="0">
              <a:effectLst/>
              <a:cs typeface="+mn-lt"/>
            </a:endParaRPr>
          </a:p>
          <a:p>
            <a:pPr marL="0" indent="0">
              <a:buNone/>
            </a:pPr>
            <a:r>
              <a:rPr lang="en-US" i="0" dirty="0" err="1">
                <a:effectLst/>
                <a:cs typeface="+mn-lt"/>
              </a:rPr>
              <a:t>Eg</a:t>
            </a:r>
            <a:r>
              <a:rPr lang="en-US" i="0" dirty="0">
                <a:effectLst/>
                <a:cs typeface="+mn-lt"/>
              </a:rPr>
              <a:t>: AWS and Azure.</a:t>
            </a:r>
            <a:endParaRPr lang="en-US" i="0" dirty="0">
              <a:effectLst/>
              <a:cs typeface="+mn-lt"/>
            </a:endParaRPr>
          </a:p>
          <a:p>
            <a:pPr marL="0" indent="0">
              <a:buNone/>
            </a:pPr>
            <a:endParaRPr lang="en-IN" dirty="0">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AWS –EC2</a:t>
            </a:r>
            <a:endParaRPr lang="en-IN" dirty="0"/>
          </a:p>
        </p:txBody>
      </p:sp>
      <p:sp>
        <p:nvSpPr>
          <p:cNvPr id="3" name="Content Placeholder 2"/>
          <p:cNvSpPr>
            <a:spLocks noGrp="1"/>
          </p:cNvSpPr>
          <p:nvPr>
            <p:ph idx="1"/>
          </p:nvPr>
        </p:nvSpPr>
        <p:spPr/>
        <p:txBody>
          <a:bodyPr>
            <a:normAutofit/>
          </a:bodyPr>
          <a:lstStyle/>
          <a:p>
            <a:pPr marL="0" indent="0">
              <a:buNone/>
            </a:pPr>
            <a:r>
              <a:rPr lang="en-US" b="0" i="0" dirty="0">
                <a:effectLst/>
                <a:cs typeface="+mn-lt"/>
              </a:rPr>
              <a:t>Why do we need AWS?</a:t>
            </a:r>
            <a:endParaRPr lang="en-US" b="0" i="0" dirty="0">
              <a:effectLst/>
              <a:cs typeface="+mn-lt"/>
            </a:endParaRPr>
          </a:p>
          <a:p>
            <a:pPr marL="0" indent="0">
              <a:buNone/>
            </a:pPr>
            <a:r>
              <a:rPr lang="en-US" dirty="0">
                <a:cs typeface="+mn-lt"/>
              </a:rPr>
              <a:t>Advantages:</a:t>
            </a:r>
            <a:endParaRPr lang="en-US" b="0" i="0" dirty="0">
              <a:effectLst/>
              <a:cs typeface="+mn-lt"/>
            </a:endParaRPr>
          </a:p>
          <a:p>
            <a:r>
              <a:rPr lang="en-US" sz="2000" b="0" i="0" dirty="0">
                <a:effectLst/>
                <a:cs typeface="+mn-lt"/>
              </a:rPr>
              <a:t>reliable </a:t>
            </a:r>
            <a:endParaRPr lang="en-US" sz="2000" b="0" i="0" dirty="0">
              <a:effectLst/>
              <a:cs typeface="+mn-lt"/>
            </a:endParaRPr>
          </a:p>
          <a:p>
            <a:r>
              <a:rPr lang="en-US" sz="2000" b="0" i="0" dirty="0">
                <a:effectLst/>
                <a:cs typeface="+mn-lt"/>
              </a:rPr>
              <a:t>scalable</a:t>
            </a:r>
            <a:endParaRPr lang="en-US" sz="2000" b="0" i="0" dirty="0">
              <a:effectLst/>
              <a:cs typeface="+mn-lt"/>
            </a:endParaRPr>
          </a:p>
          <a:p>
            <a:r>
              <a:rPr lang="en-US" sz="2000" b="0" i="0" dirty="0">
                <a:effectLst/>
                <a:cs typeface="+mn-lt"/>
              </a:rPr>
              <a:t>inexpensive </a:t>
            </a:r>
            <a:r>
              <a:rPr lang="en-US" sz="2000" b="1" i="0" dirty="0">
                <a:effectLst/>
                <a:cs typeface="+mn-lt"/>
              </a:rPr>
              <a:t>cloud computing</a:t>
            </a:r>
            <a:r>
              <a:rPr lang="en-US" sz="2000" b="0" i="0" dirty="0">
                <a:effectLst/>
                <a:cs typeface="+mn-lt"/>
              </a:rPr>
              <a:t> services</a:t>
            </a:r>
            <a:endParaRPr lang="en-US" sz="2000" b="0" i="0" dirty="0">
              <a:effectLst/>
              <a:cs typeface="+mn-lt"/>
            </a:endParaRPr>
          </a:p>
          <a:p>
            <a:pPr marL="0" indent="0">
              <a:buNone/>
            </a:pPr>
            <a:r>
              <a:rPr lang="en-US" sz="2400" b="0" i="0" dirty="0">
                <a:effectLst/>
                <a:cs typeface="+mn-lt"/>
              </a:rPr>
              <a:t>Amazon EC2 provides scalable computing capacity in the AWS cloud. It enables organizations to develop and deploy applications faster, without any hardware. Users can launch virtual servers, configure security and networking from an intuitive dashboard. </a:t>
            </a:r>
            <a:endParaRPr lang="en-IN" sz="2400" dirty="0">
              <a:cs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2572</Words>
  <Application>WPS Presentation</Application>
  <PresentationFormat>Widescreen</PresentationFormat>
  <Paragraphs>100</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Silka</vt:lpstr>
      <vt:lpstr>Segoe Print</vt:lpstr>
      <vt:lpstr>Gotham A</vt:lpstr>
      <vt:lpstr>AmazonEmberLight</vt:lpstr>
      <vt:lpstr>Roboto</vt:lpstr>
      <vt:lpstr>RedHatText</vt:lpstr>
      <vt:lpstr>AmazonEmber</vt:lpstr>
      <vt:lpstr>Calibri Light</vt:lpstr>
      <vt:lpstr>Calibri</vt:lpstr>
      <vt:lpstr>Microsoft YaHei</vt:lpstr>
      <vt:lpstr>Arial Unicode MS</vt:lpstr>
      <vt:lpstr>Malgun Gothic</vt:lpstr>
      <vt:lpstr>Office Theme</vt:lpstr>
      <vt:lpstr>DevOps</vt:lpstr>
      <vt:lpstr>Version Control Systems</vt:lpstr>
      <vt:lpstr>GIT &amp; GITHUB</vt:lpstr>
      <vt:lpstr>Life-cycle of GitHub</vt:lpstr>
      <vt:lpstr>Git initialization and basic commands</vt:lpstr>
      <vt:lpstr>Git Branching and Merging</vt:lpstr>
      <vt:lpstr>Branching Strategies</vt:lpstr>
      <vt:lpstr>Cloud –Data centre</vt:lpstr>
      <vt:lpstr>AWS –EC2</vt:lpstr>
      <vt:lpstr>VM creation and keys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aleesha joji</dc:creator>
  <cp:lastModifiedBy>alees</cp:lastModifiedBy>
  <cp:revision>19</cp:revision>
  <dcterms:created xsi:type="dcterms:W3CDTF">2021-05-09T11:22:00Z</dcterms:created>
  <dcterms:modified xsi:type="dcterms:W3CDTF">2021-05-10T07:14:13Z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