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6"/>
  </p:notesMasterIdLst>
  <p:sldIdLst>
    <p:sldId id="266" r:id="rId2"/>
    <p:sldId id="267" r:id="rId3"/>
    <p:sldId id="268" r:id="rId4"/>
    <p:sldId id="270" r:id="rId5"/>
    <p:sldId id="256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72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5" d="100"/>
          <a:sy n="55" d="100"/>
        </p:scale>
        <p:origin x="66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Nothing is happening.</a:t>
            </a:r>
          </a:p>
        </p:txBody>
      </p:sp>
    </p:spTree>
    <p:extLst>
      <p:ext uri="{BB962C8B-B14F-4D97-AF65-F5344CB8AC3E}">
        <p14:creationId xmlns:p14="http://schemas.microsoft.com/office/powerpoint/2010/main" val="26502373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8596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14120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rtl="0">
              <a:spcBef>
                <a:spcPts val="0"/>
              </a:spcBef>
              <a:spcAft>
                <a:spcPts val="0"/>
              </a:spcAft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31513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458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74B795C-49A2-4CD2-B09E-AB93E55C3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9586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62275" y="-124550"/>
            <a:ext cx="8769900" cy="52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How to login with hashed password</a:t>
            </a:r>
            <a:endParaRPr sz="4000"/>
          </a:p>
        </p:txBody>
      </p:sp>
      <p:sp>
        <p:nvSpPr>
          <p:cNvPr id="92" name="Shape 92"/>
          <p:cNvSpPr txBox="1"/>
          <p:nvPr/>
        </p:nvSpPr>
        <p:spPr>
          <a:xfrm>
            <a:off x="418050" y="658225"/>
            <a:ext cx="8619300" cy="43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Can’t compare request.form[‘password’] to user.hashed_password</a:t>
            </a:r>
            <a:endParaRPr sz="2400">
              <a:solidFill>
                <a:srgbClr val="FFFFFF"/>
              </a:solidFill>
            </a:endParaRPr>
          </a:p>
          <a:p>
            <a:pPr marL="914400" lvl="1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lang="en" sz="2400">
                <a:solidFill>
                  <a:srgbClr val="FFFFFF"/>
                </a:solidFill>
              </a:rPr>
              <a:t>Why?</a:t>
            </a:r>
            <a:endParaRPr sz="2400">
              <a:solidFill>
                <a:srgbClr val="FFFFFF"/>
              </a:solidFill>
            </a:endParaRPr>
          </a:p>
          <a:p>
            <a:pPr marL="914400" lvl="1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lang="en" sz="2400">
                <a:solidFill>
                  <a:srgbClr val="FFFFFF"/>
                </a:solidFill>
              </a:rPr>
              <a:t>We need to hash the submitted password so that it’s in the same shape as the stored user.hashed_password</a:t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62275" y="-124550"/>
            <a:ext cx="8769900" cy="52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How to login with hashed password...</a:t>
            </a:r>
            <a:endParaRPr sz="4000"/>
          </a:p>
        </p:txBody>
      </p:sp>
      <p:sp>
        <p:nvSpPr>
          <p:cNvPr id="98" name="Shape 98"/>
          <p:cNvSpPr txBox="1"/>
          <p:nvPr/>
        </p:nvSpPr>
        <p:spPr>
          <a:xfrm>
            <a:off x="418050" y="658225"/>
            <a:ext cx="8619300" cy="43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Hash the submitted password</a:t>
            </a:r>
            <a:endParaRPr sz="2400">
              <a:solidFill>
                <a:srgbClr val="FFFFFF"/>
              </a:solidFill>
            </a:endParaRPr>
          </a:p>
          <a:p>
            <a:pPr marL="914400" lvl="1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lang="en" sz="2400">
                <a:solidFill>
                  <a:srgbClr val="FFFFFF"/>
                </a:solidFill>
              </a:rPr>
              <a:t>hashed_submitted_password = hash_stuff(request.form[‘password’])</a:t>
            </a:r>
            <a:endParaRPr sz="2400">
              <a:solidFill>
                <a:srgbClr val="FFFFFF"/>
              </a:solidFill>
            </a:endParaRPr>
          </a:p>
          <a:p>
            <a:pPr marL="45720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</a:endParaRP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Now you can check the password</a:t>
            </a:r>
            <a:endParaRPr sz="2400">
              <a:solidFill>
                <a:srgbClr val="FFFFFF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</a:endParaRPr>
          </a:p>
          <a:p>
            <a:pPr marL="45720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</a:rPr>
              <a:t>If hashed_submitted_password == user.hashed_password</a:t>
            </a:r>
            <a:endParaRPr sz="22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62275" y="-124550"/>
            <a:ext cx="8769900" cy="52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Bootstrap</a:t>
            </a:r>
            <a:endParaRPr sz="4000"/>
          </a:p>
        </p:txBody>
      </p:sp>
      <p:sp>
        <p:nvSpPr>
          <p:cNvPr id="104" name="Shape 104"/>
          <p:cNvSpPr txBox="1"/>
          <p:nvPr/>
        </p:nvSpPr>
        <p:spPr>
          <a:xfrm>
            <a:off x="418050" y="658225"/>
            <a:ext cx="8619300" cy="43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 dirty="0">
                <a:solidFill>
                  <a:srgbClr val="FFFFFF"/>
                </a:solidFill>
              </a:rPr>
              <a:t>CSS Framework that you can base your site styles on</a:t>
            </a:r>
            <a:endParaRPr sz="2400" dirty="0">
              <a:solidFill>
                <a:srgbClr val="FFFFFF"/>
              </a:solidFill>
            </a:endParaRPr>
          </a:p>
          <a:p>
            <a:pPr marL="914400" lvl="1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lang="en" sz="2400" dirty="0">
                <a:solidFill>
                  <a:srgbClr val="FFFFFF"/>
                </a:solidFill>
              </a:rPr>
              <a:t>You don’t have to start from scratch</a:t>
            </a:r>
            <a:endParaRPr sz="2400" dirty="0">
              <a:solidFill>
                <a:srgbClr val="FFFFFF"/>
              </a:solidFill>
            </a:endParaRPr>
          </a:p>
          <a:p>
            <a:pPr marL="914400" lvl="1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lang="en" sz="2400" dirty="0">
                <a:solidFill>
                  <a:srgbClr val="FFFFFF"/>
                </a:solidFill>
              </a:rPr>
              <a:t>It’s not just CSS (also includes some JavaScript)</a:t>
            </a:r>
            <a:endParaRPr sz="2400" dirty="0">
              <a:solidFill>
                <a:srgbClr val="FFFFFF"/>
              </a:solidFill>
            </a:endParaRPr>
          </a:p>
          <a:p>
            <a:pPr marL="457200" lvl="0" indent="-381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 dirty="0">
                <a:solidFill>
                  <a:srgbClr val="FFFFFF"/>
                </a:solidFill>
              </a:rPr>
              <a:t>CSS classes ready to be used by you</a:t>
            </a:r>
            <a:endParaRPr sz="2400" dirty="0">
              <a:solidFill>
                <a:srgbClr val="FFFFFF"/>
              </a:solidFill>
            </a:endParaRPr>
          </a:p>
          <a:p>
            <a:pPr marL="457200" lvl="0" indent="-381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 dirty="0">
                <a:solidFill>
                  <a:srgbClr val="FFFFFF"/>
                </a:solidFill>
              </a:rPr>
              <a:t>FYI: This is in Saturday’s class prep, so don’t freak out yet.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xfrm>
            <a:off x="62275" y="-124550"/>
            <a:ext cx="8769900" cy="52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How to Get Bootstrap</a:t>
            </a:r>
            <a:endParaRPr sz="4000"/>
          </a:p>
        </p:txBody>
      </p:sp>
      <p:sp>
        <p:nvSpPr>
          <p:cNvPr id="110" name="Shape 110"/>
          <p:cNvSpPr txBox="1"/>
          <p:nvPr/>
        </p:nvSpPr>
        <p:spPr>
          <a:xfrm>
            <a:off x="418050" y="658225"/>
            <a:ext cx="8619300" cy="43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 dirty="0">
                <a:solidFill>
                  <a:srgbClr val="FFFFFF"/>
                </a:solidFill>
              </a:rPr>
              <a:t>Download the CSS files -OR-</a:t>
            </a:r>
            <a:endParaRPr sz="2400" dirty="0">
              <a:solidFill>
                <a:srgbClr val="FFFFFF"/>
              </a:solidFill>
            </a:endParaRPr>
          </a:p>
          <a:p>
            <a:pPr marL="457200" lvl="0" indent="-381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 dirty="0">
                <a:solidFill>
                  <a:srgbClr val="FFFFFF"/>
                </a:solidFill>
              </a:rPr>
              <a:t>You can link to their files on a CDN </a:t>
            </a:r>
            <a:r>
              <a:rPr lang="en" sz="2000" dirty="0">
                <a:solidFill>
                  <a:srgbClr val="FFFFFF"/>
                </a:solidFill>
              </a:rPr>
              <a:t>(Content Delivery Network)</a:t>
            </a:r>
            <a:endParaRPr sz="2000" dirty="0">
              <a:solidFill>
                <a:srgbClr val="FFFFFF"/>
              </a:solidFill>
            </a:endParaRPr>
          </a:p>
          <a:p>
            <a:pPr marL="914400" lvl="1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lang="en" sz="2400" dirty="0">
                <a:solidFill>
                  <a:srgbClr val="FFFFFF"/>
                </a:solidFill>
              </a:rPr>
              <a:t>That is simply a server that serves up things like images and css files</a:t>
            </a:r>
            <a:endParaRPr sz="2400" dirty="0">
              <a:solidFill>
                <a:srgbClr val="FFFFFF"/>
              </a:solidFill>
            </a:endParaRPr>
          </a:p>
          <a:p>
            <a:pPr marL="457200" lvl="0" indent="-381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 dirty="0">
                <a:solidFill>
                  <a:srgbClr val="FFFFFF"/>
                </a:solidFill>
              </a:rPr>
              <a:t>Read the docs!!!</a:t>
            </a:r>
            <a:endParaRPr sz="2400" dirty="0">
              <a:solidFill>
                <a:srgbClr val="FFFFFF"/>
              </a:solidFill>
            </a:endParaRPr>
          </a:p>
          <a:p>
            <a:pPr marL="457200" lvl="0" indent="-381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 dirty="0">
                <a:solidFill>
                  <a:srgbClr val="FFFFFF"/>
                </a:solidFill>
              </a:rPr>
              <a:t>Add the &lt;link&gt; to your .html file</a:t>
            </a:r>
            <a:endParaRPr sz="2400" dirty="0">
              <a:solidFill>
                <a:srgbClr val="FFFFFF"/>
              </a:solidFill>
            </a:endParaRPr>
          </a:p>
          <a:p>
            <a:pPr marL="457200" lvl="0" indent="-381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 dirty="0">
                <a:solidFill>
                  <a:srgbClr val="FFFFFF"/>
                </a:solidFill>
              </a:rPr>
              <a:t>Start using it!</a:t>
            </a:r>
            <a:endParaRPr sz="24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1D703-8BBD-4963-8604-EB1BB75216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Studio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072D14-C85C-4CA4-AA58-18638CE31F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No walkthrough again. But this one is so fun!</a:t>
            </a:r>
          </a:p>
        </p:txBody>
      </p:sp>
    </p:spTree>
    <p:extLst>
      <p:ext uri="{BB962C8B-B14F-4D97-AF65-F5344CB8AC3E}">
        <p14:creationId xmlns:p14="http://schemas.microsoft.com/office/powerpoint/2010/main" val="2898018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62275" y="-124550"/>
            <a:ext cx="8769900" cy="52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Outline</a:t>
            </a:r>
            <a:endParaRPr sz="4000" dirty="0"/>
          </a:p>
        </p:txBody>
      </p:sp>
      <p:sp>
        <p:nvSpPr>
          <p:cNvPr id="62" name="Shape 62"/>
          <p:cNvSpPr txBox="1"/>
          <p:nvPr/>
        </p:nvSpPr>
        <p:spPr>
          <a:xfrm>
            <a:off x="418050" y="658225"/>
            <a:ext cx="8619300" cy="43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●"/>
            </a:pPr>
            <a:r>
              <a:rPr lang="en-US" sz="2400" dirty="0">
                <a:solidFill>
                  <a:srgbClr val="FFFFFF"/>
                </a:solidFill>
              </a:rPr>
              <a:t>Reminders</a:t>
            </a:r>
          </a:p>
          <a:p>
            <a:pPr marL="457200" indent="-381000">
              <a:lnSpc>
                <a:spcPct val="115000"/>
              </a:lnSpc>
              <a:buClr>
                <a:srgbClr val="FFFFFF"/>
              </a:buClr>
              <a:buSzPts val="2400"/>
              <a:buFont typeface="Arial"/>
              <a:buChar char="●"/>
            </a:pPr>
            <a:r>
              <a:rPr lang="en-US" sz="2400" dirty="0">
                <a:solidFill>
                  <a:srgbClr val="FFFFFF"/>
                </a:solidFill>
              </a:rPr>
              <a:t>Studio Solution (</a:t>
            </a:r>
            <a:r>
              <a:rPr lang="en-US" sz="2400" dirty="0" err="1">
                <a:solidFill>
                  <a:srgbClr val="FFFFFF"/>
                </a:solidFill>
              </a:rPr>
              <a:t>Flicklist</a:t>
            </a:r>
            <a:r>
              <a:rPr lang="en-US" sz="2400" dirty="0">
                <a:solidFill>
                  <a:srgbClr val="FFFFFF"/>
                </a:solidFill>
              </a:rPr>
              <a:t> 8)</a:t>
            </a: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●"/>
            </a:pPr>
            <a:r>
              <a:rPr lang="en-US" sz="2400" dirty="0">
                <a:solidFill>
                  <a:srgbClr val="FFFFFF"/>
                </a:solidFill>
              </a:rPr>
              <a:t>Lecture/Q&amp;A</a:t>
            </a: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●"/>
            </a:pPr>
            <a:r>
              <a:rPr lang="en-US" sz="2400" dirty="0">
                <a:solidFill>
                  <a:srgbClr val="FFFFFF"/>
                </a:solidFill>
              </a:rPr>
              <a:t>Studio</a:t>
            </a:r>
            <a:endParaRPr sz="2400" dirty="0">
              <a:solidFill>
                <a:srgbClr val="FFFFFF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solidFill>
                <a:srgbClr val="FFFFFF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solidFill>
                <a:srgbClr val="FFFFFF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FFFFFF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9364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62275" y="-124550"/>
            <a:ext cx="8769900" cy="52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Reminders</a:t>
            </a:r>
            <a:endParaRPr sz="4000" dirty="0"/>
          </a:p>
        </p:txBody>
      </p:sp>
      <p:sp>
        <p:nvSpPr>
          <p:cNvPr id="62" name="Shape 62"/>
          <p:cNvSpPr txBox="1"/>
          <p:nvPr/>
        </p:nvSpPr>
        <p:spPr>
          <a:xfrm>
            <a:off x="418050" y="668858"/>
            <a:ext cx="8619300" cy="43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indent="-381000">
              <a:lnSpc>
                <a:spcPct val="115000"/>
              </a:lnSpc>
              <a:buClr>
                <a:srgbClr val="FFFFFF"/>
              </a:buClr>
              <a:buSzPts val="2400"/>
              <a:buFont typeface="Arial"/>
              <a:buChar char="●"/>
            </a:pPr>
            <a:r>
              <a:rPr lang="en-US" sz="2400" dirty="0" err="1">
                <a:solidFill>
                  <a:srgbClr val="FFFFFF"/>
                </a:solidFill>
              </a:rPr>
              <a:t>Blogz</a:t>
            </a:r>
            <a:r>
              <a:rPr lang="en-US" sz="2400" dirty="0">
                <a:solidFill>
                  <a:srgbClr val="FFFFFF"/>
                </a:solidFill>
              </a:rPr>
              <a:t> due Saturday</a:t>
            </a:r>
          </a:p>
          <a:p>
            <a:pPr marL="457200" indent="-381000">
              <a:lnSpc>
                <a:spcPct val="115000"/>
              </a:lnSpc>
              <a:buClr>
                <a:srgbClr val="FFFFFF"/>
              </a:buClr>
              <a:buSzPts val="2400"/>
              <a:buFont typeface="Arial"/>
              <a:buChar char="●"/>
            </a:pPr>
            <a:r>
              <a:rPr lang="en-US" sz="2400" dirty="0">
                <a:solidFill>
                  <a:srgbClr val="FFFFFF"/>
                </a:solidFill>
              </a:rPr>
              <a:t>We are so close! You guys are amazing!</a:t>
            </a:r>
          </a:p>
          <a:p>
            <a:pPr marL="76200"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</a:pPr>
            <a:endParaRPr lang="en-US" sz="900" dirty="0">
              <a:solidFill>
                <a:srgbClr val="FFFFFF"/>
              </a:solidFill>
            </a:endParaRPr>
          </a:p>
          <a:p>
            <a:pPr lvl="0">
              <a:lnSpc>
                <a:spcPct val="115000"/>
              </a:lnSpc>
            </a:pPr>
            <a:endParaRPr lang="en-US" sz="2200" dirty="0">
              <a:solidFill>
                <a:srgbClr val="FFFFFF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FFFFFF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7696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1D703-8BBD-4963-8604-EB1BB75216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Studio Solution: </a:t>
            </a:r>
            <a:r>
              <a:rPr lang="en-US" dirty="0" err="1"/>
              <a:t>Flicklist</a:t>
            </a:r>
            <a:r>
              <a:rPr lang="en-US" dirty="0"/>
              <a:t> 8</a:t>
            </a:r>
          </a:p>
        </p:txBody>
      </p:sp>
    </p:spTree>
    <p:extLst>
      <p:ext uri="{BB962C8B-B14F-4D97-AF65-F5344CB8AC3E}">
        <p14:creationId xmlns:p14="http://schemas.microsoft.com/office/powerpoint/2010/main" val="2220849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11700" y="-94125"/>
            <a:ext cx="8520600" cy="93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LC 101</a:t>
            </a:r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311700" y="543375"/>
            <a:ext cx="8520600" cy="73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Unit 2 - Class 12</a:t>
            </a:r>
            <a:endParaRPr/>
          </a:p>
        </p:txBody>
      </p:sp>
      <p:sp>
        <p:nvSpPr>
          <p:cNvPr id="56" name="Shape 56"/>
          <p:cNvSpPr txBox="1"/>
          <p:nvPr/>
        </p:nvSpPr>
        <p:spPr>
          <a:xfrm>
            <a:off x="1281050" y="2111100"/>
            <a:ext cx="6459452" cy="10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Hashing and </a:t>
            </a:r>
            <a:r>
              <a:rPr lang="en-US" sz="40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lang="en" sz="40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ootstrap</a:t>
            </a:r>
            <a:endParaRPr sz="4000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62275" y="-124550"/>
            <a:ext cx="8769900" cy="52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Encryption Review</a:t>
            </a:r>
            <a:endParaRPr sz="4000"/>
          </a:p>
        </p:txBody>
      </p:sp>
      <p:sp>
        <p:nvSpPr>
          <p:cNvPr id="68" name="Shape 68"/>
          <p:cNvSpPr txBox="1"/>
          <p:nvPr/>
        </p:nvSpPr>
        <p:spPr>
          <a:xfrm>
            <a:off x="418050" y="658225"/>
            <a:ext cx="8619300" cy="43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Encrypt text with a key</a:t>
            </a:r>
            <a:endParaRPr sz="2400">
              <a:solidFill>
                <a:srgbClr val="FFFFFF"/>
              </a:solidFill>
            </a:endParaRP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Use key to un-encrypt the text</a:t>
            </a:r>
            <a:endParaRPr sz="2400">
              <a:solidFill>
                <a:srgbClr val="FFFFFF"/>
              </a:solidFill>
            </a:endParaRP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You did this on at least one assignment</a:t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62275" y="-124550"/>
            <a:ext cx="8769900" cy="52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Hashing</a:t>
            </a:r>
            <a:endParaRPr sz="4000"/>
          </a:p>
        </p:txBody>
      </p:sp>
      <p:sp>
        <p:nvSpPr>
          <p:cNvPr id="74" name="Shape 74"/>
          <p:cNvSpPr txBox="1"/>
          <p:nvPr/>
        </p:nvSpPr>
        <p:spPr>
          <a:xfrm>
            <a:off x="418050" y="658225"/>
            <a:ext cx="8619300" cy="43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password converted -&gt; what looks like random text</a:t>
            </a:r>
            <a:endParaRPr sz="2400">
              <a:solidFill>
                <a:srgbClr val="FFFFFF"/>
              </a:solidFill>
            </a:endParaRPr>
          </a:p>
          <a:p>
            <a:pPr marL="457200" lvl="0" indent="-381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Store the hashed version of the password in the database</a:t>
            </a:r>
            <a:endParaRPr sz="2400">
              <a:solidFill>
                <a:srgbClr val="FFFFFF"/>
              </a:solidFill>
            </a:endParaRPr>
          </a:p>
          <a:p>
            <a:pPr marL="457200" lvl="0" indent="-381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Benefits of hashing</a:t>
            </a:r>
            <a:endParaRPr sz="2400">
              <a:solidFill>
                <a:srgbClr val="FFFFFF"/>
              </a:solidFill>
            </a:endParaRPr>
          </a:p>
          <a:p>
            <a:pPr marL="914400" lvl="1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lang="en" sz="2400">
                <a:solidFill>
                  <a:srgbClr val="FFFFFF"/>
                </a:solidFill>
              </a:rPr>
              <a:t>The hashed password stored can not be easily turned back into plain text</a:t>
            </a:r>
            <a:endParaRPr sz="2400">
              <a:solidFill>
                <a:srgbClr val="FFFFFF"/>
              </a:solidFill>
            </a:endParaRPr>
          </a:p>
          <a:p>
            <a:pPr marL="1371600" lvl="2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■"/>
            </a:pPr>
            <a:r>
              <a:rPr lang="en" sz="2400">
                <a:solidFill>
                  <a:srgbClr val="FFFFFF"/>
                </a:solidFill>
              </a:rPr>
              <a:t>That helps if your database is hacked</a:t>
            </a:r>
            <a:endParaRPr sz="2400">
              <a:solidFill>
                <a:srgbClr val="FFFFFF"/>
              </a:solidFill>
            </a:endParaRPr>
          </a:p>
          <a:p>
            <a:pPr marL="914400" lvl="1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lang="en" sz="2400">
                <a:solidFill>
                  <a:srgbClr val="FFFFFF"/>
                </a:solidFill>
              </a:rPr>
              <a:t>User is not aware of the hashing process and enters password as usual</a:t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62275" y="-124550"/>
            <a:ext cx="8769900" cy="52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How to store a hashed password</a:t>
            </a:r>
            <a:endParaRPr sz="4000"/>
          </a:p>
        </p:txBody>
      </p:sp>
      <p:sp>
        <p:nvSpPr>
          <p:cNvPr id="80" name="Shape 80"/>
          <p:cNvSpPr txBox="1"/>
          <p:nvPr/>
        </p:nvSpPr>
        <p:spPr>
          <a:xfrm>
            <a:off x="418050" y="658225"/>
            <a:ext cx="8619300" cy="43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import module for hashing</a:t>
            </a:r>
            <a:endParaRPr sz="2400">
              <a:solidFill>
                <a:srgbClr val="FFFFFF"/>
              </a:solidFill>
            </a:endParaRPr>
          </a:p>
          <a:p>
            <a:pPr marL="914400" lvl="1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lang="en" sz="2400">
                <a:solidFill>
                  <a:srgbClr val="FFFFFF"/>
                </a:solidFill>
              </a:rPr>
              <a:t>For now we will call the function hash_stuff()</a:t>
            </a:r>
            <a:endParaRPr sz="2400">
              <a:solidFill>
                <a:srgbClr val="FFFFFF"/>
              </a:solidFill>
            </a:endParaRP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First the user needs to register</a:t>
            </a:r>
            <a:endParaRPr sz="2400">
              <a:solidFill>
                <a:srgbClr val="FFFFFF"/>
              </a:solidFill>
            </a:endParaRPr>
          </a:p>
          <a:p>
            <a:pPr marL="914400" lvl="1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lang="en" sz="2400">
                <a:solidFill>
                  <a:srgbClr val="FFFFFF"/>
                </a:solidFill>
              </a:rPr>
              <a:t>Hashed version of their password is stored in database</a:t>
            </a:r>
            <a:endParaRPr sz="2400">
              <a:solidFill>
                <a:srgbClr val="FFFFFF"/>
              </a:solidFill>
            </a:endParaRPr>
          </a:p>
          <a:p>
            <a:pPr marL="45720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</a:endParaRPr>
          </a:p>
          <a:p>
            <a:pPr marL="45720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</a:rPr>
              <a:t>user.hashed_password = hash_stuff(request.form[‘password’)</a:t>
            </a:r>
            <a:endParaRPr sz="22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62275" y="-124550"/>
            <a:ext cx="8769900" cy="52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How to login with hashed password</a:t>
            </a:r>
            <a:endParaRPr sz="4000"/>
          </a:p>
        </p:txBody>
      </p:sp>
      <p:sp>
        <p:nvSpPr>
          <p:cNvPr id="86" name="Shape 86"/>
          <p:cNvSpPr txBox="1"/>
          <p:nvPr/>
        </p:nvSpPr>
        <p:spPr>
          <a:xfrm>
            <a:off x="418050" y="658225"/>
            <a:ext cx="8619300" cy="43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User enters password into a form</a:t>
            </a:r>
            <a:endParaRPr sz="2400">
              <a:solidFill>
                <a:srgbClr val="FFFFFF"/>
              </a:solidFill>
            </a:endParaRPr>
          </a:p>
          <a:p>
            <a:pPr marL="457200" lvl="0" indent="-381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Form submitted to the server</a:t>
            </a:r>
            <a:endParaRPr sz="2400">
              <a:solidFill>
                <a:srgbClr val="FFFFFF"/>
              </a:solidFill>
            </a:endParaRPr>
          </a:p>
          <a:p>
            <a:pPr marL="457200" lvl="0" indent="-381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Get values out of the form in your route handler function</a:t>
            </a:r>
            <a:endParaRPr sz="2400">
              <a:solidFill>
                <a:srgbClr val="FFFFFF"/>
              </a:solidFill>
            </a:endParaRPr>
          </a:p>
          <a:p>
            <a:pPr marL="914400" lvl="1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lang="en" sz="2400">
                <a:solidFill>
                  <a:srgbClr val="FFFFFF"/>
                </a:solidFill>
              </a:rPr>
              <a:t>request.form[‘password’]</a:t>
            </a:r>
            <a:endParaRPr sz="2400">
              <a:solidFill>
                <a:srgbClr val="FFFFFF"/>
              </a:solidFill>
            </a:endParaRPr>
          </a:p>
          <a:p>
            <a:pPr marL="914400" lvl="1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lang="en" sz="2400">
                <a:solidFill>
                  <a:srgbClr val="FFFFFF"/>
                </a:solidFill>
              </a:rPr>
              <a:t>request.form[‘email’]</a:t>
            </a:r>
            <a:endParaRPr sz="2400">
              <a:solidFill>
                <a:srgbClr val="FFFFFF"/>
              </a:solidFill>
            </a:endParaRPr>
          </a:p>
          <a:p>
            <a:pPr marL="457200" lvl="0" indent="-381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Load User from the database using email</a:t>
            </a:r>
            <a:endParaRPr sz="2400">
              <a:solidFill>
                <a:srgbClr val="FFFFFF"/>
              </a:solidFill>
            </a:endParaRPr>
          </a:p>
          <a:p>
            <a:pPr marL="914400" lvl="1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lang="en" sz="2400">
                <a:solidFill>
                  <a:srgbClr val="FFFFFF"/>
                </a:solidFill>
              </a:rPr>
              <a:t>user = User.query.find_by(email=request.form[‘email’])</a:t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449</Words>
  <Application>Microsoft Office PowerPoint</Application>
  <PresentationFormat>On-screen Show (16:9)</PresentationFormat>
  <Paragraphs>69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Consolas</vt:lpstr>
      <vt:lpstr>Simple Dark</vt:lpstr>
      <vt:lpstr>PowerPoint Presentation</vt:lpstr>
      <vt:lpstr>Outline</vt:lpstr>
      <vt:lpstr>Reminders</vt:lpstr>
      <vt:lpstr>Studio Solution: Flicklist 8</vt:lpstr>
      <vt:lpstr>LC 101</vt:lpstr>
      <vt:lpstr>Encryption Review</vt:lpstr>
      <vt:lpstr>Hashing</vt:lpstr>
      <vt:lpstr>How to store a hashed password</vt:lpstr>
      <vt:lpstr>How to login with hashed password</vt:lpstr>
      <vt:lpstr>How to login with hashed password</vt:lpstr>
      <vt:lpstr>How to login with hashed password...</vt:lpstr>
      <vt:lpstr>Bootstrap</vt:lpstr>
      <vt:lpstr>How to Get Bootstrap</vt:lpstr>
      <vt:lpstr>Studio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Aleesha</cp:lastModifiedBy>
  <cp:revision>7</cp:revision>
  <dcterms:modified xsi:type="dcterms:W3CDTF">2018-04-24T01:24:04Z</dcterms:modified>
</cp:coreProperties>
</file>