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70" r:id="rId2"/>
    <p:sldId id="269" r:id="rId3"/>
    <p:sldId id="267" r:id="rId4"/>
    <p:sldId id="256" r:id="rId5"/>
    <p:sldId id="257" r:id="rId6"/>
    <p:sldId id="258" r:id="rId7"/>
    <p:sldId id="259" r:id="rId8"/>
    <p:sldId id="260" r:id="rId9"/>
    <p:sldId id="272" r:id="rId10"/>
    <p:sldId id="261" r:id="rId11"/>
    <p:sldId id="273" r:id="rId12"/>
    <p:sldId id="275" r:id="rId13"/>
    <p:sldId id="262" r:id="rId14"/>
    <p:sldId id="263" r:id="rId15"/>
    <p:sldId id="264" r:id="rId16"/>
    <p:sldId id="274" r:id="rId17"/>
    <p:sldId id="276" r:id="rId18"/>
    <p:sldId id="277" r:id="rId19"/>
    <p:sldId id="265" r:id="rId20"/>
    <p:sldId id="278" r:id="rId21"/>
    <p:sldId id="266" r:id="rId22"/>
    <p:sldId id="282" r:id="rId23"/>
    <p:sldId id="279" r:id="rId24"/>
    <p:sldId id="28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000" autoAdjust="0"/>
  </p:normalViewPr>
  <p:slideViewPr>
    <p:cSldViewPr snapToGrid="0">
      <p:cViewPr varScale="1">
        <p:scale>
          <a:sx n="52" d="100"/>
          <a:sy n="52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Blank Slide to Start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Don’t Take Questions until Questions Slide Silly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Apologize about the Git lecture and mention that there will be a better example today. </a:t>
            </a:r>
          </a:p>
        </p:txBody>
      </p:sp>
    </p:spTree>
    <p:extLst>
      <p:ext uri="{BB962C8B-B14F-4D97-AF65-F5344CB8AC3E}">
        <p14:creationId xmlns:p14="http://schemas.microsoft.com/office/powerpoint/2010/main" val="270884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put CSS inline, which we said we want to avoid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use a style tag and put it directly into your HTML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can use an external style sheet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lc101/class2/examples</a:t>
            </a:r>
          </a:p>
          <a:p>
            <a:r>
              <a:rPr lang="en-US" dirty="0"/>
              <a:t>touch example2.html</a:t>
            </a:r>
          </a:p>
          <a:p>
            <a:r>
              <a:rPr lang="en-US" dirty="0"/>
              <a:t>code .</a:t>
            </a:r>
          </a:p>
          <a:p>
            <a:r>
              <a:rPr lang="en-US" dirty="0"/>
              <a:t>Have them help you write the basic html one more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3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lc101/class2/examples</a:t>
            </a:r>
          </a:p>
          <a:p>
            <a:r>
              <a:rPr lang="en-US" dirty="0"/>
              <a:t>touch example3.html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(we often will organize a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to hold all .</a:t>
            </a:r>
            <a:r>
              <a:rPr lang="en-US" dirty="0" err="1"/>
              <a:t>css</a:t>
            </a:r>
            <a:r>
              <a:rPr lang="en-US" dirty="0"/>
              <a:t> files for a project)</a:t>
            </a:r>
          </a:p>
          <a:p>
            <a:r>
              <a:rPr lang="en-US" dirty="0"/>
              <a:t>cd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touch stylesheet1.css</a:t>
            </a:r>
          </a:p>
          <a:p>
            <a:r>
              <a:rPr lang="en-US" dirty="0"/>
              <a:t>code ..</a:t>
            </a:r>
          </a:p>
          <a:p>
            <a:r>
              <a:rPr lang="en-US" dirty="0"/>
              <a:t>.. is short hand for our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853901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Element means default in the browser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overrides element and ID overrides class, not as a whole but property by property.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will use an in-depth example later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will have an example after we talk about ID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lc101/class2/examples</a:t>
            </a:r>
          </a:p>
          <a:p>
            <a:r>
              <a:rPr lang="en-US" dirty="0"/>
              <a:t>touch example4.html</a:t>
            </a:r>
          </a:p>
          <a:p>
            <a:r>
              <a:rPr lang="en-US" dirty="0"/>
              <a:t>cd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  <a:p>
            <a:r>
              <a:rPr lang="en-US" dirty="0"/>
              <a:t>touch stylesheet2.css</a:t>
            </a:r>
          </a:p>
          <a:p>
            <a:r>
              <a:rPr lang="en-US" dirty="0"/>
              <a:t>cd ..</a:t>
            </a:r>
          </a:p>
          <a:p>
            <a:r>
              <a:rPr lang="en-US" dirty="0"/>
              <a:t>code .</a:t>
            </a:r>
          </a:p>
        </p:txBody>
      </p:sp>
    </p:spTree>
    <p:extLst>
      <p:ext uri="{BB962C8B-B14F-4D97-AF65-F5344CB8AC3E}">
        <p14:creationId xmlns:p14="http://schemas.microsoft.com/office/powerpoint/2010/main" val="1750840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before moving on to Git?</a:t>
            </a:r>
          </a:p>
        </p:txBody>
      </p:sp>
    </p:spTree>
    <p:extLst>
      <p:ext uri="{BB962C8B-B14F-4D97-AF65-F5344CB8AC3E}">
        <p14:creationId xmlns:p14="http://schemas.microsoft.com/office/powerpoint/2010/main" val="408954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so nervous/unorganized last class, that I skipped this example!</a:t>
            </a:r>
          </a:p>
          <a:p>
            <a:r>
              <a:rPr lang="en-US" dirty="0"/>
              <a:t>Local git stuff, then actually clone a couple repos to use for next examples.</a:t>
            </a:r>
          </a:p>
        </p:txBody>
      </p:sp>
    </p:spTree>
    <p:extLst>
      <p:ext uri="{BB962C8B-B14F-4D97-AF65-F5344CB8AC3E}">
        <p14:creationId xmlns:p14="http://schemas.microsoft.com/office/powerpoint/2010/main" val="1325096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briefly talked about branching when discussing Version Control. I offered a picture.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will be out of town to twerk.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456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create new Branches HTML</a:t>
            </a:r>
          </a:p>
          <a:p>
            <a:r>
              <a:rPr lang="en-US" dirty="0" err="1"/>
              <a:t>Flicklist</a:t>
            </a:r>
            <a:r>
              <a:rPr lang="en-US" dirty="0"/>
              <a:t> branches to show how many branches etc.</a:t>
            </a:r>
          </a:p>
        </p:txBody>
      </p:sp>
    </p:spTree>
    <p:extLst>
      <p:ext uri="{BB962C8B-B14F-4D97-AF65-F5344CB8AC3E}">
        <p14:creationId xmlns:p14="http://schemas.microsoft.com/office/powerpoint/2010/main" val="2239111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a merge conflict </a:t>
            </a:r>
            <a:r>
              <a:rPr lang="en-US"/>
              <a:t>in HTML-me-something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36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before moving on to the Studio?</a:t>
            </a:r>
          </a:p>
        </p:txBody>
      </p:sp>
    </p:spTree>
    <p:extLst>
      <p:ext uri="{BB962C8B-B14F-4D97-AF65-F5344CB8AC3E}">
        <p14:creationId xmlns:p14="http://schemas.microsoft.com/office/powerpoint/2010/main" val="3545629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For odd numbered groups, find a person in a different group, or ask your TF to work with you. (We want as few TFs as possible coding so they can answer questions.)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85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Concerns? Comments about anything? Feedback?</a:t>
            </a:r>
          </a:p>
        </p:txBody>
      </p:sp>
    </p:spTree>
    <p:extLst>
      <p:ext uri="{BB962C8B-B14F-4D97-AF65-F5344CB8AC3E}">
        <p14:creationId xmlns:p14="http://schemas.microsoft.com/office/powerpoint/2010/main" val="402273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will be assuming that you have done the class prep.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will not talk about HTML although I will use it in examples.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CSS will have in-depth explanations with examples.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will talk about git in depth again.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Cascading: refers to what rules are applied, default vs. class vs. id. We will go more in depth later.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Nothing to add here.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Cannot be anything you want. There are pre-defined properties (the words on the left) that you can change.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Inline styling.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Gitbash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cd lc101/class2/examples</a:t>
            </a:r>
          </a:p>
          <a:p>
            <a:r>
              <a:rPr lang="en-US" dirty="0">
                <a:sym typeface="Wingdings" panose="05000000000000000000" pitchFamily="2" charset="2"/>
              </a:rPr>
              <a:t>touch example1.html</a:t>
            </a:r>
          </a:p>
          <a:p>
            <a:r>
              <a:rPr lang="en-US" dirty="0">
                <a:sym typeface="Wingdings" panose="05000000000000000000" pitchFamily="2" charset="2"/>
              </a:rPr>
              <a:t>code .</a:t>
            </a:r>
          </a:p>
          <a:p>
            <a:r>
              <a:rPr lang="en-US" dirty="0">
                <a:sym typeface="Wingdings" panose="05000000000000000000" pitchFamily="2" charset="2"/>
              </a:rPr>
              <a:t>. is shorthand for the current directory</a:t>
            </a:r>
          </a:p>
          <a:p>
            <a:r>
              <a:rPr lang="en-US" dirty="0">
                <a:sym typeface="Wingdings" panose="05000000000000000000" pitchFamily="2" charset="2"/>
              </a:rPr>
              <a:t>Explain what you are doing as you work with command line.</a:t>
            </a:r>
          </a:p>
          <a:p>
            <a:r>
              <a:rPr lang="en-US" dirty="0">
                <a:sym typeface="Wingdings" panose="05000000000000000000" pitchFamily="2" charset="2"/>
              </a:rPr>
              <a:t>Have students help you write HTML template.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default_value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E3EE01-90F6-4CE9-866C-CDD99C2F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to put your css?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p {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color: red;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External style sheet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Basic-styles.css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contents would be </a:t>
            </a:r>
            <a:r>
              <a:rPr lang="en" sz="2400" u="sng" dirty="0">
                <a:solidFill>
                  <a:schemeClr val="dk1"/>
                </a:solidFill>
              </a:rPr>
              <a:t>selectors</a:t>
            </a:r>
            <a:r>
              <a:rPr lang="en" sz="2400" dirty="0">
                <a:solidFill>
                  <a:schemeClr val="dk1"/>
                </a:solidFill>
              </a:rPr>
              <a:t> and css rules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&lt;style&gt; tag</a:t>
            </a:r>
          </a:p>
        </p:txBody>
      </p:sp>
    </p:spTree>
    <p:extLst>
      <p:ext uri="{BB962C8B-B14F-4D97-AF65-F5344CB8AC3E}">
        <p14:creationId xmlns:p14="http://schemas.microsoft.com/office/powerpoint/2010/main" val="361536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31693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CSS Selectors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Specify which elements will be affected by the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ways to select elements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element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class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ID attribute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selector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Uses the </a:t>
            </a:r>
            <a:r>
              <a:rPr lang="en" sz="2400" u="sng" dirty="0">
                <a:solidFill>
                  <a:schemeClr val="dk1"/>
                </a:solidFill>
              </a:rPr>
              <a:t>class attribute</a:t>
            </a:r>
            <a:r>
              <a:rPr lang="en" sz="2400" dirty="0">
                <a:solidFill>
                  <a:schemeClr val="dk1"/>
                </a:solidFill>
              </a:rPr>
              <a:t> of an element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&lt;h1 class="section-title"&gt;Welcome to LC101&lt;/h1&gt;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.section-title {</a:t>
            </a: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font-size: 20px;</a:t>
            </a:r>
            <a:endParaRPr sz="24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text-align: center;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 selector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Uses the </a:t>
            </a:r>
            <a:r>
              <a:rPr lang="en" sz="2400" u="sng" dirty="0">
                <a:solidFill>
                  <a:schemeClr val="dk1"/>
                </a:solidFill>
              </a:rPr>
              <a:t>ID attribute</a:t>
            </a:r>
            <a:r>
              <a:rPr lang="en" sz="2400" dirty="0">
                <a:solidFill>
                  <a:schemeClr val="dk1"/>
                </a:solidFill>
              </a:rPr>
              <a:t> of an element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&lt;h1 id="main-page-title"&gt;Welcome to LC101&lt;/h1&gt;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There should only be ONE of these on page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Don’t use same ID twice on page!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&lt;style type="text/css"&gt;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#main-page-title {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font-size: 20px;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			text-align: center;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}</a:t>
            </a:r>
            <a:endParaRPr sz="2400" dirty="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&lt;/style&gt;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Overrides in CSS</a:t>
            </a:r>
          </a:p>
        </p:txBody>
      </p:sp>
    </p:spTree>
    <p:extLst>
      <p:ext uri="{BB962C8B-B14F-4D97-AF65-F5344CB8AC3E}">
        <p14:creationId xmlns:p14="http://schemas.microsoft.com/office/powerpoint/2010/main" val="158597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9577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(from last class… oops.)</a:t>
            </a:r>
          </a:p>
        </p:txBody>
      </p:sp>
    </p:spTree>
    <p:extLst>
      <p:ext uri="{BB962C8B-B14F-4D97-AF65-F5344CB8AC3E}">
        <p14:creationId xmlns:p14="http://schemas.microsoft.com/office/powerpoint/2010/main" val="28059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Git uses branches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master is the default branch (it’s there by default)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repo and a branch is a series of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branch is a different version of the entire repository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Branches are for keeping your work isolated until it’s “ready”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I will not be here next class</a:t>
            </a:r>
          </a:p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Begin HTML Me Something</a:t>
            </a:r>
          </a:p>
          <a:p>
            <a:pPr marL="76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TFs: I will still ask for input on Tuesday about where the students are at and what I should lecture on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Branches</a:t>
            </a:r>
          </a:p>
        </p:txBody>
      </p:sp>
    </p:spTree>
    <p:extLst>
      <p:ext uri="{BB962C8B-B14F-4D97-AF65-F5344CB8AC3E}">
        <p14:creationId xmlns:p14="http://schemas.microsoft.com/office/powerpoint/2010/main" val="240331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Merging a branch</a:t>
            </a:r>
            <a:endParaRPr sz="400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Since branches are copies of the same repo, they can be merged into each other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When you merge two branches the resulting branch will have the combined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WARNING: If the same lines have been edited in each branch, you will get a Merge Conflict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Merging</a:t>
            </a:r>
          </a:p>
        </p:txBody>
      </p:sp>
    </p:spTree>
    <p:extLst>
      <p:ext uri="{BB962C8B-B14F-4D97-AF65-F5344CB8AC3E}">
        <p14:creationId xmlns:p14="http://schemas.microsoft.com/office/powerpoint/2010/main" val="266307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646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Studio Walkthrough</a:t>
            </a:r>
            <a:endParaRPr sz="4000" dirty="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Why are remote repositories important?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Back-up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COLLABORATION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457200" lvl="0" indent="-374650">
              <a:lnSpc>
                <a:spcPct val="115000"/>
              </a:lnSpc>
              <a:buClr>
                <a:srgbClr val="FFFFFF"/>
              </a:buClr>
              <a:buSzPts val="23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Studio: Fireside-Story</a:t>
            </a:r>
            <a:endParaRPr lang="en-US" sz="2300" dirty="0">
              <a:solidFill>
                <a:srgbClr val="FFFFFF"/>
              </a:solidFill>
            </a:endParaRP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Work in pairs.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Write story (HTML and CSS) one sentence at a time.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r>
              <a:rPr lang="en-US" sz="2300" dirty="0">
                <a:solidFill>
                  <a:srgbClr val="FFFFFF"/>
                </a:solidFill>
              </a:rPr>
              <a:t>Directions are well-written, so no “real” walkthrough</a:t>
            </a:r>
          </a:p>
          <a:p>
            <a:pPr marL="914400" lvl="1" indent="-374650">
              <a:lnSpc>
                <a:spcPct val="115000"/>
              </a:lnSpc>
              <a:buClr>
                <a:srgbClr val="FFFFFF"/>
              </a:buClr>
              <a:buSzPts val="2300"/>
              <a:buChar char="○"/>
            </a:pPr>
            <a:endParaRPr lang="en-US" sz="23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endParaRPr lang="en-US" sz="2400" dirty="0">
              <a:solidFill>
                <a:schemeClr val="dk1"/>
              </a:solidFill>
            </a:endParaRPr>
          </a:p>
          <a:p>
            <a:pPr marL="76200" lvl="1">
              <a:buClr>
                <a:schemeClr val="dk1"/>
              </a:buClr>
              <a:buSzPts val="2400"/>
            </a:pPr>
            <a:r>
              <a:rPr lang="en-US" sz="2200" dirty="0">
                <a:solidFill>
                  <a:srgbClr val="FFFFFF"/>
                </a:solidFill>
              </a:rPr>
              <a:t>	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33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0750" y="1850150"/>
            <a:ext cx="74625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 CSS, &amp; Git Branches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CSS?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Cascading Style Sheets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What is being styled?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The HTML elements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What does </a:t>
            </a:r>
            <a:r>
              <a:rPr lang="en" sz="2400" u="sng" dirty="0">
                <a:solidFill>
                  <a:srgbClr val="FFFFFF"/>
                </a:solidFill>
              </a:rPr>
              <a:t>sheets</a:t>
            </a:r>
            <a:r>
              <a:rPr lang="en" sz="2400" dirty="0">
                <a:solidFill>
                  <a:srgbClr val="FFFFFF"/>
                </a:solidFill>
              </a:rPr>
              <a:t> refer to?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style sheet = list of rules that determine the style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What does </a:t>
            </a:r>
            <a:r>
              <a:rPr lang="en" sz="2400" u="sng" dirty="0">
                <a:solidFill>
                  <a:srgbClr val="FFFFFF"/>
                </a:solidFill>
              </a:rPr>
              <a:t>cascading</a:t>
            </a:r>
            <a:r>
              <a:rPr lang="en" sz="2400" dirty="0">
                <a:solidFill>
                  <a:srgbClr val="FFFFFF"/>
                </a:solidFill>
              </a:rPr>
              <a:t> refer to?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To the cascading order in which the rules are applied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This is how conflicting rules are resolved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have default styles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A &lt;p&gt; has margin on top and bottom because that is it’s default style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The browser or “user agent” has default styles for all HTML elements</a:t>
            </a:r>
          </a:p>
          <a:p>
            <a:pPr marL="457200" lvl="0" indent="-381000">
              <a:spcBef>
                <a:spcPts val="1000"/>
              </a:spcBef>
              <a:buClr>
                <a:srgbClr val="FFFFFF"/>
              </a:buClr>
              <a:buSzPts val="2400"/>
              <a:buChar char="●"/>
            </a:pPr>
            <a:r>
              <a:rPr lang="en-US" sz="2400" dirty="0">
                <a:solidFill>
                  <a:srgbClr val="FFFFFF"/>
                </a:solidFill>
                <a:hlinkClick r:id="rId3"/>
              </a:rPr>
              <a:t>Some Default Styles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an element’s style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have to give the element new style rules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color: red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font-size: 20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these be anything I want?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super-shiny: true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NO! Each element has certain css properties you can change (you will learn them in time)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style attribute of an element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&lt;p style="font-size: 20;</a:t>
            </a:r>
            <a:r>
              <a:rPr lang="en" sz="2400">
                <a:solidFill>
                  <a:schemeClr val="dk1"/>
                </a:solidFill>
              </a:rPr>
              <a:t>"&gt;Some text…&lt;/p&gt;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style="color: red;"&gt;Super fun heading&lt;/h1&gt;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should </a:t>
            </a:r>
            <a:r>
              <a:rPr lang="en" sz="2400" u="sng">
                <a:solidFill>
                  <a:schemeClr val="dk1"/>
                </a:solidFill>
              </a:rPr>
              <a:t>avoid</a:t>
            </a:r>
            <a:r>
              <a:rPr lang="en" sz="2400">
                <a:solidFill>
                  <a:schemeClr val="dk1"/>
                </a:solidFill>
              </a:rPr>
              <a:t> using inline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Makes it hard to change the style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Duplication of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Alternatives to inline style are on next slide...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45902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998</Words>
  <Application>Microsoft Office PowerPoint</Application>
  <PresentationFormat>On-screen Show (16:9)</PresentationFormat>
  <Paragraphs>204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Wingdings</vt:lpstr>
      <vt:lpstr>Simple Dark</vt:lpstr>
      <vt:lpstr>PowerPoint Presentation</vt:lpstr>
      <vt:lpstr>Reminders</vt:lpstr>
      <vt:lpstr>Questions?</vt:lpstr>
      <vt:lpstr>LC 101</vt:lpstr>
      <vt:lpstr>What is CSS?</vt:lpstr>
      <vt:lpstr>Elements have default styles</vt:lpstr>
      <vt:lpstr>Change an element’s style</vt:lpstr>
      <vt:lpstr>Use style attribute of an element</vt:lpstr>
      <vt:lpstr>Example</vt:lpstr>
      <vt:lpstr>Where to put your css?</vt:lpstr>
      <vt:lpstr>Example using &lt;style&gt; tag</vt:lpstr>
      <vt:lpstr>Example using .css file</vt:lpstr>
      <vt:lpstr>CSS Selectors</vt:lpstr>
      <vt:lpstr>Class selector</vt:lpstr>
      <vt:lpstr>ID selector</vt:lpstr>
      <vt:lpstr>Example of Overrides in CSS</vt:lpstr>
      <vt:lpstr>Questions?</vt:lpstr>
      <vt:lpstr>Example (from last class… oops.)</vt:lpstr>
      <vt:lpstr>Branching in Git</vt:lpstr>
      <vt:lpstr>Example of Branches</vt:lpstr>
      <vt:lpstr>Merging a branch</vt:lpstr>
      <vt:lpstr>Example of Merging</vt:lpstr>
      <vt:lpstr>Questions?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cp:lastModifiedBy>Aleesha</cp:lastModifiedBy>
  <cp:revision>16</cp:revision>
  <dcterms:modified xsi:type="dcterms:W3CDTF">2018-03-15T17:08:16Z</dcterms:modified>
</cp:coreProperties>
</file>