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30"/>
  </p:notesMasterIdLst>
  <p:sldIdLst>
    <p:sldId id="256" r:id="rId2"/>
    <p:sldId id="276" r:id="rId3"/>
    <p:sldId id="257" r:id="rId4"/>
    <p:sldId id="282" r:id="rId5"/>
    <p:sldId id="283" r:id="rId6"/>
    <p:sldId id="284" r:id="rId7"/>
    <p:sldId id="277" r:id="rId8"/>
    <p:sldId id="278" r:id="rId9"/>
    <p:sldId id="279" r:id="rId10"/>
    <p:sldId id="260" r:id="rId11"/>
    <p:sldId id="272" r:id="rId12"/>
    <p:sldId id="274" r:id="rId13"/>
    <p:sldId id="275" r:id="rId14"/>
    <p:sldId id="285" r:id="rId15"/>
    <p:sldId id="286" r:id="rId16"/>
    <p:sldId id="262" r:id="rId17"/>
    <p:sldId id="263" r:id="rId18"/>
    <p:sldId id="264" r:id="rId19"/>
    <p:sldId id="281" r:id="rId20"/>
    <p:sldId id="280" r:id="rId21"/>
    <p:sldId id="266" r:id="rId22"/>
    <p:sldId id="268" r:id="rId23"/>
    <p:sldId id="265" r:id="rId24"/>
    <p:sldId id="267" r:id="rId25"/>
    <p:sldId id="269" r:id="rId26"/>
    <p:sldId id="270" r:id="rId27"/>
    <p:sldId id="287" r:id="rId28"/>
    <p:sldId id="27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file:///C:\Aleesha\2nd%20Semester\Algorithm\Projects\project3\BoyerMoore_Codes_Analysis_Presentation_Draft\BM_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Aleesha\2nd%20Semester\Algorithm\Projects\project3\BM_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Aleesha\2nd%20Semester\Algorithm\Projects\project3\BoyerMoore_Codes_Analysis_Presentation_Draft\BM_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Aleesha\2nd%20Semester\Algorithm\Projects\project3\BM_Analysi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BM!$B$1</c:f>
              <c:strCache>
                <c:ptCount val="1"/>
                <c:pt idx="0">
                  <c:v>Boyer Moore</c:v>
                </c:pt>
              </c:strCache>
            </c:strRef>
          </c:tx>
          <c:spPr>
            <a:ln w="95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trendline>
            <c:spPr>
              <a:ln w="19050" cap="rnd">
                <a:solidFill>
                  <a:schemeClr val="accent1"/>
                </a:solidFill>
                <a:prstDash val="sysDash"/>
              </a:ln>
              <a:effectLst/>
            </c:spPr>
            <c:trendlineType val="linear"/>
            <c:dispRSqr val="0"/>
            <c:dispEq val="0"/>
          </c:trendline>
          <c:trendline>
            <c:spPr>
              <a:ln w="19050" cap="rnd">
                <a:solidFill>
                  <a:schemeClr val="accent1"/>
                </a:solidFill>
                <a:prstDash val="sysDash"/>
              </a:ln>
              <a:effectLst/>
            </c:spPr>
            <c:trendlineType val="linea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trendlineLbl>
          </c:trendline>
          <c:xVal>
            <c:numRef>
              <c:f>BM!$A$2:$A$13</c:f>
              <c:numCache>
                <c:formatCode>General</c:formatCode>
                <c:ptCount val="12"/>
                <c:pt idx="0">
                  <c:v>50015</c:v>
                </c:pt>
                <c:pt idx="1">
                  <c:v>100015</c:v>
                </c:pt>
                <c:pt idx="2">
                  <c:v>1500015</c:v>
                </c:pt>
                <c:pt idx="3">
                  <c:v>2000015</c:v>
                </c:pt>
                <c:pt idx="4">
                  <c:v>3500015</c:v>
                </c:pt>
                <c:pt idx="5">
                  <c:v>4500015</c:v>
                </c:pt>
                <c:pt idx="6">
                  <c:v>5500015</c:v>
                </c:pt>
                <c:pt idx="7">
                  <c:v>7000015</c:v>
                </c:pt>
                <c:pt idx="8">
                  <c:v>10000015</c:v>
                </c:pt>
                <c:pt idx="9">
                  <c:v>11000015</c:v>
                </c:pt>
                <c:pt idx="10">
                  <c:v>12000015</c:v>
                </c:pt>
                <c:pt idx="11">
                  <c:v>13000015</c:v>
                </c:pt>
              </c:numCache>
            </c:numRef>
          </c:xVal>
          <c:yVal>
            <c:numRef>
              <c:f>BM!$B$2:$B$13</c:f>
              <c:numCache>
                <c:formatCode>General</c:formatCode>
                <c:ptCount val="12"/>
                <c:pt idx="0">
                  <c:v>2</c:v>
                </c:pt>
                <c:pt idx="1">
                  <c:v>4</c:v>
                </c:pt>
                <c:pt idx="2">
                  <c:v>6</c:v>
                </c:pt>
                <c:pt idx="3">
                  <c:v>8</c:v>
                </c:pt>
                <c:pt idx="4">
                  <c:v>10</c:v>
                </c:pt>
                <c:pt idx="5">
                  <c:v>13</c:v>
                </c:pt>
                <c:pt idx="6">
                  <c:v>16</c:v>
                </c:pt>
                <c:pt idx="7">
                  <c:v>18</c:v>
                </c:pt>
                <c:pt idx="8">
                  <c:v>28</c:v>
                </c:pt>
                <c:pt idx="9">
                  <c:v>30</c:v>
                </c:pt>
                <c:pt idx="10">
                  <c:v>33</c:v>
                </c:pt>
                <c:pt idx="11">
                  <c:v>35</c:v>
                </c:pt>
              </c:numCache>
            </c:numRef>
          </c:yVal>
          <c:smooth val="0"/>
          <c:extLst>
            <c:ext xmlns:c16="http://schemas.microsoft.com/office/drawing/2014/chart" uri="{C3380CC4-5D6E-409C-BE32-E72D297353CC}">
              <c16:uniqueId val="{00000002-A388-42B4-B5B6-FA7BF0623414}"/>
            </c:ext>
          </c:extLst>
        </c:ser>
        <c:dLbls>
          <c:showLegendKey val="0"/>
          <c:showVal val="0"/>
          <c:showCatName val="0"/>
          <c:showSerName val="0"/>
          <c:showPercent val="0"/>
          <c:showBubbleSize val="0"/>
        </c:dLbls>
        <c:axId val="-980842944"/>
        <c:axId val="-1019569232"/>
      </c:scatterChart>
      <c:valAx>
        <c:axId val="-980842944"/>
        <c:scaling>
          <c:orientation val="minMax"/>
        </c:scaling>
        <c:delete val="0"/>
        <c:axPos val="b"/>
        <c:majorGridlines>
          <c:spPr>
            <a:ln w="9525" cap="flat" cmpd="sng" algn="ctr">
              <a:solidFill>
                <a:schemeClr val="lt1">
                  <a:lumMod val="95000"/>
                  <a:alpha val="10000"/>
                </a:schemeClr>
              </a:solidFill>
              <a:round/>
            </a:ln>
            <a:effectLst/>
          </c:spPr>
        </c:majorGridlines>
        <c:minorGridlines>
          <c:spPr>
            <a:ln>
              <a:solidFill>
                <a:schemeClr val="lt1">
                  <a:lumMod val="95000"/>
                  <a:alpha val="5000"/>
                </a:schemeClr>
              </a:solidFill>
            </a:ln>
            <a:effectLst/>
          </c:spPr>
        </c:minorGridlines>
        <c:title>
          <c:tx>
            <c:rich>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US" dirty="0"/>
                  <a:t>Text</a:t>
                </a:r>
                <a:r>
                  <a:rPr lang="en-US" baseline="0" dirty="0"/>
                  <a:t> SIZE</a:t>
                </a:r>
                <a:endParaRPr lang="en-US" dirty="0"/>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019569232"/>
        <c:crosses val="autoZero"/>
        <c:crossBetween val="midCat"/>
      </c:valAx>
      <c:valAx>
        <c:axId val="-1019569232"/>
        <c:scaling>
          <c:orientation val="minMax"/>
        </c:scaling>
        <c:delete val="0"/>
        <c:axPos val="l"/>
        <c:majorGridlines>
          <c:spPr>
            <a:ln w="9525" cap="flat" cmpd="sng" algn="ctr">
              <a:solidFill>
                <a:schemeClr val="lt1">
                  <a:lumMod val="95000"/>
                  <a:alpha val="10000"/>
                </a:schemeClr>
              </a:solidFill>
              <a:round/>
            </a:ln>
            <a:effectLst/>
          </c:spPr>
        </c:majorGridlines>
        <c:minorGridlines>
          <c:spPr>
            <a:ln>
              <a:solidFill>
                <a:schemeClr val="lt1">
                  <a:lumMod val="95000"/>
                  <a:alpha val="5000"/>
                </a:schemeClr>
              </a:solidFill>
            </a:ln>
            <a:effectLst/>
          </c:spPr>
        </c:minorGridlines>
        <c:title>
          <c:tx>
            <c:rich>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US" dirty="0"/>
                  <a:t>Run</a:t>
                </a:r>
                <a:r>
                  <a:rPr lang="en-US" baseline="0" dirty="0"/>
                  <a:t> Time</a:t>
                </a:r>
                <a:endParaRPr lang="en-US" dirty="0"/>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980842944"/>
        <c:crosses val="autoZero"/>
        <c:crossBetween val="midCat"/>
      </c:valAx>
      <c:spPr>
        <a:noFill/>
        <a:ln>
          <a:noFill/>
        </a:ln>
        <a:effectLst/>
      </c:spPr>
    </c:plotArea>
    <c:legend>
      <c:legendPos val="r"/>
      <c:legendEntry>
        <c:idx val="2"/>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9525" cap="rnd">
              <a:solidFill>
                <a:schemeClr val="accent1"/>
              </a:solidFill>
              <a:round/>
            </a:ln>
            <a:effectLst>
              <a:outerShdw blurRad="44450" dist="25400" dir="2700000" algn="br" rotWithShape="0">
                <a:srgbClr val="000000">
                  <a:alpha val="60000"/>
                </a:srgbClr>
              </a:outerShdw>
            </a:effectLst>
          </c:spPr>
          <c:marker>
            <c:symbol val="circle"/>
            <c:size val="6"/>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w="9525" cap="rnd">
                <a:solidFill>
                  <a:schemeClr val="accent1"/>
                </a:solidFill>
                <a:roun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marker>
          <c:trendline>
            <c:spPr>
              <a:ln w="19050" cap="rnd">
                <a:solidFill>
                  <a:schemeClr val="accent1"/>
                </a:solidFill>
                <a:prstDash val="sysDash"/>
              </a:ln>
              <a:effectLst/>
            </c:spPr>
            <c:trendlineType val="linear"/>
            <c:dispRSqr val="0"/>
            <c:dispEq val="0"/>
          </c:trendline>
          <c:trendline>
            <c:spPr>
              <a:ln w="19050" cap="rnd">
                <a:solidFill>
                  <a:schemeClr val="accent1"/>
                </a:solidFill>
                <a:prstDash val="sysDash"/>
              </a:ln>
              <a:effectLst/>
            </c:spPr>
            <c:trendlineType val="linear"/>
            <c:dispRSqr val="1"/>
            <c:dispEq val="1"/>
            <c:trendlineLbl>
              <c:numFmt formatCode="General" sourceLinked="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trendlineLbl>
          </c:trendline>
          <c:xVal>
            <c:numRef>
              <c:f>'BM Memory'!$A$2:$A$10</c:f>
              <c:numCache>
                <c:formatCode>General</c:formatCode>
                <c:ptCount val="9"/>
                <c:pt idx="0">
                  <c:v>50015</c:v>
                </c:pt>
                <c:pt idx="1">
                  <c:v>100015</c:v>
                </c:pt>
                <c:pt idx="2">
                  <c:v>200015</c:v>
                </c:pt>
                <c:pt idx="3">
                  <c:v>300015</c:v>
                </c:pt>
                <c:pt idx="4">
                  <c:v>400015</c:v>
                </c:pt>
                <c:pt idx="5">
                  <c:v>500015</c:v>
                </c:pt>
                <c:pt idx="6">
                  <c:v>600015</c:v>
                </c:pt>
                <c:pt idx="7">
                  <c:v>700015</c:v>
                </c:pt>
                <c:pt idx="8">
                  <c:v>800015</c:v>
                </c:pt>
              </c:numCache>
            </c:numRef>
          </c:xVal>
          <c:yVal>
            <c:numRef>
              <c:f>'BM Memory'!$B$2:$B$10</c:f>
              <c:numCache>
                <c:formatCode>0</c:formatCode>
                <c:ptCount val="9"/>
                <c:pt idx="0">
                  <c:v>14480.4609375</c:v>
                </c:pt>
                <c:pt idx="1">
                  <c:v>17333.078125</c:v>
                </c:pt>
                <c:pt idx="2">
                  <c:v>22771.1640625</c:v>
                </c:pt>
                <c:pt idx="3">
                  <c:v>31828.375</c:v>
                </c:pt>
                <c:pt idx="4">
                  <c:v>45429.8359375</c:v>
                </c:pt>
                <c:pt idx="5">
                  <c:v>68045.203125</c:v>
                </c:pt>
                <c:pt idx="6">
                  <c:v>86877.6875</c:v>
                </c:pt>
                <c:pt idx="7">
                  <c:v>95265.6484375</c:v>
                </c:pt>
                <c:pt idx="8">
                  <c:v>98293.9453125</c:v>
                </c:pt>
              </c:numCache>
            </c:numRef>
          </c:yVal>
          <c:smooth val="0"/>
          <c:extLst>
            <c:ext xmlns:c16="http://schemas.microsoft.com/office/drawing/2014/chart" uri="{C3380CC4-5D6E-409C-BE32-E72D297353CC}">
              <c16:uniqueId val="{00000002-672C-42C1-AF65-5C2583923E5C}"/>
            </c:ext>
          </c:extLst>
        </c:ser>
        <c:dLbls>
          <c:showLegendKey val="0"/>
          <c:showVal val="0"/>
          <c:showCatName val="0"/>
          <c:showSerName val="0"/>
          <c:showPercent val="0"/>
          <c:showBubbleSize val="0"/>
        </c:dLbls>
        <c:axId val="-981029776"/>
        <c:axId val="-981028000"/>
      </c:scatterChart>
      <c:valAx>
        <c:axId val="-981029776"/>
        <c:scaling>
          <c:orientation val="minMax"/>
        </c:scaling>
        <c:delete val="0"/>
        <c:axPos val="b"/>
        <c:majorGridlines>
          <c:spPr>
            <a:ln w="9525" cap="flat" cmpd="sng" algn="ctr">
              <a:solidFill>
                <a:schemeClr val="lt1">
                  <a:lumMod val="95000"/>
                  <a:alpha val="10000"/>
                </a:schemeClr>
              </a:solidFill>
              <a:round/>
            </a:ln>
            <a:effectLst/>
          </c:spPr>
        </c:majorGridlines>
        <c:minorGridlines>
          <c:spPr>
            <a:ln>
              <a:solidFill>
                <a:schemeClr val="lt1">
                  <a:lumMod val="95000"/>
                  <a:alpha val="5000"/>
                </a:schemeClr>
              </a:solidFill>
            </a:ln>
            <a:effectLst/>
          </c:spPr>
        </c:minorGridlines>
        <c:title>
          <c:tx>
            <c:rich>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Text</a:t>
                </a:r>
                <a:r>
                  <a:rPr lang="en-US" baseline="0" dirty="0"/>
                  <a:t> Size</a:t>
                </a:r>
                <a:endParaRPr lang="en-US" dirty="0"/>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981028000"/>
        <c:crosses val="autoZero"/>
        <c:crossBetween val="midCat"/>
      </c:valAx>
      <c:valAx>
        <c:axId val="-981028000"/>
        <c:scaling>
          <c:orientation val="minMax"/>
        </c:scaling>
        <c:delete val="0"/>
        <c:axPos val="l"/>
        <c:majorGridlines>
          <c:spPr>
            <a:ln w="9525" cap="flat" cmpd="sng" algn="ctr">
              <a:solidFill>
                <a:schemeClr val="lt1">
                  <a:lumMod val="95000"/>
                  <a:alpha val="10000"/>
                </a:schemeClr>
              </a:solidFill>
              <a:round/>
            </a:ln>
            <a:effectLst/>
          </c:spPr>
        </c:majorGridlines>
        <c:minorGridlines>
          <c:spPr>
            <a:ln>
              <a:solidFill>
                <a:schemeClr val="lt1">
                  <a:lumMod val="95000"/>
                  <a:alpha val="5000"/>
                </a:schemeClr>
              </a:solidFill>
            </a:ln>
            <a:effectLst/>
          </c:spPr>
        </c:minorGridlines>
        <c:title>
          <c:tx>
            <c:rich>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Space</a:t>
                </a:r>
                <a:r>
                  <a:rPr lang="en-US" baseline="0" dirty="0"/>
                  <a:t> in KB</a:t>
                </a:r>
                <a:endParaRPr lang="en-US" dirty="0"/>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0" sourceLinked="1"/>
        <c:majorTickMark val="out"/>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981029776"/>
        <c:crosses val="autoZero"/>
        <c:crossBetween val="midCat"/>
      </c:valAx>
      <c:spPr>
        <a:noFill/>
        <a:ln>
          <a:noFill/>
        </a:ln>
        <a:effectLst/>
      </c:spPr>
    </c:plotArea>
    <c:legend>
      <c:legendPos val="r"/>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Naive!$B$1</c:f>
              <c:strCache>
                <c:ptCount val="1"/>
                <c:pt idx="0">
                  <c:v>Naïve</c:v>
                </c:pt>
              </c:strCache>
            </c:strRef>
          </c:tx>
          <c:spPr>
            <a:ln w="95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trendline>
            <c:spPr>
              <a:ln w="19050" cap="rnd">
                <a:solidFill>
                  <a:schemeClr val="accent1"/>
                </a:solidFill>
                <a:prstDash val="sysDash"/>
              </a:ln>
              <a:effectLst/>
            </c:spPr>
            <c:trendlineType val="linear"/>
            <c:dispRSqr val="0"/>
            <c:dispEq val="0"/>
          </c:trendline>
          <c:xVal>
            <c:numRef>
              <c:f>Naive!$A$2:$A$15</c:f>
              <c:numCache>
                <c:formatCode>General</c:formatCode>
                <c:ptCount val="14"/>
                <c:pt idx="0">
                  <c:v>50015</c:v>
                </c:pt>
                <c:pt idx="1">
                  <c:v>100015</c:v>
                </c:pt>
                <c:pt idx="2">
                  <c:v>1500015</c:v>
                </c:pt>
                <c:pt idx="3">
                  <c:v>2000015</c:v>
                </c:pt>
                <c:pt idx="4">
                  <c:v>3500015</c:v>
                </c:pt>
                <c:pt idx="5">
                  <c:v>4500015</c:v>
                </c:pt>
                <c:pt idx="6">
                  <c:v>5500015</c:v>
                </c:pt>
                <c:pt idx="7">
                  <c:v>7000015</c:v>
                </c:pt>
                <c:pt idx="8">
                  <c:v>10000015</c:v>
                </c:pt>
                <c:pt idx="9">
                  <c:v>11000015</c:v>
                </c:pt>
                <c:pt idx="10">
                  <c:v>12000015</c:v>
                </c:pt>
                <c:pt idx="11">
                  <c:v>13000015</c:v>
                </c:pt>
                <c:pt idx="12">
                  <c:v>15000015</c:v>
                </c:pt>
              </c:numCache>
            </c:numRef>
          </c:xVal>
          <c:yVal>
            <c:numRef>
              <c:f>Naive!$B$2:$B$15</c:f>
              <c:numCache>
                <c:formatCode>General</c:formatCode>
                <c:ptCount val="14"/>
                <c:pt idx="0">
                  <c:v>4</c:v>
                </c:pt>
                <c:pt idx="1">
                  <c:v>5</c:v>
                </c:pt>
                <c:pt idx="2">
                  <c:v>9</c:v>
                </c:pt>
                <c:pt idx="3">
                  <c:v>11</c:v>
                </c:pt>
                <c:pt idx="4">
                  <c:v>17</c:v>
                </c:pt>
                <c:pt idx="5">
                  <c:v>22</c:v>
                </c:pt>
                <c:pt idx="6">
                  <c:v>31</c:v>
                </c:pt>
                <c:pt idx="7">
                  <c:v>34</c:v>
                </c:pt>
                <c:pt idx="8">
                  <c:v>45</c:v>
                </c:pt>
                <c:pt idx="9">
                  <c:v>55</c:v>
                </c:pt>
                <c:pt idx="10">
                  <c:v>57</c:v>
                </c:pt>
                <c:pt idx="11">
                  <c:v>60</c:v>
                </c:pt>
                <c:pt idx="12">
                  <c:v>63</c:v>
                </c:pt>
              </c:numCache>
            </c:numRef>
          </c:yVal>
          <c:smooth val="0"/>
          <c:extLst>
            <c:ext xmlns:c16="http://schemas.microsoft.com/office/drawing/2014/chart" uri="{C3380CC4-5D6E-409C-BE32-E72D297353CC}">
              <c16:uniqueId val="{00000001-87D5-485C-8503-F43ACA41EE22}"/>
            </c:ext>
          </c:extLst>
        </c:ser>
        <c:dLbls>
          <c:showLegendKey val="0"/>
          <c:showVal val="0"/>
          <c:showCatName val="0"/>
          <c:showSerName val="0"/>
          <c:showPercent val="0"/>
          <c:showBubbleSize val="0"/>
        </c:dLbls>
        <c:axId val="-980729056"/>
        <c:axId val="-980726576"/>
      </c:scatterChart>
      <c:valAx>
        <c:axId val="-980729056"/>
        <c:scaling>
          <c:orientation val="minMax"/>
        </c:scaling>
        <c:delete val="0"/>
        <c:axPos val="b"/>
        <c:majorGridlines>
          <c:spPr>
            <a:ln w="9525" cap="flat" cmpd="sng" algn="ctr">
              <a:solidFill>
                <a:schemeClr val="lt1">
                  <a:lumMod val="95000"/>
                  <a:alpha val="10000"/>
                </a:schemeClr>
              </a:solidFill>
              <a:round/>
            </a:ln>
            <a:effectLst/>
          </c:spPr>
        </c:majorGridlines>
        <c:minorGridlines>
          <c:spPr>
            <a:ln>
              <a:solidFill>
                <a:schemeClr val="lt1">
                  <a:lumMod val="95000"/>
                  <a:alpha val="5000"/>
                </a:schemeClr>
              </a:solidFill>
            </a:ln>
            <a:effectLst/>
          </c:spPr>
        </c:minorGridlines>
        <c:title>
          <c:tx>
            <c:rich>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US" dirty="0"/>
                  <a:t>Text</a:t>
                </a:r>
                <a:r>
                  <a:rPr lang="en-US" baseline="0" dirty="0"/>
                  <a:t> </a:t>
                </a:r>
                <a:r>
                  <a:rPr lang="en-US" baseline="0" dirty="0" err="1"/>
                  <a:t>SIZe</a:t>
                </a:r>
                <a:endParaRPr lang="en-US" dirty="0"/>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980726576"/>
        <c:crosses val="autoZero"/>
        <c:crossBetween val="midCat"/>
      </c:valAx>
      <c:valAx>
        <c:axId val="-980726576"/>
        <c:scaling>
          <c:orientation val="minMax"/>
        </c:scaling>
        <c:delete val="0"/>
        <c:axPos val="l"/>
        <c:majorGridlines>
          <c:spPr>
            <a:ln w="9525" cap="flat" cmpd="sng" algn="ctr">
              <a:solidFill>
                <a:schemeClr val="lt1">
                  <a:lumMod val="95000"/>
                  <a:alpha val="10000"/>
                </a:schemeClr>
              </a:solidFill>
              <a:round/>
            </a:ln>
            <a:effectLst/>
          </c:spPr>
        </c:majorGridlines>
        <c:minorGridlines>
          <c:spPr>
            <a:ln>
              <a:solidFill>
                <a:schemeClr val="lt1">
                  <a:lumMod val="95000"/>
                  <a:alpha val="5000"/>
                </a:schemeClr>
              </a:solidFill>
            </a:ln>
            <a:effectLst/>
          </c:spPr>
        </c:minorGridlines>
        <c:title>
          <c:tx>
            <c:rich>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US" dirty="0"/>
                  <a:t>Run</a:t>
                </a:r>
                <a:r>
                  <a:rPr lang="en-US" baseline="0" dirty="0"/>
                  <a:t> TIME</a:t>
                </a:r>
                <a:endParaRPr lang="en-US" dirty="0"/>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98072905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Comparison of Time Complexity</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lineMarker"/>
        <c:varyColors val="0"/>
        <c:ser>
          <c:idx val="0"/>
          <c:order val="0"/>
          <c:tx>
            <c:strRef>
              <c:f>'Comparison of Naive and BM'!$B$1</c:f>
              <c:strCache>
                <c:ptCount val="1"/>
                <c:pt idx="0">
                  <c:v>Naïve</c:v>
                </c:pt>
              </c:strCache>
            </c:strRef>
          </c:tx>
          <c:spPr>
            <a:ln w="9525" cap="rnd">
              <a:solidFill>
                <a:srgbClr val="92D050"/>
              </a:solidFill>
              <a:round/>
            </a:ln>
            <a:effectLst>
              <a:outerShdw blurRad="44450" dist="25400" dir="2700000" algn="br" rotWithShape="0">
                <a:srgbClr val="000000">
                  <a:alpha val="60000"/>
                </a:srgbClr>
              </a:outerShdw>
            </a:effectLst>
          </c:spPr>
          <c:marker>
            <c:symbol val="circle"/>
            <c:size val="6"/>
            <c:spPr>
              <a:solidFill>
                <a:srgbClr val="92D050"/>
              </a:solidFill>
              <a:ln w="9525" cap="rnd">
                <a:solidFill>
                  <a:schemeClr val="accent1"/>
                </a:solidFill>
                <a:roun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marker>
          <c:xVal>
            <c:numRef>
              <c:f>'Comparison of Naive and BM'!$A$2:$A$55</c:f>
              <c:numCache>
                <c:formatCode>General</c:formatCode>
                <c:ptCount val="54"/>
                <c:pt idx="0">
                  <c:v>800015</c:v>
                </c:pt>
                <c:pt idx="1">
                  <c:v>900015</c:v>
                </c:pt>
                <c:pt idx="2">
                  <c:v>1000015</c:v>
                </c:pt>
                <c:pt idx="3">
                  <c:v>1500015</c:v>
                </c:pt>
                <c:pt idx="4">
                  <c:v>2000015</c:v>
                </c:pt>
                <c:pt idx="5">
                  <c:v>2100015</c:v>
                </c:pt>
                <c:pt idx="6">
                  <c:v>3500015</c:v>
                </c:pt>
                <c:pt idx="7">
                  <c:v>5500015</c:v>
                </c:pt>
                <c:pt idx="8">
                  <c:v>7000015</c:v>
                </c:pt>
                <c:pt idx="9">
                  <c:v>9200015</c:v>
                </c:pt>
                <c:pt idx="10">
                  <c:v>10000015</c:v>
                </c:pt>
                <c:pt idx="11">
                  <c:v>11000015</c:v>
                </c:pt>
                <c:pt idx="12">
                  <c:v>12000015</c:v>
                </c:pt>
                <c:pt idx="13">
                  <c:v>13000015</c:v>
                </c:pt>
              </c:numCache>
            </c:numRef>
          </c:xVal>
          <c:yVal>
            <c:numRef>
              <c:f>'Comparison of Naive and BM'!$B$2:$B$55</c:f>
              <c:numCache>
                <c:formatCode>General</c:formatCode>
                <c:ptCount val="54"/>
                <c:pt idx="0">
                  <c:v>4</c:v>
                </c:pt>
                <c:pt idx="1">
                  <c:v>5</c:v>
                </c:pt>
                <c:pt idx="2">
                  <c:v>5</c:v>
                </c:pt>
                <c:pt idx="3">
                  <c:v>9</c:v>
                </c:pt>
                <c:pt idx="4">
                  <c:v>11</c:v>
                </c:pt>
                <c:pt idx="5">
                  <c:v>12</c:v>
                </c:pt>
                <c:pt idx="6">
                  <c:v>17</c:v>
                </c:pt>
                <c:pt idx="7">
                  <c:v>31</c:v>
                </c:pt>
                <c:pt idx="8">
                  <c:v>34</c:v>
                </c:pt>
                <c:pt idx="9">
                  <c:v>40</c:v>
                </c:pt>
                <c:pt idx="10">
                  <c:v>45</c:v>
                </c:pt>
                <c:pt idx="11">
                  <c:v>55</c:v>
                </c:pt>
                <c:pt idx="12">
                  <c:v>57</c:v>
                </c:pt>
                <c:pt idx="13">
                  <c:v>60</c:v>
                </c:pt>
              </c:numCache>
            </c:numRef>
          </c:yVal>
          <c:smooth val="0"/>
          <c:extLst>
            <c:ext xmlns:c16="http://schemas.microsoft.com/office/drawing/2014/chart" uri="{C3380CC4-5D6E-409C-BE32-E72D297353CC}">
              <c16:uniqueId val="{00000000-DDD5-4CB9-BE72-79524693F7F0}"/>
            </c:ext>
          </c:extLst>
        </c:ser>
        <c:ser>
          <c:idx val="1"/>
          <c:order val="1"/>
          <c:tx>
            <c:strRef>
              <c:f>'Comparison of Naive and BM'!$C$1</c:f>
              <c:strCache>
                <c:ptCount val="1"/>
                <c:pt idx="0">
                  <c:v>Boyer Moore</c:v>
                </c:pt>
              </c:strCache>
            </c:strRef>
          </c:tx>
          <c:spPr>
            <a:ln w="9525" cap="rnd">
              <a:solidFill>
                <a:schemeClr val="accent2"/>
              </a:solidFill>
              <a:round/>
            </a:ln>
            <a:effectLst>
              <a:outerShdw blurRad="44450" dist="25400" dir="2700000" algn="br" rotWithShape="0">
                <a:srgbClr val="000000">
                  <a:alpha val="60000"/>
                </a:srgbClr>
              </a:outerShdw>
            </a:effectLst>
          </c:spPr>
          <c:marker>
            <c:symbol val="circle"/>
            <c:size val="6"/>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w="9525" cap="rnd">
                <a:solidFill>
                  <a:schemeClr val="accent2"/>
                </a:solidFill>
                <a:roun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marker>
          <c:xVal>
            <c:numRef>
              <c:f>'Comparison of Naive and BM'!$A$2:$A$55</c:f>
              <c:numCache>
                <c:formatCode>General</c:formatCode>
                <c:ptCount val="54"/>
                <c:pt idx="0">
                  <c:v>800015</c:v>
                </c:pt>
                <c:pt idx="1">
                  <c:v>900015</c:v>
                </c:pt>
                <c:pt idx="2">
                  <c:v>1000015</c:v>
                </c:pt>
                <c:pt idx="3">
                  <c:v>1500015</c:v>
                </c:pt>
                <c:pt idx="4">
                  <c:v>2000015</c:v>
                </c:pt>
                <c:pt idx="5">
                  <c:v>2100015</c:v>
                </c:pt>
                <c:pt idx="6">
                  <c:v>3500015</c:v>
                </c:pt>
                <c:pt idx="7">
                  <c:v>5500015</c:v>
                </c:pt>
                <c:pt idx="8">
                  <c:v>7000015</c:v>
                </c:pt>
                <c:pt idx="9">
                  <c:v>9200015</c:v>
                </c:pt>
                <c:pt idx="10">
                  <c:v>10000015</c:v>
                </c:pt>
                <c:pt idx="11">
                  <c:v>11000015</c:v>
                </c:pt>
                <c:pt idx="12">
                  <c:v>12000015</c:v>
                </c:pt>
                <c:pt idx="13">
                  <c:v>13000015</c:v>
                </c:pt>
              </c:numCache>
            </c:numRef>
          </c:xVal>
          <c:yVal>
            <c:numRef>
              <c:f>'Comparison of Naive and BM'!$C$2:$C$55</c:f>
              <c:numCache>
                <c:formatCode>General</c:formatCode>
                <c:ptCount val="54"/>
                <c:pt idx="0">
                  <c:v>2</c:v>
                </c:pt>
                <c:pt idx="1">
                  <c:v>2</c:v>
                </c:pt>
                <c:pt idx="2">
                  <c:v>3</c:v>
                </c:pt>
                <c:pt idx="3">
                  <c:v>6</c:v>
                </c:pt>
                <c:pt idx="4">
                  <c:v>8</c:v>
                </c:pt>
                <c:pt idx="5">
                  <c:v>9</c:v>
                </c:pt>
                <c:pt idx="6">
                  <c:v>10</c:v>
                </c:pt>
                <c:pt idx="7">
                  <c:v>16</c:v>
                </c:pt>
                <c:pt idx="8">
                  <c:v>18</c:v>
                </c:pt>
                <c:pt idx="9">
                  <c:v>24</c:v>
                </c:pt>
                <c:pt idx="10">
                  <c:v>28</c:v>
                </c:pt>
                <c:pt idx="11">
                  <c:v>30</c:v>
                </c:pt>
                <c:pt idx="12">
                  <c:v>33</c:v>
                </c:pt>
                <c:pt idx="13">
                  <c:v>35</c:v>
                </c:pt>
              </c:numCache>
            </c:numRef>
          </c:yVal>
          <c:smooth val="0"/>
          <c:extLst>
            <c:ext xmlns:c16="http://schemas.microsoft.com/office/drawing/2014/chart" uri="{C3380CC4-5D6E-409C-BE32-E72D297353CC}">
              <c16:uniqueId val="{00000001-DDD5-4CB9-BE72-79524693F7F0}"/>
            </c:ext>
          </c:extLst>
        </c:ser>
        <c:dLbls>
          <c:showLegendKey val="0"/>
          <c:showVal val="0"/>
          <c:showCatName val="0"/>
          <c:showSerName val="0"/>
          <c:showPercent val="0"/>
          <c:showBubbleSize val="0"/>
        </c:dLbls>
        <c:axId val="-980293648"/>
        <c:axId val="-980291600"/>
      </c:scatterChart>
      <c:valAx>
        <c:axId val="-980293648"/>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Text</a:t>
                </a:r>
                <a:r>
                  <a:rPr lang="en-US" baseline="0" dirty="0"/>
                  <a:t> SIZE</a:t>
                </a:r>
                <a:endParaRPr lang="en-US" dirty="0"/>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980291600"/>
        <c:crosses val="autoZero"/>
        <c:crossBetween val="midCat"/>
      </c:valAx>
      <c:valAx>
        <c:axId val="-98029160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US" dirty="0"/>
                  <a:t>Run</a:t>
                </a:r>
                <a:r>
                  <a:rPr lang="en-US" baseline="0" dirty="0"/>
                  <a:t> time</a:t>
                </a:r>
                <a:endParaRPr lang="en-US" dirty="0"/>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980293648"/>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7"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7"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74D119-F3F5-A44F-8443-14B1D3350DCE}" type="datetimeFigureOut">
              <a:rPr lang="en-US" smtClean="0"/>
              <a:t>4/16/2017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85A857-5965-6E47-8F09-9CEC319EDD25}" type="slidenum">
              <a:rPr lang="en-US" smtClean="0"/>
              <a:t>‹#›</a:t>
            </a:fld>
            <a:endParaRPr lang="en-US"/>
          </a:p>
        </p:txBody>
      </p:sp>
    </p:spTree>
    <p:extLst>
      <p:ext uri="{BB962C8B-B14F-4D97-AF65-F5344CB8AC3E}">
        <p14:creationId xmlns:p14="http://schemas.microsoft.com/office/powerpoint/2010/main" val="1302779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F9D37D-C569-4BF6-A6F8-D9763E6C247C}" type="datetimeFigureOut">
              <a:rPr lang="en-US" smtClean="0"/>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3B4B8-1C4E-42F1-B5A5-6934468C72A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5211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F9D37D-C569-4BF6-A6F8-D9763E6C247C}" type="datetimeFigureOut">
              <a:rPr lang="en-US" smtClean="0"/>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3B4B8-1C4E-42F1-B5A5-6934468C72AF}" type="slidenum">
              <a:rPr lang="en-US" smtClean="0"/>
              <a:t>‹#›</a:t>
            </a:fld>
            <a:endParaRPr lang="en-US"/>
          </a:p>
        </p:txBody>
      </p:sp>
    </p:spTree>
    <p:extLst>
      <p:ext uri="{BB962C8B-B14F-4D97-AF65-F5344CB8AC3E}">
        <p14:creationId xmlns:p14="http://schemas.microsoft.com/office/powerpoint/2010/main" val="3144063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F9D37D-C569-4BF6-A6F8-D9763E6C247C}" type="datetimeFigureOut">
              <a:rPr lang="en-US" smtClean="0"/>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3B4B8-1C4E-42F1-B5A5-6934468C72AF}" type="slidenum">
              <a:rPr lang="en-US" smtClean="0"/>
              <a:t>‹#›</a:t>
            </a:fld>
            <a:endParaRPr lang="en-US"/>
          </a:p>
        </p:txBody>
      </p:sp>
    </p:spTree>
    <p:extLst>
      <p:ext uri="{BB962C8B-B14F-4D97-AF65-F5344CB8AC3E}">
        <p14:creationId xmlns:p14="http://schemas.microsoft.com/office/powerpoint/2010/main" val="3615288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F9D37D-C569-4BF6-A6F8-D9763E6C247C}" type="datetimeFigureOut">
              <a:rPr lang="en-US" smtClean="0"/>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3B4B8-1C4E-42F1-B5A5-6934468C72AF}" type="slidenum">
              <a:rPr lang="en-US" smtClean="0"/>
              <a:t>‹#›</a:t>
            </a:fld>
            <a:endParaRPr lang="en-US"/>
          </a:p>
        </p:txBody>
      </p:sp>
    </p:spTree>
    <p:extLst>
      <p:ext uri="{BB962C8B-B14F-4D97-AF65-F5344CB8AC3E}">
        <p14:creationId xmlns:p14="http://schemas.microsoft.com/office/powerpoint/2010/main" val="845875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F9D37D-C569-4BF6-A6F8-D9763E6C247C}" type="datetimeFigureOut">
              <a:rPr lang="en-US" smtClean="0"/>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3B4B8-1C4E-42F1-B5A5-6934468C72A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6613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F9D37D-C569-4BF6-A6F8-D9763E6C247C}" type="datetimeFigureOut">
              <a:rPr lang="en-US" smtClean="0"/>
              <a:t>4/16/2017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F3B4B8-1C4E-42F1-B5A5-6934468C72AF}" type="slidenum">
              <a:rPr lang="en-US" smtClean="0"/>
              <a:t>‹#›</a:t>
            </a:fld>
            <a:endParaRPr lang="en-US"/>
          </a:p>
        </p:txBody>
      </p:sp>
    </p:spTree>
    <p:extLst>
      <p:ext uri="{BB962C8B-B14F-4D97-AF65-F5344CB8AC3E}">
        <p14:creationId xmlns:p14="http://schemas.microsoft.com/office/powerpoint/2010/main" val="2911130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F9D37D-C569-4BF6-A6F8-D9763E6C247C}" type="datetimeFigureOut">
              <a:rPr lang="en-US" smtClean="0"/>
              <a:t>4/16/2017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F3B4B8-1C4E-42F1-B5A5-6934468C72AF}" type="slidenum">
              <a:rPr lang="en-US" smtClean="0"/>
              <a:t>‹#›</a:t>
            </a:fld>
            <a:endParaRPr lang="en-US"/>
          </a:p>
        </p:txBody>
      </p:sp>
    </p:spTree>
    <p:extLst>
      <p:ext uri="{BB962C8B-B14F-4D97-AF65-F5344CB8AC3E}">
        <p14:creationId xmlns:p14="http://schemas.microsoft.com/office/powerpoint/2010/main" val="706604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F9D37D-C569-4BF6-A6F8-D9763E6C247C}" type="datetimeFigureOut">
              <a:rPr lang="en-US" smtClean="0"/>
              <a:t>4/16/2017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F3B4B8-1C4E-42F1-B5A5-6934468C72AF}" type="slidenum">
              <a:rPr lang="en-US" smtClean="0"/>
              <a:t>‹#›</a:t>
            </a:fld>
            <a:endParaRPr lang="en-US"/>
          </a:p>
        </p:txBody>
      </p:sp>
    </p:spTree>
    <p:extLst>
      <p:ext uri="{BB962C8B-B14F-4D97-AF65-F5344CB8AC3E}">
        <p14:creationId xmlns:p14="http://schemas.microsoft.com/office/powerpoint/2010/main" val="1873904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AF9D37D-C569-4BF6-A6F8-D9763E6C247C}" type="datetimeFigureOut">
              <a:rPr lang="en-US" smtClean="0"/>
              <a:t>4/16/2017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1F3B4B8-1C4E-42F1-B5A5-6934468C72AF}" type="slidenum">
              <a:rPr lang="en-US" smtClean="0"/>
              <a:t>‹#›</a:t>
            </a:fld>
            <a:endParaRPr lang="en-US"/>
          </a:p>
        </p:txBody>
      </p:sp>
    </p:spTree>
    <p:extLst>
      <p:ext uri="{BB962C8B-B14F-4D97-AF65-F5344CB8AC3E}">
        <p14:creationId xmlns:p14="http://schemas.microsoft.com/office/powerpoint/2010/main" val="1129658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AF9D37D-C569-4BF6-A6F8-D9763E6C247C}" type="datetimeFigureOut">
              <a:rPr lang="en-US" smtClean="0"/>
              <a:t>4/16/2017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1F3B4B8-1C4E-42F1-B5A5-6934468C72AF}" type="slidenum">
              <a:rPr lang="en-US" smtClean="0"/>
              <a:t>‹#›</a:t>
            </a:fld>
            <a:endParaRPr lang="en-US"/>
          </a:p>
        </p:txBody>
      </p:sp>
    </p:spTree>
    <p:extLst>
      <p:ext uri="{BB962C8B-B14F-4D97-AF65-F5344CB8AC3E}">
        <p14:creationId xmlns:p14="http://schemas.microsoft.com/office/powerpoint/2010/main" val="3471584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AF9D37D-C569-4BF6-A6F8-D9763E6C247C}" type="datetimeFigureOut">
              <a:rPr lang="en-US" smtClean="0"/>
              <a:t>4/16/2017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F3B4B8-1C4E-42F1-B5A5-6934468C72AF}" type="slidenum">
              <a:rPr lang="en-US" smtClean="0"/>
              <a:t>‹#›</a:t>
            </a:fld>
            <a:endParaRPr lang="en-US"/>
          </a:p>
        </p:txBody>
      </p:sp>
    </p:spTree>
    <p:extLst>
      <p:ext uri="{BB962C8B-B14F-4D97-AF65-F5344CB8AC3E}">
        <p14:creationId xmlns:p14="http://schemas.microsoft.com/office/powerpoint/2010/main" val="917197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AF9D37D-C569-4BF6-A6F8-D9763E6C247C}" type="datetimeFigureOut">
              <a:rPr lang="en-US" smtClean="0"/>
              <a:t>4/16/2017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1F3B4B8-1C4E-42F1-B5A5-6934468C72A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632703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en.wikipedia.org/wiki/Boyer-Moore-Horspool_algorithm" TargetMode="External"/><Relationship Id="rId2" Type="http://schemas.openxmlformats.org/officeDocument/2006/relationships/hyperlink" Target="http://lmgtfy.com/?q=turbo+boyer+moore" TargetMode="External"/><Relationship Id="rId1" Type="http://schemas.openxmlformats.org/officeDocument/2006/relationships/slideLayout" Target="../slideLayouts/slideLayout2.xml"/><Relationship Id="rId4" Type="http://schemas.openxmlformats.org/officeDocument/2006/relationships/hyperlink" Target="https://en.wikipedia.org/wiki/Raita_algorithm"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874" y="356598"/>
            <a:ext cx="9144000" cy="1613603"/>
          </a:xfrm>
        </p:spPr>
        <p:txBody>
          <a:bodyPr>
            <a:normAutofit/>
          </a:bodyPr>
          <a:lstStyle/>
          <a:p>
            <a:r>
              <a:rPr lang="en-US" sz="4800" b="1" dirty="0">
                <a:latin typeface="Times New Roman" panose="02020603050405020304" pitchFamily="18" charset="0"/>
                <a:cs typeface="Times New Roman" panose="02020603050405020304" pitchFamily="18" charset="0"/>
              </a:rPr>
              <a:t>BOYER MOORE ALGORITHM</a:t>
            </a:r>
          </a:p>
        </p:txBody>
      </p:sp>
      <p:sp>
        <p:nvSpPr>
          <p:cNvPr id="3" name="Subtitle 2"/>
          <p:cNvSpPr>
            <a:spLocks noGrp="1"/>
          </p:cNvSpPr>
          <p:nvPr>
            <p:ph type="subTitle" idx="1"/>
          </p:nvPr>
        </p:nvSpPr>
        <p:spPr>
          <a:xfrm>
            <a:off x="1432874" y="3478491"/>
            <a:ext cx="9326252" cy="2639504"/>
          </a:xfrm>
        </p:spPr>
        <p:txBody>
          <a:bodyPr>
            <a:normAutofit fontScale="92500" lnSpcReduction="10000"/>
          </a:bodyPr>
          <a:lstStyle/>
          <a:p>
            <a:pPr algn="ctr"/>
            <a:r>
              <a:rPr lang="en-US" dirty="0"/>
              <a:t>CSE 5211 – Analysis of Algorithm </a:t>
            </a:r>
          </a:p>
          <a:p>
            <a:pPr algn="ctr"/>
            <a:r>
              <a:rPr lang="en-US" dirty="0"/>
              <a:t>Dr. William D </a:t>
            </a:r>
            <a:r>
              <a:rPr lang="en-US" dirty="0" err="1"/>
              <a:t>Shoaff</a:t>
            </a:r>
            <a:endParaRPr lang="en-US" dirty="0"/>
          </a:p>
          <a:p>
            <a:pPr algn="ctr"/>
            <a:r>
              <a:rPr lang="en-US" dirty="0"/>
              <a:t>Group:</a:t>
            </a:r>
          </a:p>
          <a:p>
            <a:pPr algn="ctr"/>
            <a:r>
              <a:rPr lang="en-US" dirty="0"/>
              <a:t>Aleesha Mishra</a:t>
            </a:r>
          </a:p>
          <a:p>
            <a:pPr algn="ctr"/>
            <a:r>
              <a:rPr lang="en-US" dirty="0"/>
              <a:t>Neha </a:t>
            </a:r>
            <a:r>
              <a:rPr lang="en-US" dirty="0" err="1"/>
              <a:t>Sagar</a:t>
            </a:r>
            <a:r>
              <a:rPr lang="en-US" dirty="0"/>
              <a:t> Khan</a:t>
            </a:r>
          </a:p>
          <a:p>
            <a:pPr algn="ctr"/>
            <a:r>
              <a:rPr lang="en-US" dirty="0" err="1"/>
              <a:t>Vineet</a:t>
            </a:r>
            <a:r>
              <a:rPr lang="en-US" dirty="0"/>
              <a:t> </a:t>
            </a:r>
            <a:r>
              <a:rPr lang="en-US" dirty="0" err="1"/>
              <a:t>Palan</a:t>
            </a:r>
            <a:endParaRPr lang="en-US" dirty="0"/>
          </a:p>
          <a:p>
            <a:endParaRPr lang="en-US" dirty="0"/>
          </a:p>
        </p:txBody>
      </p:sp>
    </p:spTree>
    <p:extLst>
      <p:ext uri="{BB962C8B-B14F-4D97-AF65-F5344CB8AC3E}">
        <p14:creationId xmlns:p14="http://schemas.microsoft.com/office/powerpoint/2010/main" val="2412189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163" y="2325901"/>
            <a:ext cx="10515600" cy="1325563"/>
          </a:xfrm>
        </p:spPr>
        <p:txBody>
          <a:bodyPr/>
          <a:lstStyle/>
          <a:p>
            <a:pPr algn="ctr"/>
            <a:r>
              <a:rPr lang="en-US" dirty="0">
                <a:latin typeface="Times New Roman" panose="02020603050405020304" pitchFamily="18" charset="0"/>
                <a:cs typeface="Times New Roman" panose="02020603050405020304" pitchFamily="18" charset="0"/>
              </a:rPr>
              <a:t>Detailed Example</a:t>
            </a:r>
          </a:p>
        </p:txBody>
      </p:sp>
    </p:spTree>
    <p:extLst>
      <p:ext uri="{BB962C8B-B14F-4D97-AF65-F5344CB8AC3E}">
        <p14:creationId xmlns:p14="http://schemas.microsoft.com/office/powerpoint/2010/main" val="162018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8668" y="150828"/>
            <a:ext cx="10388337" cy="6100728"/>
          </a:xfrm>
        </p:spPr>
      </p:pic>
    </p:spTree>
    <p:extLst>
      <p:ext uri="{BB962C8B-B14F-4D97-AF65-F5344CB8AC3E}">
        <p14:creationId xmlns:p14="http://schemas.microsoft.com/office/powerpoint/2010/main" val="3685459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1215" y="82321"/>
            <a:ext cx="10232011" cy="784945"/>
          </a:xfrm>
        </p:spPr>
        <p:txBody>
          <a:bodyPr/>
          <a:lstStyle/>
          <a:p>
            <a:r>
              <a:rPr lang="en-US" dirty="0">
                <a:latin typeface="Times New Roman" panose="02020603050405020304" pitchFamily="18" charset="0"/>
                <a:cs typeface="Times New Roman" panose="02020603050405020304" pitchFamily="18" charset="0"/>
              </a:rPr>
              <a:t>Good Character Suffix</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1215" y="692113"/>
            <a:ext cx="10133816" cy="5595218"/>
          </a:xfrm>
        </p:spPr>
      </p:pic>
    </p:spTree>
    <p:extLst>
      <p:ext uri="{BB962C8B-B14F-4D97-AF65-F5344CB8AC3E}">
        <p14:creationId xmlns:p14="http://schemas.microsoft.com/office/powerpoint/2010/main" val="782807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3254" y="122549"/>
            <a:ext cx="10369484" cy="6044103"/>
          </a:xfrm>
        </p:spPr>
      </p:pic>
    </p:spTree>
    <p:extLst>
      <p:ext uri="{BB962C8B-B14F-4D97-AF65-F5344CB8AC3E}">
        <p14:creationId xmlns:p14="http://schemas.microsoft.com/office/powerpoint/2010/main" val="2445451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useBgFill="1">
        <p:nvSpPr>
          <p:cNvPr id="4" name="Rectangle 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 name="Straight Connector 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8" name="Content Placeholder 4" descr="A picture containing screenshot&#10;&#10;Description generated with high confiden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922040"/>
            <a:ext cx="6909801" cy="4750488"/>
          </a:xfrm>
          <a:prstGeom prst="rect">
            <a:avLst/>
          </a:prstGeom>
        </p:spPr>
      </p:pic>
      <p:sp>
        <p:nvSpPr>
          <p:cNvPr id="9" name="Content Placeholder 9"/>
          <p:cNvSpPr txBox="1">
            <a:spLocks/>
          </p:cNvSpPr>
          <p:nvPr/>
        </p:nvSpPr>
        <p:spPr>
          <a:xfrm>
            <a:off x="7859485" y="2198914"/>
            <a:ext cx="3690257" cy="367018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t>In contrast to Naïve Algorithm we never misses a single alignment or position. </a:t>
            </a:r>
            <a:endParaRPr lang="en-US" dirty="0"/>
          </a:p>
        </p:txBody>
      </p:sp>
    </p:spTree>
    <p:extLst>
      <p:ext uri="{BB962C8B-B14F-4D97-AF65-F5344CB8AC3E}">
        <p14:creationId xmlns:p14="http://schemas.microsoft.com/office/powerpoint/2010/main" val="4137210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useBgFill="1">
        <p:nvSpPr>
          <p:cNvPr id="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 name="Straight Connector 19"/>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8"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207" y="1059116"/>
            <a:ext cx="6909801" cy="4698664"/>
          </a:xfrm>
          <a:prstGeom prst="rect">
            <a:avLst/>
          </a:prstGeom>
        </p:spPr>
      </p:pic>
      <p:sp>
        <p:nvSpPr>
          <p:cNvPr id="9" name="Content Placeholder 9"/>
          <p:cNvSpPr txBox="1">
            <a:spLocks/>
          </p:cNvSpPr>
          <p:nvPr/>
        </p:nvSpPr>
        <p:spPr>
          <a:xfrm>
            <a:off x="7859485" y="2198914"/>
            <a:ext cx="3690257" cy="367018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t>Here 1 indicates the number of skipped alignment.</a:t>
            </a:r>
            <a:endParaRPr lang="en-US" dirty="0"/>
          </a:p>
        </p:txBody>
      </p:sp>
    </p:spTree>
    <p:extLst>
      <p:ext uri="{BB962C8B-B14F-4D97-AF65-F5344CB8AC3E}">
        <p14:creationId xmlns:p14="http://schemas.microsoft.com/office/powerpoint/2010/main" val="1326050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Times New Roman" panose="02020603050405020304" pitchFamily="18" charset="0"/>
                <a:cs typeface="Times New Roman" panose="02020603050405020304" pitchFamily="18" charset="0"/>
              </a:rPr>
              <a:t>Code and Tests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spcBef>
                <a:spcPts val="0"/>
              </a:spcBef>
              <a:buFont typeface="Wingdings" panose="05000000000000000000" pitchFamily="2" charset="2"/>
              <a:buChar char="§"/>
            </a:pPr>
            <a:r>
              <a:rPr lang="en" dirty="0">
                <a:solidFill>
                  <a:srgbClr val="000000"/>
                </a:solidFill>
                <a:latin typeface="Times New Roman" panose="02020603050405020304" pitchFamily="18" charset="0"/>
                <a:cs typeface="Times New Roman" panose="02020603050405020304" pitchFamily="18" charset="0"/>
              </a:rPr>
              <a:t>Compare</a:t>
            </a:r>
            <a:r>
              <a:rPr lang="en-US" dirty="0">
                <a:solidFill>
                  <a:srgbClr val="000000"/>
                </a:solidFill>
                <a:latin typeface="Times New Roman" panose="02020603050405020304" pitchFamily="18" charset="0"/>
                <a:cs typeface="Times New Roman" panose="02020603050405020304" pitchFamily="18" charset="0"/>
              </a:rPr>
              <a:t>d</a:t>
            </a:r>
            <a:r>
              <a:rPr lang="en" dirty="0">
                <a:solidFill>
                  <a:srgbClr val="000000"/>
                </a:solidFill>
                <a:latin typeface="Times New Roman" panose="02020603050405020304" pitchFamily="18" charset="0"/>
                <a:cs typeface="Times New Roman" panose="02020603050405020304" pitchFamily="18" charset="0"/>
              </a:rPr>
              <a:t> Brute Force and Boyer Moore algorithms</a:t>
            </a:r>
          </a:p>
          <a:p>
            <a:pPr>
              <a:spcBef>
                <a:spcPts val="0"/>
              </a:spcBef>
              <a:buFont typeface="Wingdings" panose="05000000000000000000" pitchFamily="2" charset="2"/>
              <a:buChar char="§"/>
            </a:pPr>
            <a:r>
              <a:rPr lang="en" dirty="0">
                <a:solidFill>
                  <a:srgbClr val="000000"/>
                </a:solidFill>
                <a:latin typeface="Times New Roman" panose="02020603050405020304" pitchFamily="18" charset="0"/>
                <a:cs typeface="Times New Roman" panose="02020603050405020304" pitchFamily="18" charset="0"/>
              </a:rPr>
              <a:t>We use</a:t>
            </a:r>
            <a:r>
              <a:rPr lang="en-US" dirty="0">
                <a:solidFill>
                  <a:srgbClr val="000000"/>
                </a:solidFill>
                <a:latin typeface="Times New Roman" panose="02020603050405020304" pitchFamily="18" charset="0"/>
                <a:cs typeface="Times New Roman" panose="02020603050405020304" pitchFamily="18" charset="0"/>
              </a:rPr>
              <a:t>d</a:t>
            </a:r>
            <a:r>
              <a:rPr lang="en" dirty="0">
                <a:solidFill>
                  <a:srgbClr val="000000"/>
                </a:solidFill>
                <a:latin typeface="Times New Roman" panose="02020603050405020304" pitchFamily="18" charset="0"/>
                <a:cs typeface="Times New Roman" panose="02020603050405020304" pitchFamily="18" charset="0"/>
              </a:rPr>
              <a:t> an implementation published online and our own brute force implementation. </a:t>
            </a:r>
          </a:p>
          <a:p>
            <a:pPr>
              <a:spcBef>
                <a:spcPts val="0"/>
              </a:spcBef>
              <a:buFont typeface="Wingdings" panose="05000000000000000000" pitchFamily="2" charset="2"/>
              <a:buChar char="§"/>
            </a:pPr>
            <a:r>
              <a:rPr lang="en" dirty="0">
                <a:solidFill>
                  <a:srgbClr val="000000"/>
                </a:solidFill>
                <a:latin typeface="Times New Roman" panose="02020603050405020304" pitchFamily="18" charset="0"/>
                <a:cs typeface="Times New Roman" panose="02020603050405020304" pitchFamily="18" charset="0"/>
              </a:rPr>
              <a:t>We have used python script to automate the generation of test files i.e. the text from which pattern should be </a:t>
            </a:r>
            <a:r>
              <a:rPr lang="en-US" dirty="0">
                <a:solidFill>
                  <a:srgbClr val="000000"/>
                </a:solidFill>
                <a:latin typeface="Times New Roman" panose="02020603050405020304" pitchFamily="18" charset="0"/>
                <a:cs typeface="Times New Roman" panose="02020603050405020304" pitchFamily="18" charset="0"/>
              </a:rPr>
              <a:t>searched.</a:t>
            </a:r>
          </a:p>
          <a:p>
            <a:pPr>
              <a:spcBef>
                <a:spcPts val="0"/>
              </a:spcBef>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Then we have used MongoDB to store the generated files.</a:t>
            </a:r>
          </a:p>
          <a:p>
            <a:pPr>
              <a:spcBef>
                <a:spcPts val="0"/>
              </a:spcBef>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We then wrote a test program to fetch the data from MongoDB and call the Boyer Moore API.</a:t>
            </a:r>
          </a:p>
          <a:p>
            <a:pPr>
              <a:spcBef>
                <a:spcPts val="0"/>
              </a:spcBef>
            </a:pPr>
            <a:endParaRPr lang="en" dirty="0">
              <a:solidFill>
                <a:srgbClr val="000000"/>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9854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Times New Roman" panose="02020603050405020304" pitchFamily="18" charset="0"/>
                <a:cs typeface="Times New Roman" panose="02020603050405020304" pitchFamily="18" charset="0"/>
              </a:rPr>
              <a:t>Boyer Moore Pseudo Code</a:t>
            </a:r>
          </a:p>
        </p:txBody>
      </p:sp>
      <p:pic>
        <p:nvPicPr>
          <p:cNvPr id="42" name="Content Placeholder 41" descr="A picture containing screenshot&#10;&#10;Description generated with very high confidence"/>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26480" y="1805378"/>
            <a:ext cx="4432528" cy="2235315"/>
          </a:xfrm>
        </p:spPr>
      </p:pic>
      <p:sp>
        <p:nvSpPr>
          <p:cNvPr id="5" name="TextBox 4"/>
          <p:cNvSpPr txBox="1"/>
          <p:nvPr/>
        </p:nvSpPr>
        <p:spPr>
          <a:xfrm>
            <a:off x="524127" y="4945434"/>
            <a:ext cx="4896285" cy="369332"/>
          </a:xfrm>
          <a:prstGeom prst="rect">
            <a:avLst/>
          </a:prstGeom>
          <a:noFill/>
        </p:spPr>
        <p:txBody>
          <a:bodyPr wrap="square" rtlCol="0">
            <a:spAutoFit/>
          </a:bodyPr>
          <a:lstStyle/>
          <a:p>
            <a:endParaRPr lang="en-US" dirty="0"/>
          </a:p>
        </p:txBody>
      </p:sp>
      <p:pic>
        <p:nvPicPr>
          <p:cNvPr id="71" name="Picture 70" descr="A picture containing screenshot&#10;&#10;Description generated with high confiden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5793" y="4040693"/>
            <a:ext cx="5550185" cy="2089257"/>
          </a:xfrm>
          <a:prstGeom prst="rect">
            <a:avLst/>
          </a:prstGeom>
        </p:spPr>
      </p:pic>
      <p:pic>
        <p:nvPicPr>
          <p:cNvPr id="77" name="Picture 7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0251" y="1946780"/>
            <a:ext cx="3600635" cy="1358970"/>
          </a:xfrm>
          <a:prstGeom prst="rect">
            <a:avLst/>
          </a:prstGeom>
        </p:spPr>
      </p:pic>
    </p:spTree>
    <p:extLst>
      <p:ext uri="{BB962C8B-B14F-4D97-AF65-F5344CB8AC3E}">
        <p14:creationId xmlns:p14="http://schemas.microsoft.com/office/powerpoint/2010/main" val="2167745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01"/>
          <p:cNvSpPr txBox="1">
            <a:spLocks/>
          </p:cNvSpPr>
          <p:nvPr/>
        </p:nvSpPr>
        <p:spPr>
          <a:xfrm>
            <a:off x="311699" y="133939"/>
            <a:ext cx="9614725" cy="1411909"/>
          </a:xfrm>
          <a:prstGeom prst="rect">
            <a:avLst/>
          </a:prstGeom>
        </p:spPr>
        <p:txBody>
          <a:bodyPr vert="horz"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sz="4800" dirty="0">
                <a:latin typeface="Times New Roman" panose="02020603050405020304" pitchFamily="18" charset="0"/>
                <a:cs typeface="Times New Roman" panose="02020603050405020304" pitchFamily="18" charset="0"/>
              </a:rPr>
              <a:t>Complexities</a:t>
            </a:r>
          </a:p>
          <a:p>
            <a:pPr>
              <a:spcBef>
                <a:spcPts val="0"/>
              </a:spcBef>
            </a:pPr>
            <a:endParaRPr lang="en-US" dirty="0"/>
          </a:p>
          <a:p>
            <a:pPr>
              <a:spcBef>
                <a:spcPts val="0"/>
              </a:spcBef>
            </a:pPr>
            <a:endParaRPr lang="en-US" dirty="0"/>
          </a:p>
        </p:txBody>
      </p:sp>
      <p:graphicFrame>
        <p:nvGraphicFramePr>
          <p:cNvPr id="5" name="Shape 202"/>
          <p:cNvGraphicFramePr/>
          <p:nvPr>
            <p:extLst>
              <p:ext uri="{D42A27DB-BD31-4B8C-83A1-F6EECF244321}">
                <p14:modId xmlns:p14="http://schemas.microsoft.com/office/powerpoint/2010/main" val="2707895109"/>
              </p:ext>
            </p:extLst>
          </p:nvPr>
        </p:nvGraphicFramePr>
        <p:xfrm>
          <a:off x="1873850" y="1780473"/>
          <a:ext cx="5396300" cy="1449000"/>
        </p:xfrm>
        <a:graphic>
          <a:graphicData uri="http://schemas.openxmlformats.org/drawingml/2006/table">
            <a:tbl>
              <a:tblPr>
                <a:noFill/>
              </a:tblPr>
              <a:tblGrid>
                <a:gridCol w="1817725">
                  <a:extLst>
                    <a:ext uri="{9D8B030D-6E8A-4147-A177-3AD203B41FA5}">
                      <a16:colId xmlns:a16="http://schemas.microsoft.com/office/drawing/2014/main" val="20000"/>
                    </a:ext>
                  </a:extLst>
                </a:gridCol>
                <a:gridCol w="1779800">
                  <a:extLst>
                    <a:ext uri="{9D8B030D-6E8A-4147-A177-3AD203B41FA5}">
                      <a16:colId xmlns:a16="http://schemas.microsoft.com/office/drawing/2014/main" val="20001"/>
                    </a:ext>
                  </a:extLst>
                </a:gridCol>
                <a:gridCol w="1798775">
                  <a:extLst>
                    <a:ext uri="{9D8B030D-6E8A-4147-A177-3AD203B41FA5}">
                      <a16:colId xmlns:a16="http://schemas.microsoft.com/office/drawing/2014/main" val="20002"/>
                    </a:ext>
                  </a:extLst>
                </a:gridCol>
              </a:tblGrid>
              <a:tr h="484550">
                <a:tc>
                  <a:txBody>
                    <a:bodyPr/>
                    <a:lstStyle/>
                    <a:p>
                      <a:pPr lvl="0">
                        <a:spcBef>
                          <a:spcPts val="0"/>
                        </a:spcBef>
                        <a:buNone/>
                      </a:pPr>
                      <a:endParaRPr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spcBef>
                          <a:spcPts val="0"/>
                        </a:spcBef>
                        <a:buNone/>
                      </a:pPr>
                      <a:r>
                        <a:rPr lang="en"/>
                        <a:t>Time*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spcBef>
                          <a:spcPts val="0"/>
                        </a:spcBef>
                        <a:buNone/>
                      </a:pPr>
                      <a:r>
                        <a:rPr lang="en"/>
                        <a:t>Space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84550">
                <a:tc>
                  <a:txBody>
                    <a:bodyPr/>
                    <a:lstStyle/>
                    <a:p>
                      <a:pPr lvl="0">
                        <a:spcBef>
                          <a:spcPts val="0"/>
                        </a:spcBef>
                        <a:buNone/>
                      </a:pPr>
                      <a:r>
                        <a:rPr lang="en" dirty="0"/>
                        <a:t>Naive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spcBef>
                          <a:spcPts val="0"/>
                        </a:spcBef>
                        <a:buNone/>
                      </a:pPr>
                      <a:r>
                        <a:rPr lang="en" dirty="0"/>
                        <a:t>Ω(</a:t>
                      </a:r>
                      <a:r>
                        <a:rPr lang="en-US" dirty="0"/>
                        <a:t>T</a:t>
                      </a:r>
                      <a:r>
                        <a:rPr lang="en" dirty="0"/>
                        <a:t>P)</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spcBef>
                          <a:spcPts val="0"/>
                        </a:spcBef>
                        <a:buNone/>
                      </a:pPr>
                      <a:r>
                        <a:rPr lang="en" dirty="0"/>
                        <a:t>O(</a:t>
                      </a:r>
                      <a:r>
                        <a:rPr lang="en-US" dirty="0"/>
                        <a:t>T</a:t>
                      </a:r>
                      <a:r>
                        <a:rPr lang="en" dirty="0"/>
                        <a:t>+P)</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79900">
                <a:tc>
                  <a:txBody>
                    <a:bodyPr/>
                    <a:lstStyle/>
                    <a:p>
                      <a:pPr lvl="0">
                        <a:spcBef>
                          <a:spcPts val="0"/>
                        </a:spcBef>
                        <a:buNone/>
                      </a:pPr>
                      <a:r>
                        <a:rPr lang="en"/>
                        <a:t>Boyer-Moore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spcBef>
                          <a:spcPts val="0"/>
                        </a:spcBef>
                        <a:buNone/>
                      </a:pPr>
                      <a:r>
                        <a:rPr lang="en" dirty="0"/>
                        <a:t>Ω(</a:t>
                      </a:r>
                      <a:r>
                        <a:rPr lang="en-US" dirty="0"/>
                        <a:t>T</a:t>
                      </a:r>
                      <a:r>
                        <a:rPr lang="en" dirty="0"/>
                        <a:t>/P)</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spcBef>
                          <a:spcPts val="0"/>
                        </a:spcBef>
                        <a:buNone/>
                      </a:pPr>
                      <a:r>
                        <a:rPr lang="en" dirty="0"/>
                        <a:t>O(</a:t>
                      </a:r>
                      <a:r>
                        <a:rPr lang="en-US" dirty="0"/>
                        <a:t>T</a:t>
                      </a:r>
                      <a:r>
                        <a:rPr lang="en" dirty="0"/>
                        <a:t>+P+Σ)</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Shape 203"/>
          <p:cNvSpPr txBox="1">
            <a:spLocks/>
          </p:cNvSpPr>
          <p:nvPr/>
        </p:nvSpPr>
        <p:spPr>
          <a:xfrm>
            <a:off x="1810562" y="3464097"/>
            <a:ext cx="8520600" cy="2474790"/>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Bef>
                <a:spcPts val="0"/>
              </a:spcBef>
              <a:spcAft>
                <a:spcPts val="1600"/>
              </a:spcAft>
              <a:buFont typeface="Arial" panose="020B0604020202020204" pitchFamily="34" charset="0"/>
              <a:buNone/>
            </a:pPr>
            <a:r>
              <a:rPr lang="en" sz="1400" dirty="0">
                <a:solidFill>
                  <a:srgbClr val="000000"/>
                </a:solidFill>
                <a:latin typeface="Times New Roman" panose="02020603050405020304" pitchFamily="18" charset="0"/>
                <a:cs typeface="Times New Roman" panose="02020603050405020304" pitchFamily="18" charset="0"/>
              </a:rPr>
              <a:t>T = Size of the Source text</a:t>
            </a:r>
          </a:p>
          <a:p>
            <a:pPr marL="0" indent="0">
              <a:lnSpc>
                <a:spcPct val="115000"/>
              </a:lnSpc>
              <a:spcBef>
                <a:spcPts val="0"/>
              </a:spcBef>
              <a:spcAft>
                <a:spcPts val="1600"/>
              </a:spcAft>
              <a:buFont typeface="Arial" panose="020B0604020202020204" pitchFamily="34" charset="0"/>
              <a:buNone/>
            </a:pPr>
            <a:r>
              <a:rPr lang="en" sz="1400" dirty="0">
                <a:solidFill>
                  <a:srgbClr val="000000"/>
                </a:solidFill>
                <a:latin typeface="Times New Roman" panose="02020603050405020304" pitchFamily="18" charset="0"/>
                <a:cs typeface="Times New Roman" panose="02020603050405020304" pitchFamily="18" charset="0"/>
              </a:rPr>
              <a:t>P = Size of the Pattern text</a:t>
            </a:r>
          </a:p>
          <a:p>
            <a:pPr marL="0" indent="0">
              <a:lnSpc>
                <a:spcPct val="115000"/>
              </a:lnSpc>
              <a:spcBef>
                <a:spcPts val="0"/>
              </a:spcBef>
              <a:spcAft>
                <a:spcPts val="1600"/>
              </a:spcAft>
              <a:buFont typeface="Arial" panose="020B0604020202020204" pitchFamily="34" charset="0"/>
              <a:buNone/>
            </a:pPr>
            <a:r>
              <a:rPr lang="en" sz="1400" dirty="0">
                <a:solidFill>
                  <a:srgbClr val="000000"/>
                </a:solidFill>
                <a:latin typeface="Times New Roman" panose="02020603050405020304" pitchFamily="18" charset="0"/>
                <a:cs typeface="Times New Roman" panose="02020603050405020304" pitchFamily="18" charset="0"/>
              </a:rPr>
              <a:t>Σ=Size of Alphabet</a:t>
            </a:r>
          </a:p>
          <a:p>
            <a:pPr>
              <a:spcBef>
                <a:spcPct val="50000"/>
              </a:spcBef>
            </a:pPr>
            <a:r>
              <a:rPr lang="el-GR" altLang="en-US" sz="1400" dirty="0">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Σ</a:t>
            </a:r>
            <a:r>
              <a:rPr lang="en-US" altLang="en-US" sz="1400" dirty="0">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 = {</a:t>
            </a:r>
            <a:r>
              <a:rPr lang="en-US" altLang="en-US" sz="1400" dirty="0" err="1">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a,b</a:t>
            </a:r>
            <a:r>
              <a:rPr lang="en-US" altLang="en-US" sz="1400" dirty="0">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 …z}</a:t>
            </a:r>
          </a:p>
          <a:p>
            <a:pPr>
              <a:spcBef>
                <a:spcPct val="50000"/>
              </a:spcBef>
            </a:pPr>
            <a:r>
              <a:rPr lang="el-GR" altLang="en-US" sz="1400" dirty="0">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Σ</a:t>
            </a:r>
            <a:r>
              <a:rPr lang="en-US" altLang="en-US" sz="1400" dirty="0">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 = {0,1}</a:t>
            </a:r>
          </a:p>
          <a:p>
            <a:pPr marL="0" indent="0">
              <a:lnSpc>
                <a:spcPct val="115000"/>
              </a:lnSpc>
              <a:spcBef>
                <a:spcPts val="0"/>
              </a:spcBef>
              <a:spcAft>
                <a:spcPts val="1600"/>
              </a:spcAft>
              <a:buFont typeface="Arial" panose="020B0604020202020204" pitchFamily="34" charset="0"/>
              <a:buNone/>
            </a:pPr>
            <a:r>
              <a:rPr lang="en" sz="1400" dirty="0">
                <a:solidFill>
                  <a:srgbClr val="000000"/>
                </a:solidFill>
                <a:latin typeface="Times New Roman" panose="02020603050405020304" pitchFamily="18" charset="0"/>
                <a:cs typeface="Times New Roman" panose="02020603050405020304" pitchFamily="18" charset="0"/>
              </a:rPr>
              <a:t>* If source string does not contain pattern</a:t>
            </a:r>
          </a:p>
        </p:txBody>
      </p:sp>
    </p:spTree>
    <p:extLst>
      <p:ext uri="{BB962C8B-B14F-4D97-AF65-F5344CB8AC3E}">
        <p14:creationId xmlns:p14="http://schemas.microsoft.com/office/powerpoint/2010/main" val="4201701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Boyer Moore Average Case Time Complexity</a:t>
            </a:r>
          </a:p>
        </p:txBody>
      </p:sp>
      <p:sp>
        <p:nvSpPr>
          <p:cNvPr id="3" name="Content Placeholder 2"/>
          <p:cNvSpPr>
            <a:spLocks noGrp="1"/>
          </p:cNvSpPr>
          <p:nvPr>
            <p:ph idx="1"/>
          </p:nvPr>
        </p:nvSpPr>
        <p:spPr/>
        <p:txBody>
          <a:bodyPr/>
          <a:lstStyle/>
          <a:p>
            <a:r>
              <a:rPr lang="en-US" altLang="en-US" dirty="0">
                <a:latin typeface="Times New Roman" panose="02020603050405020304" pitchFamily="18" charset="0"/>
                <a:cs typeface="Times New Roman" panose="02020603050405020304" pitchFamily="18" charset="0"/>
              </a:rPr>
              <a:t>The complexity is best when the letters in the pattern don’t match the letters in the text very often.  Since this is generally the case, the average running time ends up being approximately equivalent to the </a:t>
            </a:r>
            <a:r>
              <a:rPr lang="en-US" altLang="en-US" dirty="0">
                <a:solidFill>
                  <a:srgbClr val="FF0000"/>
                </a:solidFill>
                <a:latin typeface="Times New Roman" panose="02020603050405020304" pitchFamily="18" charset="0"/>
                <a:cs typeface="Times New Roman" panose="02020603050405020304" pitchFamily="18" charset="0"/>
              </a:rPr>
              <a:t>best case</a:t>
            </a:r>
            <a:r>
              <a:rPr lang="en-US" altLang="en-US" dirty="0">
                <a:latin typeface="Times New Roman" panose="02020603050405020304" pitchFamily="18" charset="0"/>
                <a:cs typeface="Times New Roman" panose="02020603050405020304" pitchFamily="18" charset="0"/>
              </a:rPr>
              <a:t>.  		</a:t>
            </a:r>
          </a:p>
          <a:p>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O(N/M)</a:t>
            </a:r>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(length of text over length of pattern)</a:t>
            </a:r>
          </a:p>
          <a:p>
            <a:endParaRPr lang="en-US" dirty="0"/>
          </a:p>
        </p:txBody>
      </p:sp>
      <p:sp>
        <p:nvSpPr>
          <p:cNvPr id="6" name="Arrow: Curved Left 5"/>
          <p:cNvSpPr/>
          <p:nvPr/>
        </p:nvSpPr>
        <p:spPr>
          <a:xfrm>
            <a:off x="2875175" y="2535810"/>
            <a:ext cx="669303" cy="56560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33654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String Search Algorithm</a:t>
            </a:r>
          </a:p>
        </p:txBody>
      </p:sp>
      <p:sp>
        <p:nvSpPr>
          <p:cNvPr id="3" name="Content Placeholder 2"/>
          <p:cNvSpPr>
            <a:spLocks noGrp="1"/>
          </p:cNvSpPr>
          <p:nvPr>
            <p:ph idx="1"/>
          </p:nvPr>
        </p:nvSpPr>
        <p:spPr/>
        <p:txBody>
          <a:bodyPr>
            <a:normAutofit/>
          </a:bodyPr>
          <a:lstStyle/>
          <a:p>
            <a:pPr algn="just">
              <a:defRPr/>
            </a:pPr>
            <a:r>
              <a:rPr lang="en-US" sz="2400" dirty="0">
                <a:latin typeface="Times New Roman" panose="02020603050405020304" pitchFamily="18" charset="0"/>
                <a:cs typeface="Times New Roman" panose="02020603050405020304" pitchFamily="18" charset="0"/>
              </a:rPr>
              <a:t>The goal of any string-searching algorithm is to determine whether or not a match of a particular string exists within another (typically much longer) string.</a:t>
            </a:r>
          </a:p>
          <a:p>
            <a:pPr algn="just" fontAlgn="auto">
              <a:spcAft>
                <a:spcPts val="0"/>
              </a:spcAft>
              <a:defRPr/>
            </a:pPr>
            <a:endParaRPr lang="en-US" sz="2400" dirty="0">
              <a:latin typeface="Times New Roman" panose="02020603050405020304" pitchFamily="18" charset="0"/>
              <a:cs typeface="Times New Roman" panose="02020603050405020304" pitchFamily="18" charset="0"/>
            </a:endParaRPr>
          </a:p>
          <a:p>
            <a:pPr algn="just">
              <a:defRPr/>
            </a:pPr>
            <a:r>
              <a:rPr lang="en-US" sz="2400" dirty="0">
                <a:latin typeface="Times New Roman" panose="02020603050405020304" pitchFamily="18" charset="0"/>
                <a:cs typeface="Times New Roman" panose="02020603050405020304" pitchFamily="18" charset="0"/>
              </a:rPr>
              <a:t>Many such algorithms exist, with varying efficiencies.</a:t>
            </a:r>
          </a:p>
          <a:p>
            <a:pPr algn="just" fontAlgn="auto">
              <a:spcAft>
                <a:spcPts val="0"/>
              </a:spcAft>
              <a:defRPr/>
            </a:pPr>
            <a:endParaRPr lang="en-US" sz="2400" dirty="0">
              <a:latin typeface="Times New Roman" panose="02020603050405020304" pitchFamily="18" charset="0"/>
              <a:cs typeface="Times New Roman" panose="02020603050405020304" pitchFamily="18" charset="0"/>
            </a:endParaRPr>
          </a:p>
          <a:p>
            <a:pPr algn="just">
              <a:defRPr/>
            </a:pPr>
            <a:r>
              <a:rPr lang="en-US" sz="2400" dirty="0">
                <a:latin typeface="Times New Roman" panose="02020603050405020304" pitchFamily="18" charset="0"/>
                <a:cs typeface="Times New Roman" panose="02020603050405020304" pitchFamily="18" charset="0"/>
              </a:rPr>
              <a:t>String-searching algorithms are important to a number of fields, including computational biology, computer science, and mathematics.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5771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54628"/>
            <a:ext cx="10058400" cy="1450757"/>
          </a:xfrm>
        </p:spPr>
        <p:txBody>
          <a:bodyPr/>
          <a:lstStyle/>
          <a:p>
            <a:r>
              <a:rPr lang="en-US" altLang="en-US" dirty="0">
                <a:latin typeface="Times New Roman" panose="02020603050405020304" pitchFamily="18" charset="0"/>
                <a:cs typeface="Times New Roman" panose="02020603050405020304" pitchFamily="18" charset="0"/>
              </a:rPr>
              <a:t>Boyer Moore Worst Case Analysis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altLang="en-US" dirty="0">
                <a:latin typeface="Times New Roman" panose="02020603050405020304" pitchFamily="18" charset="0"/>
                <a:cs typeface="Times New Roman" panose="02020603050405020304" pitchFamily="18" charset="0"/>
              </a:rPr>
              <a:t>Assume P consists of n copies of a single char and T consists of m copies of the same char:</a:t>
            </a:r>
          </a:p>
          <a:p>
            <a:pPr>
              <a:buFont typeface="Wingdings" panose="05000000000000000000" pitchFamily="2" charset="2"/>
              <a:buNone/>
            </a:pPr>
            <a:r>
              <a:rPr lang="en-US" altLang="en-US" sz="2400" b="1" dirty="0">
                <a:solidFill>
                  <a:srgbClr val="FF0000"/>
                </a:solidFill>
                <a:latin typeface="Times New Roman" panose="02020603050405020304" pitchFamily="18" charset="0"/>
                <a:cs typeface="Times New Roman" panose="02020603050405020304" pitchFamily="18" charset="0"/>
              </a:rPr>
              <a:t>T: </a:t>
            </a:r>
            <a:r>
              <a:rPr lang="en-US" altLang="en-US" sz="2400" b="1" dirty="0" err="1">
                <a:solidFill>
                  <a:srgbClr val="FF0000"/>
                </a:solidFill>
                <a:latin typeface="Times New Roman" panose="02020603050405020304" pitchFamily="18" charset="0"/>
                <a:cs typeface="Times New Roman" panose="02020603050405020304" pitchFamily="18" charset="0"/>
              </a:rPr>
              <a:t>aaaaaaaaaaaaaaaaaaaaaaaaa</a:t>
            </a:r>
            <a:endParaRPr lang="en-US" altLang="en-US" sz="2400" b="1" i="1" dirty="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en-US" sz="2400" b="1" dirty="0">
                <a:solidFill>
                  <a:srgbClr val="FF0000"/>
                </a:solidFill>
                <a:latin typeface="Times New Roman" panose="02020603050405020304" pitchFamily="18" charset="0"/>
                <a:cs typeface="Times New Roman" panose="02020603050405020304" pitchFamily="18" charset="0"/>
              </a:rPr>
              <a:t>P: </a:t>
            </a:r>
            <a:r>
              <a:rPr lang="en-US" altLang="en-US" sz="2400" b="1" dirty="0" err="1">
                <a:solidFill>
                  <a:srgbClr val="FF0000"/>
                </a:solidFill>
                <a:latin typeface="Times New Roman" panose="02020603050405020304" pitchFamily="18" charset="0"/>
                <a:cs typeface="Times New Roman" panose="02020603050405020304" pitchFamily="18" charset="0"/>
              </a:rPr>
              <a:t>haaaaa</a:t>
            </a:r>
            <a:endParaRPr lang="en-US" altLang="en-US" sz="2400" b="1" dirty="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en-US" sz="2400" b="1" dirty="0">
                <a:solidFill>
                  <a:srgbClr val="FF0000"/>
                </a:solidFill>
                <a:latin typeface="Times New Roman" panose="02020603050405020304" pitchFamily="18" charset="0"/>
                <a:cs typeface="Times New Roman" panose="02020603050405020304" pitchFamily="18" charset="0"/>
              </a:rPr>
              <a:t>                                                           or</a:t>
            </a:r>
          </a:p>
          <a:p>
            <a:pPr>
              <a:buFont typeface="Wingdings" panose="05000000000000000000" pitchFamily="2" charset="2"/>
              <a:buNone/>
            </a:pPr>
            <a:r>
              <a:rPr lang="en-US" altLang="en-US" sz="2400" b="1" dirty="0">
                <a:solidFill>
                  <a:srgbClr val="FF0000"/>
                </a:solidFill>
                <a:latin typeface="Times New Roman" panose="02020603050405020304" pitchFamily="18" charset="0"/>
                <a:cs typeface="Times New Roman" panose="02020603050405020304" pitchFamily="18" charset="0"/>
              </a:rPr>
              <a:t>T: </a:t>
            </a:r>
            <a:r>
              <a:rPr lang="en-US" altLang="en-US" sz="2400" b="1" dirty="0" err="1">
                <a:solidFill>
                  <a:srgbClr val="FF0000"/>
                </a:solidFill>
                <a:latin typeface="Times New Roman" panose="02020603050405020304" pitchFamily="18" charset="0"/>
                <a:cs typeface="Times New Roman" panose="02020603050405020304" pitchFamily="18" charset="0"/>
              </a:rPr>
              <a:t>aaaaaaaaaaaaaaaaaaaaaaaaa</a:t>
            </a:r>
            <a:endParaRPr lang="en-US" altLang="en-US" sz="2400" b="1" i="1" dirty="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en-US" sz="2400" b="1" dirty="0">
                <a:solidFill>
                  <a:srgbClr val="FF0000"/>
                </a:solidFill>
                <a:latin typeface="Times New Roman" panose="02020603050405020304" pitchFamily="18" charset="0"/>
                <a:cs typeface="Times New Roman" panose="02020603050405020304" pitchFamily="18" charset="0"/>
              </a:rPr>
              <a:t>P: </a:t>
            </a:r>
            <a:r>
              <a:rPr lang="en-US" altLang="en-US" sz="2400" b="1" dirty="0" err="1">
                <a:solidFill>
                  <a:srgbClr val="FF0000"/>
                </a:solidFill>
                <a:latin typeface="Times New Roman" panose="02020603050405020304" pitchFamily="18" charset="0"/>
                <a:cs typeface="Times New Roman" panose="02020603050405020304" pitchFamily="18" charset="0"/>
              </a:rPr>
              <a:t>aaaaaa</a:t>
            </a:r>
            <a:endParaRPr lang="en-US" altLang="en-US" sz="2400" dirty="0">
              <a:solidFill>
                <a:srgbClr val="FF0000"/>
              </a:solidFill>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Boyer Moore Algorithm runs in O(</a:t>
            </a:r>
            <a:r>
              <a:rPr lang="en-US" altLang="en-US" dirty="0" err="1">
                <a:latin typeface="Times New Roman" panose="02020603050405020304" pitchFamily="18" charset="0"/>
                <a:cs typeface="Times New Roman" panose="02020603050405020304" pitchFamily="18" charset="0"/>
              </a:rPr>
              <a:t>mn</a:t>
            </a:r>
            <a:r>
              <a:rPr lang="en-US" altLang="en-US" dirty="0">
                <a:latin typeface="Times New Roman" panose="02020603050405020304" pitchFamily="18" charset="0"/>
                <a:cs typeface="Times New Roman" panose="02020603050405020304" pitchFamily="18" charset="0"/>
              </a:rPr>
              <a:t>) when finding all the matches</a:t>
            </a:r>
          </a:p>
          <a:p>
            <a:endParaRPr lang="en-US" dirty="0"/>
          </a:p>
        </p:txBody>
      </p:sp>
    </p:spTree>
    <p:extLst>
      <p:ext uri="{BB962C8B-B14F-4D97-AF65-F5344CB8AC3E}">
        <p14:creationId xmlns:p14="http://schemas.microsoft.com/office/powerpoint/2010/main" val="222382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7523" y="286603"/>
            <a:ext cx="10128157" cy="882321"/>
          </a:xfrm>
        </p:spPr>
        <p:txBody>
          <a:bodyPr/>
          <a:lstStyle/>
          <a:p>
            <a:pPr algn="ctr"/>
            <a:r>
              <a:rPr lang="en" dirty="0">
                <a:latin typeface="Times New Roman" panose="02020603050405020304" pitchFamily="18" charset="0"/>
                <a:cs typeface="Times New Roman" panose="02020603050405020304" pitchFamily="18" charset="0"/>
              </a:rPr>
              <a:t>Performance: Boyer-Moore Algorithm</a:t>
            </a:r>
            <a:endParaRPr lang="en-US" dirty="0">
              <a:latin typeface="Times New Roman" panose="02020603050405020304" pitchFamily="18" charset="0"/>
              <a:cs typeface="Times New Roman" panose="02020603050405020304" pitchFamily="18" charset="0"/>
            </a:endParaRPr>
          </a:p>
        </p:txBody>
      </p:sp>
      <p:graphicFrame>
        <p:nvGraphicFramePr>
          <p:cNvPr id="9" name="Content Placeholder 8"/>
          <p:cNvGraphicFramePr>
            <a:graphicFrameLocks noGrp="1"/>
          </p:cNvGraphicFramePr>
          <p:nvPr>
            <p:ph sz="half" idx="1"/>
            <p:extLst>
              <p:ext uri="{D42A27DB-BD31-4B8C-83A1-F6EECF244321}">
                <p14:modId xmlns:p14="http://schemas.microsoft.com/office/powerpoint/2010/main" val="2673759122"/>
              </p:ext>
            </p:extLst>
          </p:nvPr>
        </p:nvGraphicFramePr>
        <p:xfrm>
          <a:off x="1027523" y="1737359"/>
          <a:ext cx="2988296" cy="4182668"/>
        </p:xfrm>
        <a:graphic>
          <a:graphicData uri="http://schemas.openxmlformats.org/drawingml/2006/table">
            <a:tbl>
              <a:tblPr firstRow="1">
                <a:tableStyleId>{616DA210-FB5B-4158-B5E0-FEB733F419BA}</a:tableStyleId>
              </a:tblPr>
              <a:tblGrid>
                <a:gridCol w="720795">
                  <a:extLst>
                    <a:ext uri="{9D8B030D-6E8A-4147-A177-3AD203B41FA5}">
                      <a16:colId xmlns:a16="http://schemas.microsoft.com/office/drawing/2014/main" val="2525942915"/>
                    </a:ext>
                  </a:extLst>
                </a:gridCol>
                <a:gridCol w="2267501">
                  <a:extLst>
                    <a:ext uri="{9D8B030D-6E8A-4147-A177-3AD203B41FA5}">
                      <a16:colId xmlns:a16="http://schemas.microsoft.com/office/drawing/2014/main" val="912534927"/>
                    </a:ext>
                  </a:extLst>
                </a:gridCol>
              </a:tblGrid>
              <a:tr h="298762">
                <a:tc>
                  <a:txBody>
                    <a:bodyPr/>
                    <a:lstStyle/>
                    <a:p>
                      <a:pPr algn="ctr" fontAlgn="b"/>
                      <a:r>
                        <a:rPr lang="en-US" sz="1100" u="none" strike="noStrike" dirty="0">
                          <a:effectLst/>
                        </a:rPr>
                        <a:t>Text Size</a:t>
                      </a:r>
                      <a:endParaRPr lang="en-US" sz="1100" b="1" i="0" u="none" strike="noStrike" dirty="0">
                        <a:solidFill>
                          <a:srgbClr val="000000"/>
                        </a:solidFill>
                        <a:effectLst/>
                        <a:latin typeface="Calibri" panose="020F0502020204030204" pitchFamily="34" charset="0"/>
                      </a:endParaRPr>
                    </a:p>
                  </a:txBody>
                  <a:tcPr marL="6350" marR="6350" marT="6350" anchor="b">
                    <a:solidFill>
                      <a:schemeClr val="bg1"/>
                    </a:solidFill>
                  </a:tcPr>
                </a:tc>
                <a:tc>
                  <a:txBody>
                    <a:bodyPr/>
                    <a:lstStyle/>
                    <a:p>
                      <a:pPr algn="ctr" fontAlgn="b"/>
                      <a:r>
                        <a:rPr lang="en-US" sz="1100" u="none" strike="noStrike" dirty="0">
                          <a:effectLst/>
                        </a:rPr>
                        <a:t>Run Time</a:t>
                      </a:r>
                      <a:endParaRPr lang="en-US" sz="1100" b="1" i="0" u="none" strike="noStrike" dirty="0">
                        <a:solidFill>
                          <a:srgbClr val="000000"/>
                        </a:solidFill>
                        <a:effectLst/>
                        <a:latin typeface="Calibri" panose="020F0502020204030204" pitchFamily="34" charset="0"/>
                      </a:endParaRPr>
                    </a:p>
                  </a:txBody>
                  <a:tcPr marL="6350" marR="6350" marT="6350" anchor="b">
                    <a:solidFill>
                      <a:schemeClr val="bg1"/>
                    </a:solidFill>
                  </a:tcPr>
                </a:tc>
                <a:extLst>
                  <a:ext uri="{0D108BD9-81ED-4DB2-BD59-A6C34878D82A}">
                    <a16:rowId xmlns:a16="http://schemas.microsoft.com/office/drawing/2014/main" val="3412884040"/>
                  </a:ext>
                </a:extLst>
              </a:tr>
              <a:tr h="298762">
                <a:tc>
                  <a:txBody>
                    <a:bodyPr/>
                    <a:lstStyle/>
                    <a:p>
                      <a:pPr algn="ctr" fontAlgn="ctr"/>
                      <a:r>
                        <a:rPr lang="en-US" sz="1100" u="none" strike="noStrike">
                          <a:effectLst/>
                        </a:rPr>
                        <a:t>50015</a:t>
                      </a:r>
                      <a:endParaRPr lang="en-US" sz="1100" b="0" i="0" u="none" strike="noStrike">
                        <a:solidFill>
                          <a:srgbClr val="000000"/>
                        </a:solidFill>
                        <a:effectLst/>
                        <a:latin typeface="Calibri" panose="020F0502020204030204" pitchFamily="34" charset="0"/>
                      </a:endParaRPr>
                    </a:p>
                  </a:txBody>
                  <a:tcPr marL="6350" marR="6350" marT="6350" anchor="ctr">
                    <a:solidFill>
                      <a:schemeClr val="bg1"/>
                    </a:solidFill>
                  </a:tcPr>
                </a:tc>
                <a:tc>
                  <a:txBody>
                    <a:bodyPr/>
                    <a:lstStyle/>
                    <a:p>
                      <a:pPr algn="ctr" fontAlgn="ctr"/>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6350" marR="6350" marT="6350" anchor="ctr">
                    <a:solidFill>
                      <a:schemeClr val="bg1"/>
                    </a:solidFill>
                  </a:tcPr>
                </a:tc>
                <a:extLst>
                  <a:ext uri="{0D108BD9-81ED-4DB2-BD59-A6C34878D82A}">
                    <a16:rowId xmlns:a16="http://schemas.microsoft.com/office/drawing/2014/main" val="1007167983"/>
                  </a:ext>
                </a:extLst>
              </a:tr>
              <a:tr h="298762">
                <a:tc>
                  <a:txBody>
                    <a:bodyPr/>
                    <a:lstStyle/>
                    <a:p>
                      <a:pPr algn="ctr" fontAlgn="ctr"/>
                      <a:r>
                        <a:rPr lang="en-US" sz="1100" u="none" strike="noStrike">
                          <a:effectLst/>
                        </a:rPr>
                        <a:t>100015</a:t>
                      </a:r>
                      <a:endParaRPr lang="en-US" sz="1100" b="0" i="0" u="none" strike="noStrike">
                        <a:solidFill>
                          <a:srgbClr val="000000"/>
                        </a:solidFill>
                        <a:effectLst/>
                        <a:latin typeface="Calibri" panose="020F0502020204030204" pitchFamily="34" charset="0"/>
                      </a:endParaRPr>
                    </a:p>
                  </a:txBody>
                  <a:tcPr marL="6350" marR="6350" marT="6350" anchor="ctr">
                    <a:solidFill>
                      <a:schemeClr val="bg1"/>
                    </a:solidFill>
                  </a:tcPr>
                </a:tc>
                <a:tc>
                  <a:txBody>
                    <a:bodyPr/>
                    <a:lstStyle/>
                    <a:p>
                      <a:pPr algn="ctr" fontAlgn="ctr"/>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6350" marR="6350" marT="6350" anchor="ctr">
                    <a:solidFill>
                      <a:schemeClr val="bg1"/>
                    </a:solidFill>
                  </a:tcPr>
                </a:tc>
                <a:extLst>
                  <a:ext uri="{0D108BD9-81ED-4DB2-BD59-A6C34878D82A}">
                    <a16:rowId xmlns:a16="http://schemas.microsoft.com/office/drawing/2014/main" val="254407101"/>
                  </a:ext>
                </a:extLst>
              </a:tr>
              <a:tr h="298762">
                <a:tc>
                  <a:txBody>
                    <a:bodyPr/>
                    <a:lstStyle/>
                    <a:p>
                      <a:pPr algn="ctr" fontAlgn="b"/>
                      <a:r>
                        <a:rPr lang="en-US" sz="1100" u="none" strike="noStrike">
                          <a:effectLst/>
                        </a:rPr>
                        <a:t>1500015</a:t>
                      </a:r>
                      <a:endParaRPr lang="en-US" sz="1100" b="0" i="0" u="none" strike="noStrike">
                        <a:solidFill>
                          <a:srgbClr val="000000"/>
                        </a:solidFill>
                        <a:effectLst/>
                        <a:latin typeface="Calibri" panose="020F0502020204030204" pitchFamily="34" charset="0"/>
                      </a:endParaRPr>
                    </a:p>
                  </a:txBody>
                  <a:tcPr marL="6350" marR="6350" marT="6350" anchor="b">
                    <a:solidFill>
                      <a:schemeClr val="bg1"/>
                    </a:solidFill>
                  </a:tcPr>
                </a:tc>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6350" marR="6350" marT="6350" anchor="b">
                    <a:solidFill>
                      <a:schemeClr val="bg1"/>
                    </a:solidFill>
                  </a:tcPr>
                </a:tc>
                <a:extLst>
                  <a:ext uri="{0D108BD9-81ED-4DB2-BD59-A6C34878D82A}">
                    <a16:rowId xmlns:a16="http://schemas.microsoft.com/office/drawing/2014/main" val="1802600708"/>
                  </a:ext>
                </a:extLst>
              </a:tr>
              <a:tr h="298762">
                <a:tc>
                  <a:txBody>
                    <a:bodyPr/>
                    <a:lstStyle/>
                    <a:p>
                      <a:pPr algn="ctr" fontAlgn="b"/>
                      <a:r>
                        <a:rPr lang="en-US" sz="1100" u="none" strike="noStrike">
                          <a:effectLst/>
                        </a:rPr>
                        <a:t>2000015</a:t>
                      </a:r>
                      <a:endParaRPr lang="en-US" sz="1100" b="0" i="0" u="none" strike="noStrike">
                        <a:solidFill>
                          <a:srgbClr val="000000"/>
                        </a:solidFill>
                        <a:effectLst/>
                        <a:latin typeface="Calibri" panose="020F0502020204030204" pitchFamily="34" charset="0"/>
                      </a:endParaRPr>
                    </a:p>
                  </a:txBody>
                  <a:tcPr marL="6350" marR="6350" marT="6350" anchor="b">
                    <a:solidFill>
                      <a:schemeClr val="bg1"/>
                    </a:solidFill>
                  </a:tcPr>
                </a:tc>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6350" marR="6350" marT="6350" anchor="b">
                    <a:solidFill>
                      <a:schemeClr val="bg1"/>
                    </a:solidFill>
                  </a:tcPr>
                </a:tc>
                <a:extLst>
                  <a:ext uri="{0D108BD9-81ED-4DB2-BD59-A6C34878D82A}">
                    <a16:rowId xmlns:a16="http://schemas.microsoft.com/office/drawing/2014/main" val="1739169691"/>
                  </a:ext>
                </a:extLst>
              </a:tr>
              <a:tr h="298762">
                <a:tc>
                  <a:txBody>
                    <a:bodyPr/>
                    <a:lstStyle/>
                    <a:p>
                      <a:pPr algn="ctr" fontAlgn="b"/>
                      <a:r>
                        <a:rPr lang="en-US" sz="1100" u="none" strike="noStrike">
                          <a:effectLst/>
                        </a:rPr>
                        <a:t>3500015</a:t>
                      </a:r>
                      <a:endParaRPr lang="en-US" sz="1100" b="0" i="0" u="none" strike="noStrike">
                        <a:solidFill>
                          <a:srgbClr val="000000"/>
                        </a:solidFill>
                        <a:effectLst/>
                        <a:latin typeface="Calibri" panose="020F0502020204030204" pitchFamily="34" charset="0"/>
                      </a:endParaRPr>
                    </a:p>
                  </a:txBody>
                  <a:tcPr marL="6350" marR="6350" marT="6350" anchor="b">
                    <a:solidFill>
                      <a:schemeClr val="bg1"/>
                    </a:solidFill>
                  </a:tcPr>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6350" marR="6350" marT="6350" anchor="b">
                    <a:solidFill>
                      <a:schemeClr val="bg1"/>
                    </a:solidFill>
                  </a:tcPr>
                </a:tc>
                <a:extLst>
                  <a:ext uri="{0D108BD9-81ED-4DB2-BD59-A6C34878D82A}">
                    <a16:rowId xmlns:a16="http://schemas.microsoft.com/office/drawing/2014/main" val="1228399673"/>
                  </a:ext>
                </a:extLst>
              </a:tr>
              <a:tr h="298762">
                <a:tc>
                  <a:txBody>
                    <a:bodyPr/>
                    <a:lstStyle/>
                    <a:p>
                      <a:pPr algn="ctr" fontAlgn="ctr"/>
                      <a:r>
                        <a:rPr lang="en-US" sz="1100" u="none" strike="noStrike">
                          <a:effectLst/>
                        </a:rPr>
                        <a:t>4500015</a:t>
                      </a:r>
                      <a:endParaRPr lang="en-US" sz="1100" b="0" i="0" u="none" strike="noStrike">
                        <a:solidFill>
                          <a:srgbClr val="000000"/>
                        </a:solidFill>
                        <a:effectLst/>
                        <a:latin typeface="Calibri" panose="020F0502020204030204" pitchFamily="34" charset="0"/>
                      </a:endParaRPr>
                    </a:p>
                  </a:txBody>
                  <a:tcPr marL="6350" marR="6350" marT="6350" anchor="ctr">
                    <a:solidFill>
                      <a:schemeClr val="bg1"/>
                    </a:solidFill>
                  </a:tcPr>
                </a:tc>
                <a:tc>
                  <a:txBody>
                    <a:bodyPr/>
                    <a:lstStyle/>
                    <a:p>
                      <a:pPr algn="ctr" fontAlgn="ctr"/>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6350" marR="6350" marT="6350" anchor="ctr">
                    <a:solidFill>
                      <a:schemeClr val="bg1"/>
                    </a:solidFill>
                  </a:tcPr>
                </a:tc>
                <a:extLst>
                  <a:ext uri="{0D108BD9-81ED-4DB2-BD59-A6C34878D82A}">
                    <a16:rowId xmlns:a16="http://schemas.microsoft.com/office/drawing/2014/main" val="99218829"/>
                  </a:ext>
                </a:extLst>
              </a:tr>
              <a:tr h="298762">
                <a:tc>
                  <a:txBody>
                    <a:bodyPr/>
                    <a:lstStyle/>
                    <a:p>
                      <a:pPr algn="ctr" fontAlgn="b"/>
                      <a:r>
                        <a:rPr lang="en-US" sz="1100" u="none" strike="noStrike">
                          <a:effectLst/>
                        </a:rPr>
                        <a:t>5500015</a:t>
                      </a:r>
                      <a:endParaRPr lang="en-US" sz="1100" b="0" i="0" u="none" strike="noStrike">
                        <a:solidFill>
                          <a:srgbClr val="000000"/>
                        </a:solidFill>
                        <a:effectLst/>
                        <a:latin typeface="Calibri" panose="020F0502020204030204" pitchFamily="34" charset="0"/>
                      </a:endParaRPr>
                    </a:p>
                  </a:txBody>
                  <a:tcPr marL="6350" marR="6350" marT="6350" anchor="b">
                    <a:solidFill>
                      <a:schemeClr val="bg1"/>
                    </a:solidFill>
                  </a:tcPr>
                </a:tc>
                <a:tc>
                  <a:txBody>
                    <a:bodyPr/>
                    <a:lstStyle/>
                    <a:p>
                      <a:pPr algn="ct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6350" marR="6350" marT="6350" anchor="b">
                    <a:solidFill>
                      <a:schemeClr val="bg1"/>
                    </a:solidFill>
                  </a:tcPr>
                </a:tc>
                <a:extLst>
                  <a:ext uri="{0D108BD9-81ED-4DB2-BD59-A6C34878D82A}">
                    <a16:rowId xmlns:a16="http://schemas.microsoft.com/office/drawing/2014/main" val="1282202072"/>
                  </a:ext>
                </a:extLst>
              </a:tr>
              <a:tr h="298762">
                <a:tc>
                  <a:txBody>
                    <a:bodyPr/>
                    <a:lstStyle/>
                    <a:p>
                      <a:pPr algn="ctr" fontAlgn="b"/>
                      <a:r>
                        <a:rPr lang="en-US" sz="1100" u="none" strike="noStrike">
                          <a:effectLst/>
                        </a:rPr>
                        <a:t>7000015</a:t>
                      </a:r>
                      <a:endParaRPr lang="en-US" sz="1100" b="0" i="0" u="none" strike="noStrike">
                        <a:solidFill>
                          <a:srgbClr val="000000"/>
                        </a:solidFill>
                        <a:effectLst/>
                        <a:latin typeface="Calibri" panose="020F0502020204030204" pitchFamily="34" charset="0"/>
                      </a:endParaRPr>
                    </a:p>
                  </a:txBody>
                  <a:tcPr marL="6350" marR="6350" marT="6350" anchor="b">
                    <a:solidFill>
                      <a:schemeClr val="bg1"/>
                    </a:solidFill>
                  </a:tcPr>
                </a:tc>
                <a:tc>
                  <a:txBody>
                    <a:bodyPr/>
                    <a:lstStyle/>
                    <a:p>
                      <a:pPr algn="ct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6350" marR="6350" marT="6350" anchor="b">
                    <a:solidFill>
                      <a:schemeClr val="bg1"/>
                    </a:solidFill>
                  </a:tcPr>
                </a:tc>
                <a:extLst>
                  <a:ext uri="{0D108BD9-81ED-4DB2-BD59-A6C34878D82A}">
                    <a16:rowId xmlns:a16="http://schemas.microsoft.com/office/drawing/2014/main" val="259239740"/>
                  </a:ext>
                </a:extLst>
              </a:tr>
              <a:tr h="298762">
                <a:tc>
                  <a:txBody>
                    <a:bodyPr/>
                    <a:lstStyle/>
                    <a:p>
                      <a:pPr algn="ctr" fontAlgn="b"/>
                      <a:r>
                        <a:rPr lang="en-US" sz="1100" u="none" strike="noStrike">
                          <a:effectLst/>
                        </a:rPr>
                        <a:t>10000015</a:t>
                      </a:r>
                      <a:endParaRPr lang="en-US" sz="1100" b="0" i="0" u="none" strike="noStrike">
                        <a:solidFill>
                          <a:srgbClr val="000000"/>
                        </a:solidFill>
                        <a:effectLst/>
                        <a:latin typeface="Calibri" panose="020F0502020204030204" pitchFamily="34" charset="0"/>
                      </a:endParaRPr>
                    </a:p>
                  </a:txBody>
                  <a:tcPr marL="6350" marR="6350" marT="6350" anchor="b">
                    <a:solidFill>
                      <a:schemeClr val="bg1"/>
                    </a:solidFill>
                  </a:tcPr>
                </a:tc>
                <a:tc>
                  <a:txBody>
                    <a:bodyPr/>
                    <a:lstStyle/>
                    <a:p>
                      <a:pPr algn="ctr" fontAlgn="b"/>
                      <a:r>
                        <a:rPr lang="en-US" sz="1100" u="none" strike="noStrike">
                          <a:effectLst/>
                        </a:rPr>
                        <a:t>28</a:t>
                      </a:r>
                      <a:endParaRPr lang="en-US" sz="1100" b="0" i="0" u="none" strike="noStrike">
                        <a:solidFill>
                          <a:srgbClr val="000000"/>
                        </a:solidFill>
                        <a:effectLst/>
                        <a:latin typeface="Calibri" panose="020F0502020204030204" pitchFamily="34" charset="0"/>
                      </a:endParaRPr>
                    </a:p>
                  </a:txBody>
                  <a:tcPr marL="6350" marR="6350" marT="6350" anchor="b">
                    <a:solidFill>
                      <a:schemeClr val="bg1"/>
                    </a:solidFill>
                  </a:tcPr>
                </a:tc>
                <a:extLst>
                  <a:ext uri="{0D108BD9-81ED-4DB2-BD59-A6C34878D82A}">
                    <a16:rowId xmlns:a16="http://schemas.microsoft.com/office/drawing/2014/main" val="688621839"/>
                  </a:ext>
                </a:extLst>
              </a:tr>
              <a:tr h="298762">
                <a:tc>
                  <a:txBody>
                    <a:bodyPr/>
                    <a:lstStyle/>
                    <a:p>
                      <a:pPr algn="ctr" fontAlgn="b"/>
                      <a:r>
                        <a:rPr lang="en-US" sz="1100" u="none" strike="noStrike">
                          <a:effectLst/>
                        </a:rPr>
                        <a:t>11000015</a:t>
                      </a:r>
                      <a:endParaRPr lang="en-US" sz="1100" b="0" i="0" u="none" strike="noStrike">
                        <a:solidFill>
                          <a:srgbClr val="000000"/>
                        </a:solidFill>
                        <a:effectLst/>
                        <a:latin typeface="Calibri" panose="020F0502020204030204" pitchFamily="34" charset="0"/>
                      </a:endParaRPr>
                    </a:p>
                  </a:txBody>
                  <a:tcPr marL="6350" marR="6350" marT="6350" anchor="b">
                    <a:solidFill>
                      <a:schemeClr val="bg1"/>
                    </a:solidFill>
                  </a:tcPr>
                </a:tc>
                <a:tc>
                  <a:txBody>
                    <a:bodyPr/>
                    <a:lstStyle/>
                    <a:p>
                      <a:pPr algn="ctr"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6350" marR="6350" marT="6350" anchor="b">
                    <a:solidFill>
                      <a:schemeClr val="bg1"/>
                    </a:solidFill>
                  </a:tcPr>
                </a:tc>
                <a:extLst>
                  <a:ext uri="{0D108BD9-81ED-4DB2-BD59-A6C34878D82A}">
                    <a16:rowId xmlns:a16="http://schemas.microsoft.com/office/drawing/2014/main" val="760787347"/>
                  </a:ext>
                </a:extLst>
              </a:tr>
              <a:tr h="298762">
                <a:tc>
                  <a:txBody>
                    <a:bodyPr/>
                    <a:lstStyle/>
                    <a:p>
                      <a:pPr algn="ctr" fontAlgn="b"/>
                      <a:r>
                        <a:rPr lang="en-US" sz="1100" u="none" strike="noStrike">
                          <a:effectLst/>
                        </a:rPr>
                        <a:t>12000015</a:t>
                      </a:r>
                      <a:endParaRPr lang="en-US" sz="1100" b="0" i="0" u="none" strike="noStrike">
                        <a:solidFill>
                          <a:srgbClr val="000000"/>
                        </a:solidFill>
                        <a:effectLst/>
                        <a:latin typeface="Calibri" panose="020F0502020204030204" pitchFamily="34" charset="0"/>
                      </a:endParaRPr>
                    </a:p>
                  </a:txBody>
                  <a:tcPr marL="6350" marR="6350" marT="6350" anchor="b">
                    <a:solidFill>
                      <a:schemeClr val="bg1"/>
                    </a:solidFill>
                  </a:tcPr>
                </a:tc>
                <a:tc>
                  <a:txBody>
                    <a:bodyPr/>
                    <a:lstStyle/>
                    <a:p>
                      <a:pPr algn="ctr" fontAlgn="b"/>
                      <a:r>
                        <a:rPr lang="en-US" sz="1100" u="none" strike="noStrike">
                          <a:effectLst/>
                        </a:rPr>
                        <a:t>33</a:t>
                      </a:r>
                      <a:endParaRPr lang="en-US" sz="1100" b="0" i="0" u="none" strike="noStrike">
                        <a:solidFill>
                          <a:srgbClr val="000000"/>
                        </a:solidFill>
                        <a:effectLst/>
                        <a:latin typeface="Calibri" panose="020F0502020204030204" pitchFamily="34" charset="0"/>
                      </a:endParaRPr>
                    </a:p>
                  </a:txBody>
                  <a:tcPr marL="6350" marR="6350" marT="6350" anchor="b">
                    <a:solidFill>
                      <a:schemeClr val="bg1"/>
                    </a:solidFill>
                  </a:tcPr>
                </a:tc>
                <a:extLst>
                  <a:ext uri="{0D108BD9-81ED-4DB2-BD59-A6C34878D82A}">
                    <a16:rowId xmlns:a16="http://schemas.microsoft.com/office/drawing/2014/main" val="1139847381"/>
                  </a:ext>
                </a:extLst>
              </a:tr>
              <a:tr h="298762">
                <a:tc>
                  <a:txBody>
                    <a:bodyPr/>
                    <a:lstStyle/>
                    <a:p>
                      <a:pPr algn="ctr" fontAlgn="b"/>
                      <a:r>
                        <a:rPr lang="en-US" sz="1100" u="none" strike="noStrike">
                          <a:effectLst/>
                        </a:rPr>
                        <a:t>13000015</a:t>
                      </a:r>
                      <a:endParaRPr lang="en-US" sz="1100" b="0" i="0" u="none" strike="noStrike">
                        <a:solidFill>
                          <a:srgbClr val="000000"/>
                        </a:solidFill>
                        <a:effectLst/>
                        <a:latin typeface="Calibri" panose="020F0502020204030204" pitchFamily="34" charset="0"/>
                      </a:endParaRPr>
                    </a:p>
                  </a:txBody>
                  <a:tcPr marL="6350" marR="6350" marT="6350" anchor="b">
                    <a:solidFill>
                      <a:schemeClr val="bg1"/>
                    </a:solidFill>
                  </a:tcPr>
                </a:tc>
                <a:tc>
                  <a:txBody>
                    <a:bodyPr/>
                    <a:lstStyle/>
                    <a:p>
                      <a:pPr algn="ctr" fontAlgn="b"/>
                      <a:r>
                        <a:rPr lang="en-US" sz="1100" u="none" strike="noStrike">
                          <a:effectLst/>
                        </a:rPr>
                        <a:t>35</a:t>
                      </a:r>
                      <a:endParaRPr lang="en-US" sz="1100" b="0" i="0" u="none" strike="noStrike">
                        <a:solidFill>
                          <a:srgbClr val="000000"/>
                        </a:solidFill>
                        <a:effectLst/>
                        <a:latin typeface="Calibri" panose="020F0502020204030204" pitchFamily="34" charset="0"/>
                      </a:endParaRPr>
                    </a:p>
                  </a:txBody>
                  <a:tcPr marL="6350" marR="6350" marT="6350" anchor="b">
                    <a:solidFill>
                      <a:schemeClr val="bg1"/>
                    </a:solidFill>
                  </a:tcPr>
                </a:tc>
                <a:extLst>
                  <a:ext uri="{0D108BD9-81ED-4DB2-BD59-A6C34878D82A}">
                    <a16:rowId xmlns:a16="http://schemas.microsoft.com/office/drawing/2014/main" val="1885442610"/>
                  </a:ext>
                </a:extLst>
              </a:tr>
              <a:tr h="298762">
                <a:tc>
                  <a:txBody>
                    <a:bodyPr/>
                    <a:lstStyle/>
                    <a:p>
                      <a:pPr algn="ctr" fontAlgn="ctr"/>
                      <a:r>
                        <a:rPr lang="en-US" sz="1100" u="none" strike="noStrike">
                          <a:effectLst/>
                        </a:rPr>
                        <a:t>15000015</a:t>
                      </a:r>
                      <a:endParaRPr lang="en-US" sz="1100" b="0" i="0" u="none" strike="noStrike">
                        <a:solidFill>
                          <a:srgbClr val="000000"/>
                        </a:solidFill>
                        <a:effectLst/>
                        <a:latin typeface="Calibri" panose="020F0502020204030204" pitchFamily="34" charset="0"/>
                      </a:endParaRPr>
                    </a:p>
                  </a:txBody>
                  <a:tcPr marL="6350" marR="6350" marT="6350" anchor="ctr">
                    <a:solidFill>
                      <a:schemeClr val="bg1"/>
                    </a:solidFill>
                  </a:tcPr>
                </a:tc>
                <a:tc>
                  <a:txBody>
                    <a:bodyPr/>
                    <a:lstStyle/>
                    <a:p>
                      <a:pPr algn="ctr" fontAlgn="ctr"/>
                      <a:r>
                        <a:rPr lang="en-US" sz="1100" u="none" strike="noStrike" dirty="0">
                          <a:effectLst/>
                        </a:rPr>
                        <a:t>45</a:t>
                      </a:r>
                      <a:endParaRPr lang="en-US" sz="1100" b="0" i="0" u="none" strike="noStrike" dirty="0">
                        <a:solidFill>
                          <a:srgbClr val="000000"/>
                        </a:solidFill>
                        <a:effectLst/>
                        <a:latin typeface="Calibri" panose="020F0502020204030204" pitchFamily="34" charset="0"/>
                      </a:endParaRPr>
                    </a:p>
                  </a:txBody>
                  <a:tcPr marL="6350" marR="6350" marT="6350" anchor="ctr">
                    <a:solidFill>
                      <a:schemeClr val="bg1"/>
                    </a:solidFill>
                  </a:tcPr>
                </a:tc>
                <a:extLst>
                  <a:ext uri="{0D108BD9-81ED-4DB2-BD59-A6C34878D82A}">
                    <a16:rowId xmlns:a16="http://schemas.microsoft.com/office/drawing/2014/main" val="737776828"/>
                  </a:ext>
                </a:extLst>
              </a:tr>
            </a:tbl>
          </a:graphicData>
        </a:graphic>
      </p:graphicFrame>
      <p:graphicFrame>
        <p:nvGraphicFramePr>
          <p:cNvPr id="8" name="Content Placeholder 7">
            <a:extLst>
              <a:ext uri="{FF2B5EF4-FFF2-40B4-BE49-F238E27FC236}">
                <a16:creationId xmlns:a16="http://schemas.microsoft.com/office/drawing/2014/main" id="{F8FE3945-F95E-4BDE-85F1-FEFFE961AA5B}"/>
              </a:ext>
            </a:extLst>
          </p:cNvPr>
          <p:cNvGraphicFramePr>
            <a:graphicFrameLocks noGrp="1"/>
          </p:cNvGraphicFramePr>
          <p:nvPr>
            <p:ph sz="half" idx="2"/>
            <p:extLst>
              <p:ext uri="{D42A27DB-BD31-4B8C-83A1-F6EECF244321}">
                <p14:modId xmlns:p14="http://schemas.microsoft.com/office/powerpoint/2010/main" val="2984384886"/>
              </p:ext>
            </p:extLst>
          </p:nvPr>
        </p:nvGraphicFramePr>
        <p:xfrm>
          <a:off x="4619134" y="1846263"/>
          <a:ext cx="6536229" cy="42623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89832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058" y="286604"/>
            <a:ext cx="9939622" cy="872894"/>
          </a:xfrm>
        </p:spPr>
        <p:txBody>
          <a:bodyPr/>
          <a:lstStyle/>
          <a:p>
            <a:pPr algn="ctr"/>
            <a:r>
              <a:rPr lang="en-US" dirty="0">
                <a:latin typeface="Times New Roman" panose="02020603050405020304" pitchFamily="18" charset="0"/>
                <a:cs typeface="Times New Roman" panose="02020603050405020304" pitchFamily="18" charset="0"/>
              </a:rPr>
              <a:t>Boyer Moore Space Complexity</a:t>
            </a:r>
          </a:p>
        </p:txBody>
      </p:sp>
      <p:graphicFrame>
        <p:nvGraphicFramePr>
          <p:cNvPr id="4" name="Content Placeholder 3">
            <a:extLst>
              <a:ext uri="{FF2B5EF4-FFF2-40B4-BE49-F238E27FC236}">
                <a16:creationId xmlns:a16="http://schemas.microsoft.com/office/drawing/2014/main" id="{A3C0C565-CB7C-40B8-90D5-1A01BDFCE521}"/>
              </a:ext>
            </a:extLst>
          </p:cNvPr>
          <p:cNvGraphicFramePr>
            <a:graphicFrameLocks noGrp="1"/>
          </p:cNvGraphicFramePr>
          <p:nvPr>
            <p:ph idx="1"/>
            <p:extLst>
              <p:ext uri="{D42A27DB-BD31-4B8C-83A1-F6EECF244321}">
                <p14:modId xmlns:p14="http://schemas.microsoft.com/office/powerpoint/2010/main" val="3984663959"/>
              </p:ext>
            </p:extLst>
          </p:nvPr>
        </p:nvGraphicFramePr>
        <p:xfrm>
          <a:off x="1096963" y="1846263"/>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63503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0008" y="286603"/>
            <a:ext cx="9675672" cy="750345"/>
          </a:xfrm>
        </p:spPr>
        <p:txBody>
          <a:bodyPr/>
          <a:lstStyle/>
          <a:p>
            <a:pPr algn="ctr"/>
            <a:r>
              <a:rPr lang="en" dirty="0">
                <a:latin typeface="Times New Roman" panose="02020603050405020304" pitchFamily="18" charset="0"/>
                <a:cs typeface="Times New Roman" panose="02020603050405020304" pitchFamily="18" charset="0"/>
              </a:rPr>
              <a:t>Performance: </a:t>
            </a:r>
            <a:r>
              <a:rPr lang="en-US" dirty="0">
                <a:latin typeface="Times New Roman" panose="02020603050405020304" pitchFamily="18" charset="0"/>
                <a:cs typeface="Times New Roman" panose="02020603050405020304" pitchFamily="18" charset="0"/>
              </a:rPr>
              <a:t>Naive</a:t>
            </a:r>
            <a:r>
              <a:rPr lang="en" dirty="0">
                <a:latin typeface="Times New Roman" panose="02020603050405020304" pitchFamily="18" charset="0"/>
                <a:cs typeface="Times New Roman" panose="02020603050405020304" pitchFamily="18" charset="0"/>
              </a:rPr>
              <a:t> Algorithm</a:t>
            </a:r>
            <a:endParaRPr lang="en-US" dirty="0">
              <a:latin typeface="Times New Roman" panose="02020603050405020304" pitchFamily="18" charset="0"/>
              <a:cs typeface="Times New Roman" panose="02020603050405020304" pitchFamily="18" charset="0"/>
            </a:endParaRPr>
          </a:p>
        </p:txBody>
      </p:sp>
      <p:graphicFrame>
        <p:nvGraphicFramePr>
          <p:cNvPr id="10" name="Content Placeholder 9">
            <a:extLst>
              <a:ext uri="{FF2B5EF4-FFF2-40B4-BE49-F238E27FC236}">
                <a16:creationId xmlns:a16="http://schemas.microsoft.com/office/drawing/2014/main" id="{2DFEAF2F-7BD6-49F9-871E-16B056A7FCEC}"/>
              </a:ext>
            </a:extLst>
          </p:cNvPr>
          <p:cNvGraphicFramePr>
            <a:graphicFrameLocks noGrp="1"/>
          </p:cNvGraphicFramePr>
          <p:nvPr>
            <p:ph sz="half" idx="1"/>
            <p:extLst>
              <p:ext uri="{D42A27DB-BD31-4B8C-83A1-F6EECF244321}">
                <p14:modId xmlns:p14="http://schemas.microsoft.com/office/powerpoint/2010/main" val="1639642706"/>
              </p:ext>
            </p:extLst>
          </p:nvPr>
        </p:nvGraphicFramePr>
        <p:xfrm>
          <a:off x="4308049" y="1954745"/>
          <a:ext cx="7082050" cy="402272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ontent Placeholder 11"/>
          <p:cNvGraphicFramePr>
            <a:graphicFrameLocks noGrp="1"/>
          </p:cNvGraphicFramePr>
          <p:nvPr>
            <p:ph sz="half" idx="2"/>
            <p:extLst>
              <p:ext uri="{D42A27DB-BD31-4B8C-83A1-F6EECF244321}">
                <p14:modId xmlns:p14="http://schemas.microsoft.com/office/powerpoint/2010/main" val="3361870816"/>
              </p:ext>
            </p:extLst>
          </p:nvPr>
        </p:nvGraphicFramePr>
        <p:xfrm>
          <a:off x="1258061" y="1843142"/>
          <a:ext cx="2738904" cy="4134326"/>
        </p:xfrm>
        <a:graphic>
          <a:graphicData uri="http://schemas.openxmlformats.org/drawingml/2006/table">
            <a:tbl>
              <a:tblPr firstRow="1">
                <a:tableStyleId>{616DA210-FB5B-4158-B5E0-FEB733F419BA}</a:tableStyleId>
              </a:tblPr>
              <a:tblGrid>
                <a:gridCol w="660640">
                  <a:extLst>
                    <a:ext uri="{9D8B030D-6E8A-4147-A177-3AD203B41FA5}">
                      <a16:colId xmlns:a16="http://schemas.microsoft.com/office/drawing/2014/main" val="3081264091"/>
                    </a:ext>
                  </a:extLst>
                </a:gridCol>
                <a:gridCol w="2078264">
                  <a:extLst>
                    <a:ext uri="{9D8B030D-6E8A-4147-A177-3AD203B41FA5}">
                      <a16:colId xmlns:a16="http://schemas.microsoft.com/office/drawing/2014/main" val="2117527743"/>
                    </a:ext>
                  </a:extLst>
                </a:gridCol>
              </a:tblGrid>
              <a:tr h="295309">
                <a:tc>
                  <a:txBody>
                    <a:bodyPr/>
                    <a:lstStyle/>
                    <a:p>
                      <a:pPr algn="ctr" fontAlgn="b"/>
                      <a:r>
                        <a:rPr lang="en-US" sz="1100" u="none" strike="noStrike">
                          <a:effectLst/>
                        </a:rPr>
                        <a:t>Text Size</a:t>
                      </a:r>
                      <a:endParaRPr lang="en-US" sz="1100" b="1" i="0" u="none" strike="noStrike">
                        <a:solidFill>
                          <a:srgbClr val="000000"/>
                        </a:solidFill>
                        <a:effectLst/>
                        <a:latin typeface="Calibri" panose="020F0502020204030204" pitchFamily="34" charset="0"/>
                      </a:endParaRPr>
                    </a:p>
                  </a:txBody>
                  <a:tcPr marL="6350" marR="6350" marT="6350" anchor="b"/>
                </a:tc>
                <a:tc>
                  <a:txBody>
                    <a:bodyPr/>
                    <a:lstStyle/>
                    <a:p>
                      <a:pPr algn="ctr" fontAlgn="ctr"/>
                      <a:r>
                        <a:rPr lang="en-US" sz="1100" b="1" i="0" u="none" strike="noStrike" dirty="0">
                          <a:solidFill>
                            <a:srgbClr val="000000"/>
                          </a:solidFill>
                          <a:effectLst/>
                          <a:latin typeface="Calibri" panose="020F0502020204030204" pitchFamily="34" charset="0"/>
                        </a:rPr>
                        <a:t>Run Time</a:t>
                      </a:r>
                    </a:p>
                  </a:txBody>
                  <a:tcPr marL="6350" marR="6350" marT="6350" anchor="ctr"/>
                </a:tc>
                <a:extLst>
                  <a:ext uri="{0D108BD9-81ED-4DB2-BD59-A6C34878D82A}">
                    <a16:rowId xmlns:a16="http://schemas.microsoft.com/office/drawing/2014/main" val="460572209"/>
                  </a:ext>
                </a:extLst>
              </a:tr>
              <a:tr h="295309">
                <a:tc>
                  <a:txBody>
                    <a:bodyPr/>
                    <a:lstStyle/>
                    <a:p>
                      <a:pPr algn="ctr" fontAlgn="ctr"/>
                      <a:r>
                        <a:rPr lang="en-US" sz="1100" u="none" strike="noStrike">
                          <a:effectLst/>
                        </a:rPr>
                        <a:t>50015</a:t>
                      </a:r>
                      <a:endParaRPr lang="en-US" sz="1100" b="0" i="0" u="none" strike="noStrike">
                        <a:solidFill>
                          <a:srgbClr val="000000"/>
                        </a:solidFill>
                        <a:effectLst/>
                        <a:latin typeface="Calibri" panose="020F0502020204030204" pitchFamily="34" charset="0"/>
                      </a:endParaRPr>
                    </a:p>
                  </a:txBody>
                  <a:tcPr marL="6350" marR="6350" marT="6350" anchor="ctr"/>
                </a:tc>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6350" marR="6350" marT="6350" anchor="b"/>
                </a:tc>
                <a:extLst>
                  <a:ext uri="{0D108BD9-81ED-4DB2-BD59-A6C34878D82A}">
                    <a16:rowId xmlns:a16="http://schemas.microsoft.com/office/drawing/2014/main" val="3980961469"/>
                  </a:ext>
                </a:extLst>
              </a:tr>
              <a:tr h="295309">
                <a:tc>
                  <a:txBody>
                    <a:bodyPr/>
                    <a:lstStyle/>
                    <a:p>
                      <a:pPr algn="ctr" fontAlgn="ctr"/>
                      <a:r>
                        <a:rPr lang="en-US" sz="1100" u="none" strike="noStrike">
                          <a:effectLst/>
                        </a:rPr>
                        <a:t>100015</a:t>
                      </a:r>
                      <a:endParaRPr lang="en-US" sz="1100" b="0" i="0" u="none" strike="noStrike">
                        <a:solidFill>
                          <a:srgbClr val="000000"/>
                        </a:solidFill>
                        <a:effectLst/>
                        <a:latin typeface="Calibri" panose="020F0502020204030204" pitchFamily="34" charset="0"/>
                      </a:endParaRPr>
                    </a:p>
                  </a:txBody>
                  <a:tcPr marL="6350" marR="6350" marT="6350" anchor="ctr"/>
                </a:tc>
                <a:tc>
                  <a:txBody>
                    <a:bodyPr/>
                    <a:lstStyle/>
                    <a:p>
                      <a:pPr algn="ctr" fontAlgn="b"/>
                      <a:r>
                        <a:rPr lang="en-US" sz="1100" u="none" strike="noStrike" dirty="0">
                          <a:effectLst/>
                        </a:rPr>
                        <a:t>5</a:t>
                      </a:r>
                      <a:endParaRPr lang="en-US" sz="1100" b="0" i="0" u="none" strike="noStrike" dirty="0">
                        <a:solidFill>
                          <a:srgbClr val="000000"/>
                        </a:solidFill>
                        <a:effectLst/>
                        <a:latin typeface="Calibri" panose="020F0502020204030204" pitchFamily="34" charset="0"/>
                      </a:endParaRPr>
                    </a:p>
                  </a:txBody>
                  <a:tcPr marL="6350" marR="6350" marT="6350" anchor="b"/>
                </a:tc>
                <a:extLst>
                  <a:ext uri="{0D108BD9-81ED-4DB2-BD59-A6C34878D82A}">
                    <a16:rowId xmlns:a16="http://schemas.microsoft.com/office/drawing/2014/main" val="2951363749"/>
                  </a:ext>
                </a:extLst>
              </a:tr>
              <a:tr h="295309">
                <a:tc>
                  <a:txBody>
                    <a:bodyPr/>
                    <a:lstStyle/>
                    <a:p>
                      <a:pPr algn="ctr" fontAlgn="b"/>
                      <a:r>
                        <a:rPr lang="en-US" sz="1100" u="none" strike="noStrike">
                          <a:effectLst/>
                        </a:rPr>
                        <a:t>1500015</a:t>
                      </a:r>
                      <a:endParaRPr lang="en-US" sz="1100" b="0" i="0" u="none" strike="noStrike">
                        <a:solidFill>
                          <a:srgbClr val="000000"/>
                        </a:solidFill>
                        <a:effectLst/>
                        <a:latin typeface="Calibri" panose="020F0502020204030204" pitchFamily="34" charset="0"/>
                      </a:endParaRPr>
                    </a:p>
                  </a:txBody>
                  <a:tcPr marL="6350" marR="6350" marT="6350" anchor="b"/>
                </a:tc>
                <a:tc>
                  <a:txBody>
                    <a:bodyPr/>
                    <a:lstStyle/>
                    <a:p>
                      <a:pPr algn="ct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6350" marR="6350" marT="6350" anchor="b"/>
                </a:tc>
                <a:extLst>
                  <a:ext uri="{0D108BD9-81ED-4DB2-BD59-A6C34878D82A}">
                    <a16:rowId xmlns:a16="http://schemas.microsoft.com/office/drawing/2014/main" val="2624546336"/>
                  </a:ext>
                </a:extLst>
              </a:tr>
              <a:tr h="295309">
                <a:tc>
                  <a:txBody>
                    <a:bodyPr/>
                    <a:lstStyle/>
                    <a:p>
                      <a:pPr algn="ctr" fontAlgn="b"/>
                      <a:r>
                        <a:rPr lang="en-US" sz="1100" u="none" strike="noStrike">
                          <a:effectLst/>
                        </a:rPr>
                        <a:t>2000015</a:t>
                      </a:r>
                      <a:endParaRPr lang="en-US" sz="1100" b="0" i="0" u="none" strike="noStrike">
                        <a:solidFill>
                          <a:srgbClr val="000000"/>
                        </a:solidFill>
                        <a:effectLst/>
                        <a:latin typeface="Calibri" panose="020F0502020204030204" pitchFamily="34" charset="0"/>
                      </a:endParaRPr>
                    </a:p>
                  </a:txBody>
                  <a:tcPr marL="6350" marR="6350" marT="6350" anchor="b"/>
                </a:tc>
                <a:tc>
                  <a:txBody>
                    <a:bodyPr/>
                    <a:lstStyle/>
                    <a:p>
                      <a:pPr algn="ct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6350" marR="6350" marT="6350" anchor="b"/>
                </a:tc>
                <a:extLst>
                  <a:ext uri="{0D108BD9-81ED-4DB2-BD59-A6C34878D82A}">
                    <a16:rowId xmlns:a16="http://schemas.microsoft.com/office/drawing/2014/main" val="2717606053"/>
                  </a:ext>
                </a:extLst>
              </a:tr>
              <a:tr h="295309">
                <a:tc>
                  <a:txBody>
                    <a:bodyPr/>
                    <a:lstStyle/>
                    <a:p>
                      <a:pPr algn="ctr" fontAlgn="b"/>
                      <a:r>
                        <a:rPr lang="en-US" sz="1100" u="none" strike="noStrike">
                          <a:effectLst/>
                        </a:rPr>
                        <a:t>3500015</a:t>
                      </a:r>
                      <a:endParaRPr lang="en-US" sz="1100" b="0" i="0" u="none" strike="noStrike">
                        <a:solidFill>
                          <a:srgbClr val="000000"/>
                        </a:solidFill>
                        <a:effectLst/>
                        <a:latin typeface="Calibri" panose="020F0502020204030204" pitchFamily="34" charset="0"/>
                      </a:endParaRPr>
                    </a:p>
                  </a:txBody>
                  <a:tcPr marL="6350" marR="6350" marT="6350" anchor="b"/>
                </a:tc>
                <a:tc>
                  <a:txBody>
                    <a:bodyPr/>
                    <a:lstStyle/>
                    <a:p>
                      <a:pPr algn="ctr" fontAlgn="b"/>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6350" marR="6350" marT="6350" anchor="b"/>
                </a:tc>
                <a:extLst>
                  <a:ext uri="{0D108BD9-81ED-4DB2-BD59-A6C34878D82A}">
                    <a16:rowId xmlns:a16="http://schemas.microsoft.com/office/drawing/2014/main" val="2325787846"/>
                  </a:ext>
                </a:extLst>
              </a:tr>
              <a:tr h="295309">
                <a:tc>
                  <a:txBody>
                    <a:bodyPr/>
                    <a:lstStyle/>
                    <a:p>
                      <a:pPr algn="ctr" fontAlgn="ctr"/>
                      <a:r>
                        <a:rPr lang="en-US" sz="1100" u="none" strike="noStrike">
                          <a:effectLst/>
                        </a:rPr>
                        <a:t>4500015</a:t>
                      </a:r>
                      <a:endParaRPr lang="en-US" sz="1100" b="0" i="0" u="none" strike="noStrike">
                        <a:solidFill>
                          <a:srgbClr val="000000"/>
                        </a:solidFill>
                        <a:effectLst/>
                        <a:latin typeface="Calibri" panose="020F0502020204030204" pitchFamily="34" charset="0"/>
                      </a:endParaRPr>
                    </a:p>
                  </a:txBody>
                  <a:tcPr marL="6350" marR="6350" marT="6350" anchor="ctr"/>
                </a:tc>
                <a:tc>
                  <a:txBody>
                    <a:bodyPr/>
                    <a:lstStyle/>
                    <a:p>
                      <a:pPr algn="ctr" fontAlgn="b"/>
                      <a:r>
                        <a:rPr lang="en-US" sz="1100" u="none" strike="noStrike">
                          <a:effectLst/>
                        </a:rPr>
                        <a:t>22</a:t>
                      </a:r>
                      <a:endParaRPr lang="en-US" sz="1100" b="0" i="0" u="none" strike="noStrike">
                        <a:solidFill>
                          <a:srgbClr val="000000"/>
                        </a:solidFill>
                        <a:effectLst/>
                        <a:latin typeface="Calibri" panose="020F0502020204030204" pitchFamily="34" charset="0"/>
                      </a:endParaRPr>
                    </a:p>
                  </a:txBody>
                  <a:tcPr marL="6350" marR="6350" marT="6350" anchor="b"/>
                </a:tc>
                <a:extLst>
                  <a:ext uri="{0D108BD9-81ED-4DB2-BD59-A6C34878D82A}">
                    <a16:rowId xmlns:a16="http://schemas.microsoft.com/office/drawing/2014/main" val="1991937900"/>
                  </a:ext>
                </a:extLst>
              </a:tr>
              <a:tr h="295309">
                <a:tc>
                  <a:txBody>
                    <a:bodyPr/>
                    <a:lstStyle/>
                    <a:p>
                      <a:pPr algn="ctr" fontAlgn="b"/>
                      <a:r>
                        <a:rPr lang="en-US" sz="1100" u="none" strike="noStrike">
                          <a:effectLst/>
                        </a:rPr>
                        <a:t>5500015</a:t>
                      </a:r>
                      <a:endParaRPr lang="en-US" sz="1100" b="0" i="0" u="none" strike="noStrike">
                        <a:solidFill>
                          <a:srgbClr val="000000"/>
                        </a:solidFill>
                        <a:effectLst/>
                        <a:latin typeface="Calibri" panose="020F0502020204030204" pitchFamily="34" charset="0"/>
                      </a:endParaRPr>
                    </a:p>
                  </a:txBody>
                  <a:tcPr marL="6350" marR="6350" marT="6350" anchor="b"/>
                </a:tc>
                <a:tc>
                  <a:txBody>
                    <a:bodyPr/>
                    <a:lstStyle/>
                    <a:p>
                      <a:pPr algn="ctr" fontAlgn="b"/>
                      <a:r>
                        <a:rPr lang="en-US" sz="1100" u="none" strike="noStrike">
                          <a:effectLst/>
                        </a:rPr>
                        <a:t>31</a:t>
                      </a:r>
                      <a:endParaRPr lang="en-US" sz="1100" b="0" i="0" u="none" strike="noStrike">
                        <a:solidFill>
                          <a:srgbClr val="000000"/>
                        </a:solidFill>
                        <a:effectLst/>
                        <a:latin typeface="Calibri" panose="020F0502020204030204" pitchFamily="34" charset="0"/>
                      </a:endParaRPr>
                    </a:p>
                  </a:txBody>
                  <a:tcPr marL="6350" marR="6350" marT="6350" anchor="b"/>
                </a:tc>
                <a:extLst>
                  <a:ext uri="{0D108BD9-81ED-4DB2-BD59-A6C34878D82A}">
                    <a16:rowId xmlns:a16="http://schemas.microsoft.com/office/drawing/2014/main" val="1751863998"/>
                  </a:ext>
                </a:extLst>
              </a:tr>
              <a:tr h="295309">
                <a:tc>
                  <a:txBody>
                    <a:bodyPr/>
                    <a:lstStyle/>
                    <a:p>
                      <a:pPr algn="ctr" fontAlgn="b"/>
                      <a:r>
                        <a:rPr lang="en-US" sz="1100" u="none" strike="noStrike">
                          <a:effectLst/>
                        </a:rPr>
                        <a:t>7000015</a:t>
                      </a:r>
                      <a:endParaRPr lang="en-US" sz="1100" b="0" i="0" u="none" strike="noStrike">
                        <a:solidFill>
                          <a:srgbClr val="000000"/>
                        </a:solidFill>
                        <a:effectLst/>
                        <a:latin typeface="Calibri" panose="020F0502020204030204" pitchFamily="34" charset="0"/>
                      </a:endParaRPr>
                    </a:p>
                  </a:txBody>
                  <a:tcPr marL="6350" marR="6350" marT="6350" anchor="b"/>
                </a:tc>
                <a:tc>
                  <a:txBody>
                    <a:bodyPr/>
                    <a:lstStyle/>
                    <a:p>
                      <a:pPr algn="ctr" fontAlgn="b"/>
                      <a:r>
                        <a:rPr lang="en-US" sz="1100" u="none" strike="noStrike">
                          <a:effectLst/>
                        </a:rPr>
                        <a:t>34</a:t>
                      </a:r>
                      <a:endParaRPr lang="en-US" sz="1100" b="0" i="0" u="none" strike="noStrike">
                        <a:solidFill>
                          <a:srgbClr val="000000"/>
                        </a:solidFill>
                        <a:effectLst/>
                        <a:latin typeface="Calibri" panose="020F0502020204030204" pitchFamily="34" charset="0"/>
                      </a:endParaRPr>
                    </a:p>
                  </a:txBody>
                  <a:tcPr marL="6350" marR="6350" marT="6350" anchor="b"/>
                </a:tc>
                <a:extLst>
                  <a:ext uri="{0D108BD9-81ED-4DB2-BD59-A6C34878D82A}">
                    <a16:rowId xmlns:a16="http://schemas.microsoft.com/office/drawing/2014/main" val="2270682550"/>
                  </a:ext>
                </a:extLst>
              </a:tr>
              <a:tr h="295309">
                <a:tc>
                  <a:txBody>
                    <a:bodyPr/>
                    <a:lstStyle/>
                    <a:p>
                      <a:pPr algn="ctr" fontAlgn="b"/>
                      <a:r>
                        <a:rPr lang="en-US" sz="1100" u="none" strike="noStrike">
                          <a:effectLst/>
                        </a:rPr>
                        <a:t>10000015</a:t>
                      </a:r>
                      <a:endParaRPr lang="en-US" sz="1100" b="0" i="0" u="none" strike="noStrike">
                        <a:solidFill>
                          <a:srgbClr val="000000"/>
                        </a:solidFill>
                        <a:effectLst/>
                        <a:latin typeface="Calibri" panose="020F0502020204030204" pitchFamily="34" charset="0"/>
                      </a:endParaRPr>
                    </a:p>
                  </a:txBody>
                  <a:tcPr marL="6350" marR="6350" marT="6350" anchor="b"/>
                </a:tc>
                <a:tc>
                  <a:txBody>
                    <a:bodyPr/>
                    <a:lstStyle/>
                    <a:p>
                      <a:pPr algn="ctr"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6350" marR="6350" marT="6350" anchor="b"/>
                </a:tc>
                <a:extLst>
                  <a:ext uri="{0D108BD9-81ED-4DB2-BD59-A6C34878D82A}">
                    <a16:rowId xmlns:a16="http://schemas.microsoft.com/office/drawing/2014/main" val="368559015"/>
                  </a:ext>
                </a:extLst>
              </a:tr>
              <a:tr h="295309">
                <a:tc>
                  <a:txBody>
                    <a:bodyPr/>
                    <a:lstStyle/>
                    <a:p>
                      <a:pPr algn="ctr" fontAlgn="b"/>
                      <a:r>
                        <a:rPr lang="en-US" sz="1100" u="none" strike="noStrike">
                          <a:effectLst/>
                        </a:rPr>
                        <a:t>11000015</a:t>
                      </a:r>
                      <a:endParaRPr lang="en-US" sz="1100" b="0" i="0" u="none" strike="noStrike">
                        <a:solidFill>
                          <a:srgbClr val="000000"/>
                        </a:solidFill>
                        <a:effectLst/>
                        <a:latin typeface="Calibri" panose="020F0502020204030204" pitchFamily="34" charset="0"/>
                      </a:endParaRPr>
                    </a:p>
                  </a:txBody>
                  <a:tcPr marL="6350" marR="6350" marT="6350" anchor="b"/>
                </a:tc>
                <a:tc>
                  <a:txBody>
                    <a:bodyPr/>
                    <a:lstStyle/>
                    <a:p>
                      <a:pPr algn="ctr" fontAlgn="b"/>
                      <a:r>
                        <a:rPr lang="en-US" sz="1100" u="none" strike="noStrike">
                          <a:effectLst/>
                        </a:rPr>
                        <a:t>55</a:t>
                      </a:r>
                      <a:endParaRPr lang="en-US" sz="1100" b="0" i="0" u="none" strike="noStrike">
                        <a:solidFill>
                          <a:srgbClr val="000000"/>
                        </a:solidFill>
                        <a:effectLst/>
                        <a:latin typeface="Calibri" panose="020F0502020204030204" pitchFamily="34" charset="0"/>
                      </a:endParaRPr>
                    </a:p>
                  </a:txBody>
                  <a:tcPr marL="6350" marR="6350" marT="6350" anchor="b"/>
                </a:tc>
                <a:extLst>
                  <a:ext uri="{0D108BD9-81ED-4DB2-BD59-A6C34878D82A}">
                    <a16:rowId xmlns:a16="http://schemas.microsoft.com/office/drawing/2014/main" val="376313537"/>
                  </a:ext>
                </a:extLst>
              </a:tr>
              <a:tr h="295309">
                <a:tc>
                  <a:txBody>
                    <a:bodyPr/>
                    <a:lstStyle/>
                    <a:p>
                      <a:pPr algn="ctr" fontAlgn="b"/>
                      <a:r>
                        <a:rPr lang="en-US" sz="1100" u="none" strike="noStrike">
                          <a:effectLst/>
                        </a:rPr>
                        <a:t>12000015</a:t>
                      </a:r>
                      <a:endParaRPr lang="en-US" sz="1100" b="0" i="0" u="none" strike="noStrike">
                        <a:solidFill>
                          <a:srgbClr val="000000"/>
                        </a:solidFill>
                        <a:effectLst/>
                        <a:latin typeface="Calibri" panose="020F0502020204030204" pitchFamily="34" charset="0"/>
                      </a:endParaRPr>
                    </a:p>
                  </a:txBody>
                  <a:tcPr marL="6350" marR="6350" marT="6350" anchor="b"/>
                </a:tc>
                <a:tc>
                  <a:txBody>
                    <a:bodyPr/>
                    <a:lstStyle/>
                    <a:p>
                      <a:pPr algn="ct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6350" marR="6350" marT="6350" anchor="b"/>
                </a:tc>
                <a:extLst>
                  <a:ext uri="{0D108BD9-81ED-4DB2-BD59-A6C34878D82A}">
                    <a16:rowId xmlns:a16="http://schemas.microsoft.com/office/drawing/2014/main" val="510124901"/>
                  </a:ext>
                </a:extLst>
              </a:tr>
              <a:tr h="295309">
                <a:tc>
                  <a:txBody>
                    <a:bodyPr/>
                    <a:lstStyle/>
                    <a:p>
                      <a:pPr algn="ctr" fontAlgn="b"/>
                      <a:r>
                        <a:rPr lang="en-US" sz="1100" u="none" strike="noStrike">
                          <a:effectLst/>
                        </a:rPr>
                        <a:t>13000015</a:t>
                      </a:r>
                      <a:endParaRPr lang="en-US" sz="1100" b="0" i="0" u="none" strike="noStrike">
                        <a:solidFill>
                          <a:srgbClr val="000000"/>
                        </a:solidFill>
                        <a:effectLst/>
                        <a:latin typeface="Calibri" panose="020F0502020204030204" pitchFamily="34" charset="0"/>
                      </a:endParaRPr>
                    </a:p>
                  </a:txBody>
                  <a:tcPr marL="6350" marR="6350" marT="6350" anchor="b"/>
                </a:tc>
                <a:tc>
                  <a:txBody>
                    <a:bodyPr/>
                    <a:lstStyle/>
                    <a:p>
                      <a:pPr algn="ctr" fontAlgn="b"/>
                      <a:r>
                        <a:rPr lang="en-US" sz="1100" u="none" strike="noStrike">
                          <a:effectLst/>
                        </a:rPr>
                        <a:t>60</a:t>
                      </a:r>
                      <a:endParaRPr lang="en-US" sz="1100" b="0" i="0" u="none" strike="noStrike">
                        <a:solidFill>
                          <a:srgbClr val="000000"/>
                        </a:solidFill>
                        <a:effectLst/>
                        <a:latin typeface="Calibri" panose="020F0502020204030204" pitchFamily="34" charset="0"/>
                      </a:endParaRPr>
                    </a:p>
                  </a:txBody>
                  <a:tcPr marL="6350" marR="6350" marT="6350" anchor="b"/>
                </a:tc>
                <a:extLst>
                  <a:ext uri="{0D108BD9-81ED-4DB2-BD59-A6C34878D82A}">
                    <a16:rowId xmlns:a16="http://schemas.microsoft.com/office/drawing/2014/main" val="3097081618"/>
                  </a:ext>
                </a:extLst>
              </a:tr>
              <a:tr h="295309">
                <a:tc>
                  <a:txBody>
                    <a:bodyPr/>
                    <a:lstStyle/>
                    <a:p>
                      <a:pPr algn="ctr" fontAlgn="ctr"/>
                      <a:r>
                        <a:rPr lang="en-US" sz="1100" u="none" strike="noStrike">
                          <a:effectLst/>
                        </a:rPr>
                        <a:t>15000015</a:t>
                      </a:r>
                      <a:endParaRPr lang="en-US" sz="1100" b="0" i="0" u="none" strike="noStrike">
                        <a:solidFill>
                          <a:srgbClr val="000000"/>
                        </a:solidFill>
                        <a:effectLst/>
                        <a:latin typeface="Calibri" panose="020F0502020204030204" pitchFamily="34" charset="0"/>
                      </a:endParaRPr>
                    </a:p>
                  </a:txBody>
                  <a:tcPr marL="6350" marR="6350" marT="6350" anchor="ctr"/>
                </a:tc>
                <a:tc>
                  <a:txBody>
                    <a:bodyPr/>
                    <a:lstStyle/>
                    <a:p>
                      <a:pPr algn="ctr" fontAlgn="b"/>
                      <a:r>
                        <a:rPr lang="en-US" sz="1100" u="none" strike="noStrike" dirty="0">
                          <a:effectLst/>
                        </a:rPr>
                        <a:t>63</a:t>
                      </a:r>
                      <a:endParaRPr lang="en-US" sz="1100" b="0" i="0" u="none" strike="noStrike" dirty="0">
                        <a:solidFill>
                          <a:srgbClr val="000000"/>
                        </a:solidFill>
                        <a:effectLst/>
                        <a:latin typeface="Calibri" panose="020F0502020204030204" pitchFamily="34" charset="0"/>
                      </a:endParaRPr>
                    </a:p>
                  </a:txBody>
                  <a:tcPr marL="6350" marR="6350" marT="6350" anchor="b"/>
                </a:tc>
                <a:extLst>
                  <a:ext uri="{0D108BD9-81ED-4DB2-BD59-A6C34878D82A}">
                    <a16:rowId xmlns:a16="http://schemas.microsoft.com/office/drawing/2014/main" val="738629449"/>
                  </a:ext>
                </a:extLst>
              </a:tr>
            </a:tbl>
          </a:graphicData>
        </a:graphic>
      </p:graphicFrame>
    </p:spTree>
    <p:extLst>
      <p:ext uri="{BB962C8B-B14F-4D97-AF65-F5344CB8AC3E}">
        <p14:creationId xmlns:p14="http://schemas.microsoft.com/office/powerpoint/2010/main" val="3778247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460" y="286603"/>
            <a:ext cx="9798220" cy="816333"/>
          </a:xfrm>
        </p:spPr>
        <p:txBody>
          <a:bodyPr/>
          <a:lstStyle/>
          <a:p>
            <a:pPr algn="ctr"/>
            <a:r>
              <a:rPr lang="en" dirty="0">
                <a:latin typeface="Times New Roman" panose="02020603050405020304" pitchFamily="18" charset="0"/>
                <a:cs typeface="Times New Roman" panose="02020603050405020304" pitchFamily="18" charset="0"/>
              </a:rPr>
              <a:t>Performance Comparison-Time</a:t>
            </a:r>
            <a:endParaRPr lang="en-US" dirty="0">
              <a:latin typeface="Times New Roman" panose="02020603050405020304" pitchFamily="18" charset="0"/>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E59FCE22-9337-4A14-95C4-9501B48CAEE8}"/>
              </a:ext>
            </a:extLst>
          </p:cNvPr>
          <p:cNvGraphicFramePr>
            <a:graphicFrameLocks noGrp="1"/>
          </p:cNvGraphicFramePr>
          <p:nvPr>
            <p:ph idx="1"/>
            <p:extLst>
              <p:ext uri="{D42A27DB-BD31-4B8C-83A1-F6EECF244321}">
                <p14:modId xmlns:p14="http://schemas.microsoft.com/office/powerpoint/2010/main" val="2227318796"/>
              </p:ext>
            </p:extLst>
          </p:nvPr>
        </p:nvGraphicFramePr>
        <p:xfrm>
          <a:off x="1096963" y="1846263"/>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30695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204" y="286604"/>
            <a:ext cx="9958476" cy="806906"/>
          </a:xfrm>
        </p:spPr>
        <p:txBody>
          <a:bodyPr/>
          <a:lstStyle/>
          <a:p>
            <a:pPr algn="ctr"/>
            <a:r>
              <a:rPr lang="en-US" dirty="0">
                <a:latin typeface="Times New Roman" panose="02020603050405020304" pitchFamily="18" charset="0"/>
                <a:cs typeface="Times New Roman" panose="02020603050405020304" pitchFamily="18" charset="0"/>
              </a:rPr>
              <a:t>Applications</a:t>
            </a:r>
          </a:p>
        </p:txBody>
      </p:sp>
      <p:sp>
        <p:nvSpPr>
          <p:cNvPr id="3" name="Content Placeholder 2"/>
          <p:cNvSpPr>
            <a:spLocks noGrp="1"/>
          </p:cNvSpPr>
          <p:nvPr>
            <p:ph idx="1"/>
          </p:nvPr>
        </p:nvSpPr>
        <p:spPr/>
        <p:txBody>
          <a:bodyPr/>
          <a:lstStyle/>
          <a:p>
            <a:pPr lvl="0" indent="0">
              <a:spcBef>
                <a:spcPts val="0"/>
              </a:spcBef>
              <a:buNone/>
            </a:pPr>
            <a:r>
              <a:rPr lang="en-US" dirty="0">
                <a:latin typeface="Times New Roman" panose="02020603050405020304" pitchFamily="18" charset="0"/>
                <a:cs typeface="Times New Roman" panose="02020603050405020304" pitchFamily="18" charset="0"/>
              </a:rPr>
              <a:t>It is the standard benchmark for practical string search literature</a:t>
            </a:r>
          </a:p>
          <a:p>
            <a:pPr lvl="0" indent="0">
              <a:spcBef>
                <a:spcPts val="0"/>
              </a:spcBef>
              <a:buNone/>
            </a:pPr>
            <a:endParaRPr lang="en-US" dirty="0">
              <a:latin typeface="Times New Roman" panose="02020603050405020304" pitchFamily="18" charset="0"/>
              <a:cs typeface="Times New Roman" panose="02020603050405020304" pitchFamily="18" charset="0"/>
            </a:endParaRPr>
          </a:p>
          <a:p>
            <a:pPr lvl="0" indent="0">
              <a:spcBef>
                <a:spcPts val="0"/>
              </a:spcBef>
              <a:buNone/>
            </a:pPr>
            <a:r>
              <a:rPr lang="en-US" dirty="0">
                <a:latin typeface="Times New Roman" panose="02020603050405020304" pitchFamily="18" charset="0"/>
                <a:cs typeface="Times New Roman" panose="02020603050405020304" pitchFamily="18" charset="0"/>
              </a:rPr>
              <a:t>The various applications of Boyer-Moore are:</a:t>
            </a:r>
          </a:p>
          <a:p>
            <a:pPr marL="708660" lvl="0" indent="-342900">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Word processors and text editors</a:t>
            </a:r>
          </a:p>
          <a:p>
            <a:pPr marL="708660" lvl="0" indent="-342900">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Intrusion detection system</a:t>
            </a:r>
          </a:p>
          <a:p>
            <a:pPr marL="708660" lvl="0" indent="-342900">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Detecting Plagiarism</a:t>
            </a:r>
          </a:p>
          <a:p>
            <a:pPr marL="708660" lvl="0" indent="-342900">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Information security</a:t>
            </a:r>
          </a:p>
          <a:p>
            <a:pPr marL="708660" lvl="0" indent="-342900">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Bioinformatics</a:t>
            </a:r>
          </a:p>
          <a:p>
            <a:pPr marL="708660" lvl="0" indent="-342900">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Pattern recognition</a:t>
            </a:r>
          </a:p>
          <a:p>
            <a:pPr lvl="0">
              <a:spcBef>
                <a:spcPts val="0"/>
              </a:spcBef>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7853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 dirty="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28161" y="1937797"/>
            <a:ext cx="9601200" cy="3581400"/>
          </a:xfrm>
        </p:spPr>
        <p:txBody>
          <a:bodyPr>
            <a:noAutofit/>
          </a:bodyPr>
          <a:lstStyle/>
          <a:p>
            <a:pPr>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The Boyer-Moore string search method employs the ideology of performing precomputation rather than recomputation.</a:t>
            </a:r>
          </a:p>
          <a:p>
            <a:pPr marL="370332" lvl="1" indent="-342900" algn="just">
              <a:lnSpc>
                <a:spcPct val="130000"/>
              </a:lnSpc>
              <a:spcBef>
                <a:spcPts val="600"/>
              </a:spcBef>
              <a:buSzPct val="80000"/>
              <a:buFont typeface="Wingdings" panose="05000000000000000000" pitchFamily="2" charset="2"/>
              <a:buChar char="§"/>
              <a:defRPr/>
            </a:pPr>
            <a:r>
              <a:rPr lang="en-US" i="0" dirty="0">
                <a:solidFill>
                  <a:schemeClr val="tx2">
                    <a:shade val="30000"/>
                    <a:satMod val="150000"/>
                  </a:schemeClr>
                </a:solidFill>
                <a:latin typeface="Times New Roman" panose="02020603050405020304" pitchFamily="18" charset="0"/>
                <a:cs typeface="Times New Roman" panose="02020603050405020304" pitchFamily="18" charset="0"/>
              </a:rPr>
              <a:t>B-M is a String Searching Algorithm.</a:t>
            </a:r>
          </a:p>
          <a:p>
            <a:pPr marL="370332" lvl="1" indent="-342900" algn="just">
              <a:lnSpc>
                <a:spcPct val="130000"/>
              </a:lnSpc>
              <a:spcBef>
                <a:spcPts val="600"/>
              </a:spcBef>
              <a:buSzPct val="80000"/>
              <a:buFont typeface="Wingdings" panose="05000000000000000000" pitchFamily="2" charset="2"/>
              <a:buChar char="§"/>
              <a:defRPr/>
            </a:pPr>
            <a:r>
              <a:rPr lang="en-US" i="0" dirty="0">
                <a:solidFill>
                  <a:schemeClr val="tx2">
                    <a:shade val="30000"/>
                    <a:satMod val="150000"/>
                  </a:schemeClr>
                </a:solidFill>
                <a:latin typeface="Times New Roman" panose="02020603050405020304" pitchFamily="18" charset="0"/>
                <a:cs typeface="Times New Roman" panose="02020603050405020304" pitchFamily="18" charset="0"/>
              </a:rPr>
              <a:t>The algorithm preprocesses the pattern string that is being searched for, but not the string being searched in, which is T.</a:t>
            </a:r>
          </a:p>
          <a:p>
            <a:pPr marL="370332" lvl="1" indent="-342900" algn="just">
              <a:lnSpc>
                <a:spcPct val="130000"/>
              </a:lnSpc>
              <a:spcBef>
                <a:spcPts val="600"/>
              </a:spcBef>
              <a:buSzPct val="80000"/>
              <a:buFont typeface="Wingdings" panose="05000000000000000000" pitchFamily="2" charset="2"/>
              <a:buChar char="§"/>
              <a:defRPr/>
            </a:pPr>
            <a:r>
              <a:rPr lang="en-US" i="0" dirty="0">
                <a:solidFill>
                  <a:schemeClr val="tx2">
                    <a:shade val="30000"/>
                    <a:satMod val="150000"/>
                  </a:schemeClr>
                </a:solidFill>
                <a:latin typeface="Times New Roman" panose="02020603050405020304" pitchFamily="18" charset="0"/>
                <a:cs typeface="Times New Roman" panose="02020603050405020304" pitchFamily="18" charset="0"/>
              </a:rPr>
              <a:t>This algorithm’s execution time can be sub-linear, as not every character of the string to be searched needs to be checked. (Best case)</a:t>
            </a:r>
          </a:p>
          <a:p>
            <a:pPr marL="370332" lvl="1" indent="-342900" algn="just">
              <a:lnSpc>
                <a:spcPct val="130000"/>
              </a:lnSpc>
              <a:spcBef>
                <a:spcPts val="600"/>
              </a:spcBef>
              <a:buSzPct val="80000"/>
              <a:buFont typeface="Wingdings" panose="05000000000000000000" pitchFamily="2" charset="2"/>
              <a:buChar char="§"/>
              <a:defRPr/>
            </a:pPr>
            <a:r>
              <a:rPr lang="en-US" altLang="en-US" dirty="0"/>
              <a:t>Its worst case running time is linear;</a:t>
            </a:r>
            <a:endParaRPr lang="en-US" i="0" dirty="0">
              <a:solidFill>
                <a:schemeClr val="tx2">
                  <a:shade val="30000"/>
                  <a:satMod val="150000"/>
                </a:schemeClr>
              </a:solidFill>
              <a:latin typeface="Times New Roman" panose="02020603050405020304" pitchFamily="18" charset="0"/>
              <a:cs typeface="Times New Roman" panose="02020603050405020304" pitchFamily="18" charset="0"/>
            </a:endParaRPr>
          </a:p>
          <a:p>
            <a:pPr marL="370332" lvl="1" indent="-342900" algn="just">
              <a:lnSpc>
                <a:spcPct val="130000"/>
              </a:lnSpc>
              <a:spcBef>
                <a:spcPts val="600"/>
              </a:spcBef>
              <a:buSzPct val="80000"/>
              <a:buFont typeface="Wingdings" panose="05000000000000000000" pitchFamily="2" charset="2"/>
              <a:buChar char="§"/>
              <a:defRPr/>
            </a:pPr>
            <a:r>
              <a:rPr lang="en-US" i="0" dirty="0">
                <a:solidFill>
                  <a:schemeClr val="tx2">
                    <a:shade val="30000"/>
                    <a:satMod val="150000"/>
                  </a:schemeClr>
                </a:solidFill>
                <a:latin typeface="Times New Roman" panose="02020603050405020304" pitchFamily="18" charset="0"/>
                <a:cs typeface="Times New Roman" panose="02020603050405020304" pitchFamily="18" charset="0"/>
              </a:rPr>
              <a:t>Generally the algorithm gets faster as the target string(pattern) becomes larger.</a:t>
            </a:r>
          </a:p>
          <a:p>
            <a:pPr>
              <a:buFont typeface="Wingdings" panose="05000000000000000000" pitchFamily="2" charset="2"/>
              <a:buChar char="§"/>
            </a:pPr>
            <a:endParaRPr lang="en"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52757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Variants of Boyer Moore</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hlinkClick r:id="rId2"/>
              </a:rPr>
              <a:t>Turbo Boyer-Moore</a:t>
            </a:r>
            <a:r>
              <a:rPr lang="en-US" dirty="0"/>
              <a:t> takes more space but needs 2*N steps in the worst case instead of the original’s 3*N steps.</a:t>
            </a:r>
          </a:p>
          <a:p>
            <a:pPr>
              <a:buFont typeface="Wingdings" panose="05000000000000000000" pitchFamily="2" charset="2"/>
              <a:buChar char="§"/>
            </a:pPr>
            <a:r>
              <a:rPr lang="en-US" dirty="0">
                <a:hlinkClick r:id="rId3"/>
              </a:rPr>
              <a:t>Boyer-Moore-</a:t>
            </a:r>
            <a:r>
              <a:rPr lang="en-US" dirty="0" err="1">
                <a:hlinkClick r:id="rId3"/>
              </a:rPr>
              <a:t>Horspool</a:t>
            </a:r>
            <a:r>
              <a:rPr lang="en-US" dirty="0"/>
              <a:t> uses less space (only requires the good suffix table) and has a simpler inner loop with less constant overhead per iteration. Its average performance is O(N) but it has a worst-case performance of O(M*N).</a:t>
            </a:r>
          </a:p>
          <a:p>
            <a:r>
              <a:rPr lang="en-US" dirty="0"/>
              <a:t>The </a:t>
            </a:r>
            <a:r>
              <a:rPr lang="en-US" dirty="0">
                <a:hlinkClick r:id="rId4" tooltip="Raita algorithm"/>
              </a:rPr>
              <a:t>Raita algorithm</a:t>
            </a:r>
            <a:r>
              <a:rPr lang="en-US" dirty="0"/>
              <a:t> improves the performance of Boyer-Moore-</a:t>
            </a:r>
            <a:r>
              <a:rPr lang="en-US" dirty="0" err="1"/>
              <a:t>Horspool</a:t>
            </a:r>
            <a:r>
              <a:rPr lang="en-US" dirty="0"/>
              <a:t> algorithm. The searching pattern of particular sub-string in a given string is different from Boyer-Moore-</a:t>
            </a:r>
            <a:r>
              <a:rPr lang="en-US" dirty="0" err="1"/>
              <a:t>Horspool</a:t>
            </a:r>
            <a:r>
              <a:rPr lang="en-US" dirty="0"/>
              <a:t> algorithm. Pre-processing stage takes O(m) time where "m" is the length of pattern "P". Searching stage takes O(</a:t>
            </a:r>
            <a:r>
              <a:rPr lang="en-US" dirty="0" err="1"/>
              <a:t>mn</a:t>
            </a:r>
            <a:r>
              <a:rPr lang="en-US" dirty="0"/>
              <a:t>) time complexity where "n" is the length of text "T".</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077354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Thank You</a:t>
            </a:r>
          </a:p>
        </p:txBody>
      </p:sp>
      <p:pic>
        <p:nvPicPr>
          <p:cNvPr id="4" name="Picture 14" descr="MCPE07016_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1374" y="2207533"/>
            <a:ext cx="3976688"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250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0" fill="hold"/>
                                        <p:tgtEl>
                                          <p:spTgt spid="4"/>
                                        </p:tgtEl>
                                        <p:attrNameLst>
                                          <p:attrName>ppt_w</p:attrName>
                                        </p:attrNameLst>
                                      </p:cBhvr>
                                      <p:tavLst>
                                        <p:tav tm="0" fmla="#ppt_w*sin(2.5*pi*$)">
                                          <p:val>
                                            <p:fltVal val="0"/>
                                          </p:val>
                                        </p:tav>
                                        <p:tav tm="100000">
                                          <p:val>
                                            <p:fltVal val="1"/>
                                          </p:val>
                                        </p:tav>
                                      </p:tavLst>
                                    </p:anim>
                                    <p:anim calcmode="lin" valueType="num">
                                      <p:cBhvr>
                                        <p:cTn id="8" dur="5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0104"/>
          </a:xfrm>
        </p:spPr>
        <p:txBody>
          <a:bodyPr>
            <a:noAutofit/>
          </a:bodyPr>
          <a:lstStyle/>
          <a:p>
            <a:pPr algn="ctr"/>
            <a:r>
              <a:rPr lang="en-US"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1187776" y="1781667"/>
            <a:ext cx="11142483" cy="5410984"/>
          </a:xfrm>
        </p:spPr>
        <p:txBody>
          <a:bodyPr>
            <a:normAutofit/>
          </a:bodyPr>
          <a:lstStyle/>
          <a:p>
            <a:r>
              <a:rPr lang="en-US" dirty="0">
                <a:latin typeface="Times New Roman" panose="02020603050405020304" pitchFamily="18" charset="0"/>
                <a:cs typeface="Times New Roman" panose="02020603050405020304" pitchFamily="18" charset="0"/>
              </a:rPr>
              <a:t>A prevalent issue in text editing and DNA sequence analysis is: finding string pattern inside other string. Assume we have a string S consisting of an array of characters from some alphabet ∑ where ∑ = {0,1} i.e. strings of binary digits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10101111) or ∑ = {</a:t>
            </a:r>
            <a:r>
              <a:rPr lang="en-US" dirty="0" err="1">
                <a:latin typeface="Times New Roman" panose="02020603050405020304" pitchFamily="18" charset="0"/>
                <a:cs typeface="Times New Roman" panose="02020603050405020304" pitchFamily="18" charset="0"/>
              </a:rPr>
              <a:t>A,B,a,b</a:t>
            </a:r>
            <a:r>
              <a:rPr lang="en-US" dirty="0">
                <a:latin typeface="Times New Roman" panose="02020603050405020304" pitchFamily="18" charset="0"/>
                <a:cs typeface="Times New Roman" panose="02020603050405020304" pitchFamily="18" charset="0"/>
              </a:rPr>
              <a:t>} i.e. strings of some alpha sequence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AbbBBAAa</a:t>
            </a:r>
            <a:r>
              <a:rPr lang="en-US" dirty="0">
                <a:latin typeface="Times New Roman" panose="02020603050405020304" pitchFamily="18" charset="0"/>
                <a:cs typeface="Times New Roman" panose="02020603050405020304" pitchFamily="18" charset="0"/>
              </a:rPr>
              <a:t>). The string matching problem is that, given a string pattern P, we want to find the occurrence of P in S.</a:t>
            </a:r>
          </a:p>
          <a:p>
            <a:r>
              <a:rPr lang="en-US" dirty="0">
                <a:latin typeface="Times New Roman" panose="02020603050405020304" pitchFamily="18" charset="0"/>
                <a:cs typeface="Times New Roman" panose="02020603050405020304" pitchFamily="18" charset="0"/>
              </a:rPr>
              <a:t>To resolve the problem, there are multiple approaches. However we have taken into account two of them; Boyer Moore and Naïve Algorithm</a:t>
            </a:r>
          </a:p>
          <a:p>
            <a:r>
              <a:rPr lang="en-US" dirty="0">
                <a:latin typeface="Times New Roman" panose="02020603050405020304" pitchFamily="18" charset="0"/>
                <a:cs typeface="Times New Roman" panose="02020603050405020304" pitchFamily="18" charset="0"/>
              </a:rPr>
              <a:t>Boyer Moore uses three clever ideas which other string matching algorithms don’t: </a:t>
            </a:r>
          </a:p>
          <a:p>
            <a:pPr lvl="1"/>
            <a:r>
              <a:rPr lang="en-US" sz="2000" i="0" dirty="0">
                <a:latin typeface="Times New Roman" panose="02020603050405020304" pitchFamily="18" charset="0"/>
                <a:cs typeface="Times New Roman" panose="02020603050405020304" pitchFamily="18" charset="0"/>
              </a:rPr>
              <a:t>The right to left scan</a:t>
            </a:r>
          </a:p>
          <a:p>
            <a:pPr lvl="1"/>
            <a:r>
              <a:rPr lang="en-US" sz="2000" i="0" dirty="0">
                <a:latin typeface="Times New Roman" panose="02020603050405020304" pitchFamily="18" charset="0"/>
                <a:cs typeface="Times New Roman" panose="02020603050405020304" pitchFamily="18" charset="0"/>
              </a:rPr>
              <a:t>The bad character heuristics</a:t>
            </a:r>
          </a:p>
          <a:p>
            <a:pPr lvl="1"/>
            <a:r>
              <a:rPr lang="en-US" sz="2000" i="0" dirty="0">
                <a:latin typeface="Times New Roman" panose="02020603050405020304" pitchFamily="18" charset="0"/>
                <a:cs typeface="Times New Roman" panose="02020603050405020304" pitchFamily="18" charset="0"/>
              </a:rPr>
              <a:t>Good suffix heuristics.</a:t>
            </a:r>
          </a:p>
          <a:p>
            <a:pPr lvl="1"/>
            <a:endParaRPr lang="en-US" sz="2000" dirty="0">
              <a:latin typeface="Times New Roman" panose="02020603050405020304" pitchFamily="18" charset="0"/>
              <a:cs typeface="Times New Roman" panose="02020603050405020304" pitchFamily="18" charset="0"/>
            </a:endParaRPr>
          </a:p>
          <a:p>
            <a:pPr lvl="1"/>
            <a:endParaRPr lang="en-US" sz="2000" i="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2712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Naïve Algorithm</a:t>
            </a:r>
          </a:p>
        </p:txBody>
      </p:sp>
      <p:sp>
        <p:nvSpPr>
          <p:cNvPr id="3" name="Content Placeholder 2"/>
          <p:cNvSpPr>
            <a:spLocks noGrp="1"/>
          </p:cNvSpPr>
          <p:nvPr>
            <p:ph idx="1"/>
          </p:nvPr>
        </p:nvSpPr>
        <p:spPr/>
        <p:txBody>
          <a:bodyPr>
            <a:normAutofit fontScale="92500" lnSpcReduction="10000"/>
          </a:bodyPr>
          <a:lstStyle/>
          <a:p>
            <a:pPr>
              <a:buNone/>
            </a:pPr>
            <a:r>
              <a:rPr lang="en-US" sz="2400" dirty="0"/>
              <a:t> </a:t>
            </a:r>
            <a:r>
              <a:rPr lang="en-US" sz="2200" dirty="0"/>
              <a:t>The naive algorithm finds all valid shifts using a loop that checks </a:t>
            </a:r>
          </a:p>
          <a:p>
            <a:pPr>
              <a:buNone/>
            </a:pPr>
            <a:r>
              <a:rPr lang="en-US" sz="2200" dirty="0"/>
              <a:t> the condition P[1….m]=T[s+1…. </a:t>
            </a:r>
            <a:r>
              <a:rPr lang="en-US" sz="2200" dirty="0" err="1"/>
              <a:t>s+m</a:t>
            </a:r>
            <a:r>
              <a:rPr lang="en-US" sz="2200" dirty="0"/>
              <a:t>] for each  of the n-m+1</a:t>
            </a:r>
          </a:p>
          <a:p>
            <a:pPr>
              <a:buNone/>
            </a:pPr>
            <a:r>
              <a:rPr lang="en-US" sz="2200" dirty="0"/>
              <a:t> possible values of s.(P=pattern , T=text/string , s=shift)</a:t>
            </a:r>
          </a:p>
          <a:p>
            <a:pPr>
              <a:buNone/>
            </a:pPr>
            <a:r>
              <a:rPr lang="en-US" sz="2200" dirty="0"/>
              <a:t>NAIVE-STRING-MATCHER(T,P)</a:t>
            </a:r>
          </a:p>
          <a:p>
            <a:r>
              <a:rPr lang="en-US" sz="2200" dirty="0"/>
              <a:t>n = </a:t>
            </a:r>
            <a:r>
              <a:rPr lang="en-US" sz="2200" dirty="0" err="1"/>
              <a:t>T.length</a:t>
            </a:r>
            <a:endParaRPr lang="en-US" sz="2200" dirty="0"/>
          </a:p>
          <a:p>
            <a:r>
              <a:rPr lang="en-US" sz="2200" dirty="0"/>
              <a:t> m = </a:t>
            </a:r>
            <a:r>
              <a:rPr lang="en-US" sz="2200" dirty="0" err="1"/>
              <a:t>P.length</a:t>
            </a:r>
            <a:endParaRPr lang="en-US" sz="2200" dirty="0"/>
          </a:p>
          <a:p>
            <a:r>
              <a:rPr lang="en-US" sz="2200" b="1" dirty="0"/>
              <a:t>for</a:t>
            </a:r>
            <a:r>
              <a:rPr lang="en-US" sz="2200" dirty="0"/>
              <a:t> s=0 to n-m</a:t>
            </a:r>
          </a:p>
          <a:p>
            <a:r>
              <a:rPr lang="en-US" sz="2200" dirty="0"/>
              <a:t>        </a:t>
            </a:r>
            <a:r>
              <a:rPr lang="en-US" sz="2200" b="1" dirty="0"/>
              <a:t>if</a:t>
            </a:r>
            <a:r>
              <a:rPr lang="en-US" sz="2200" dirty="0"/>
              <a:t> P[1…m]==T[s+1….</a:t>
            </a:r>
            <a:r>
              <a:rPr lang="en-US" sz="2200" dirty="0" err="1"/>
              <a:t>s+m</a:t>
            </a:r>
            <a:r>
              <a:rPr lang="en-US" sz="2200" dirty="0"/>
              <a:t>]</a:t>
            </a:r>
          </a:p>
          <a:p>
            <a:r>
              <a:rPr lang="en-US" sz="2200" dirty="0"/>
              <a:t>                </a:t>
            </a:r>
            <a:r>
              <a:rPr lang="en-US" sz="2200" dirty="0" err="1"/>
              <a:t>printf</a:t>
            </a:r>
            <a:r>
              <a:rPr lang="en-US" sz="2200" dirty="0"/>
              <a:t>” Pattern occurs with shift ” s</a:t>
            </a:r>
          </a:p>
          <a:p>
            <a:endParaRPr lang="en-US" dirty="0"/>
          </a:p>
        </p:txBody>
      </p:sp>
    </p:spTree>
    <p:extLst>
      <p:ext uri="{BB962C8B-B14F-4D97-AF65-F5344CB8AC3E}">
        <p14:creationId xmlns:p14="http://schemas.microsoft.com/office/powerpoint/2010/main" val="772256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en-US" dirty="0"/>
              <a:t>The brute-force pattern matching algorithm compares the pattern </a:t>
            </a:r>
            <a:r>
              <a:rPr lang="en-US" altLang="en-US" b="1" i="1" dirty="0">
                <a:latin typeface="Times New Roman" panose="02020603050405020304" pitchFamily="18" charset="0"/>
              </a:rPr>
              <a:t>P</a:t>
            </a:r>
            <a:r>
              <a:rPr lang="en-US" altLang="en-US" dirty="0"/>
              <a:t> with the text </a:t>
            </a:r>
            <a:r>
              <a:rPr lang="en-US" altLang="en-US" b="1" i="1" dirty="0">
                <a:latin typeface="Times New Roman" panose="02020603050405020304" pitchFamily="18" charset="0"/>
              </a:rPr>
              <a:t>T</a:t>
            </a:r>
            <a:r>
              <a:rPr lang="en-US" altLang="en-US" dirty="0"/>
              <a:t> for each possible shift of </a:t>
            </a:r>
            <a:r>
              <a:rPr lang="en-US" altLang="en-US" b="1" i="1" dirty="0">
                <a:latin typeface="Times New Roman" panose="02020603050405020304" pitchFamily="18" charset="0"/>
              </a:rPr>
              <a:t>P</a:t>
            </a:r>
            <a:r>
              <a:rPr lang="en-US" altLang="en-US" dirty="0"/>
              <a:t> relative to </a:t>
            </a:r>
            <a:r>
              <a:rPr lang="en-US" altLang="en-US" b="1" i="1" dirty="0">
                <a:latin typeface="Times New Roman" panose="02020603050405020304" pitchFamily="18" charset="0"/>
              </a:rPr>
              <a:t>T</a:t>
            </a:r>
            <a:r>
              <a:rPr lang="en-US" altLang="en-US" dirty="0"/>
              <a:t>, until either</a:t>
            </a:r>
          </a:p>
          <a:p>
            <a:pPr lvl="1">
              <a:buFont typeface="Wingdings" panose="05000000000000000000" pitchFamily="2" charset="2"/>
              <a:buChar char="§"/>
            </a:pPr>
            <a:r>
              <a:rPr lang="en-US" altLang="en-US" dirty="0"/>
              <a:t>a match is found, or</a:t>
            </a:r>
          </a:p>
          <a:p>
            <a:pPr lvl="1">
              <a:buFont typeface="Wingdings" panose="05000000000000000000" pitchFamily="2" charset="2"/>
              <a:buChar char="§"/>
            </a:pPr>
            <a:r>
              <a:rPr lang="en-US" altLang="en-US" dirty="0"/>
              <a:t>all placements of the pattern have been tried</a:t>
            </a:r>
          </a:p>
          <a:p>
            <a:r>
              <a:rPr lang="en-US" altLang="en-US" dirty="0"/>
              <a:t>Brute-force pattern matching runs in time </a:t>
            </a:r>
            <a:r>
              <a:rPr lang="en-US" altLang="en-US" b="1" i="1" dirty="0">
                <a:latin typeface="Times New Roman" panose="02020603050405020304" pitchFamily="18" charset="0"/>
              </a:rPr>
              <a:t>O</a:t>
            </a:r>
            <a:r>
              <a:rPr lang="en-US" altLang="en-US" dirty="0">
                <a:latin typeface="Times New Roman" panose="02020603050405020304" pitchFamily="18" charset="0"/>
              </a:rPr>
              <a:t>(</a:t>
            </a:r>
            <a:r>
              <a:rPr lang="en-US" altLang="en-US" b="1" i="1" dirty="0">
                <a:latin typeface="Times New Roman" panose="02020603050405020304" pitchFamily="18" charset="0"/>
              </a:rPr>
              <a:t>nm</a:t>
            </a:r>
            <a:r>
              <a:rPr lang="en-US" altLang="en-US" dirty="0">
                <a:latin typeface="Times New Roman" panose="02020603050405020304" pitchFamily="18" charset="0"/>
              </a:rPr>
              <a:t>)</a:t>
            </a:r>
            <a:r>
              <a:rPr lang="en-US" altLang="en-US" dirty="0"/>
              <a:t> </a:t>
            </a:r>
          </a:p>
          <a:p>
            <a:endParaRPr lang="en-US" dirty="0"/>
          </a:p>
        </p:txBody>
      </p:sp>
    </p:spTree>
    <p:extLst>
      <p:ext uri="{BB962C8B-B14F-4D97-AF65-F5344CB8AC3E}">
        <p14:creationId xmlns:p14="http://schemas.microsoft.com/office/powerpoint/2010/main" val="475643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Time Complexity Analysis</a:t>
            </a:r>
          </a:p>
        </p:txBody>
      </p:sp>
      <p:sp>
        <p:nvSpPr>
          <p:cNvPr id="3" name="Content Placeholder 2"/>
          <p:cNvSpPr>
            <a:spLocks noGrp="1"/>
          </p:cNvSpPr>
          <p:nvPr>
            <p:ph idx="1"/>
          </p:nvPr>
        </p:nvSpPr>
        <p:spPr/>
        <p:txBody>
          <a:bodyPr>
            <a:normAutofit lnSpcReduction="10000"/>
          </a:bodyPr>
          <a:lstStyle/>
          <a:p>
            <a:r>
              <a:rPr lang="en-US" altLang="en-US" dirty="0">
                <a:latin typeface="Times New Roman" panose="02020603050405020304" pitchFamily="18" charset="0"/>
                <a:cs typeface="Times New Roman" panose="02020603050405020304" pitchFamily="18" charset="0"/>
              </a:rPr>
              <a:t>Assume P consists of n copies of a single char and T consists of m copies of the same char:</a:t>
            </a:r>
          </a:p>
          <a:p>
            <a:pPr>
              <a:buFont typeface="Wingdings" panose="05000000000000000000" pitchFamily="2" charset="2"/>
              <a:buNone/>
            </a:pPr>
            <a:r>
              <a:rPr lang="en-US" altLang="en-US" sz="2400" b="1" dirty="0">
                <a:solidFill>
                  <a:srgbClr val="FF0000"/>
                </a:solidFill>
                <a:latin typeface="Times New Roman" panose="02020603050405020304" pitchFamily="18" charset="0"/>
                <a:cs typeface="Times New Roman" panose="02020603050405020304" pitchFamily="18" charset="0"/>
              </a:rPr>
              <a:t>T: </a:t>
            </a:r>
            <a:r>
              <a:rPr lang="en-US" altLang="en-US" sz="2400" b="1" dirty="0" err="1">
                <a:solidFill>
                  <a:srgbClr val="FF0000"/>
                </a:solidFill>
                <a:latin typeface="Times New Roman" panose="02020603050405020304" pitchFamily="18" charset="0"/>
                <a:cs typeface="Times New Roman" panose="02020603050405020304" pitchFamily="18" charset="0"/>
              </a:rPr>
              <a:t>aaaaaaaaaaaaaaaaaaaaaaaaa</a:t>
            </a:r>
            <a:endParaRPr lang="en-US" altLang="en-US" sz="2400" b="1" i="1" dirty="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en-US" sz="2400" b="1" dirty="0">
                <a:solidFill>
                  <a:srgbClr val="FF0000"/>
                </a:solidFill>
                <a:latin typeface="Times New Roman" panose="02020603050405020304" pitchFamily="18" charset="0"/>
                <a:cs typeface="Times New Roman" panose="02020603050405020304" pitchFamily="18" charset="0"/>
              </a:rPr>
              <a:t>P: </a:t>
            </a:r>
            <a:r>
              <a:rPr lang="en-US" altLang="en-US" sz="2400" b="1" dirty="0" err="1">
                <a:solidFill>
                  <a:srgbClr val="FF0000"/>
                </a:solidFill>
                <a:latin typeface="Times New Roman" panose="02020603050405020304" pitchFamily="18" charset="0"/>
                <a:cs typeface="Times New Roman" panose="02020603050405020304" pitchFamily="18" charset="0"/>
              </a:rPr>
              <a:t>haaaaa</a:t>
            </a:r>
            <a:endParaRPr lang="en-US" altLang="en-US" sz="2400" b="1" dirty="0">
              <a:solidFill>
                <a:srgbClr val="FF0000"/>
              </a:solidFill>
              <a:latin typeface="Times New Roman" panose="02020603050405020304" pitchFamily="18" charset="0"/>
              <a:cs typeface="Times New Roman" panose="02020603050405020304" pitchFamily="18" charset="0"/>
            </a:endParaRPr>
          </a:p>
          <a:p>
            <a:r>
              <a:rPr lang="en-US" dirty="0"/>
              <a:t>Total number of comparisons: m(n-m+1)</a:t>
            </a:r>
          </a:p>
          <a:p>
            <a:r>
              <a:rPr lang="en-US" dirty="0"/>
              <a:t>Worst case time complexity :  O(</a:t>
            </a:r>
            <a:r>
              <a:rPr lang="en-US" dirty="0" err="1"/>
              <a:t>mn</a:t>
            </a:r>
            <a:r>
              <a:rPr lang="en-US" dirty="0"/>
              <a:t>)</a:t>
            </a:r>
          </a:p>
          <a:p>
            <a:pPr>
              <a:buFont typeface="Wingdings" panose="05000000000000000000" pitchFamily="2" charset="2"/>
              <a:buNone/>
            </a:pPr>
            <a:r>
              <a:rPr lang="en-US" altLang="en-US" b="1" dirty="0">
                <a:solidFill>
                  <a:srgbClr val="FF0000"/>
                </a:solidFill>
                <a:latin typeface="Times New Roman" panose="02020603050405020304" pitchFamily="18" charset="0"/>
                <a:cs typeface="Times New Roman" panose="02020603050405020304" pitchFamily="18" charset="0"/>
              </a:rPr>
              <a:t>T: </a:t>
            </a:r>
            <a:r>
              <a:rPr lang="en-US" altLang="en-US" b="1" dirty="0" err="1">
                <a:solidFill>
                  <a:srgbClr val="FF0000"/>
                </a:solidFill>
                <a:latin typeface="Times New Roman" panose="02020603050405020304" pitchFamily="18" charset="0"/>
                <a:cs typeface="Times New Roman" panose="02020603050405020304" pitchFamily="18" charset="0"/>
              </a:rPr>
              <a:t>aaaaaaaaaaaaaaaaaaaaaaaaa</a:t>
            </a:r>
            <a:endParaRPr lang="en-US" altLang="en-US" b="1" i="1" dirty="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en-US" b="1" dirty="0">
                <a:solidFill>
                  <a:srgbClr val="FF0000"/>
                </a:solidFill>
                <a:latin typeface="Times New Roman" panose="02020603050405020304" pitchFamily="18" charset="0"/>
                <a:cs typeface="Times New Roman" panose="02020603050405020304" pitchFamily="18" charset="0"/>
              </a:rPr>
              <a:t>P: </a:t>
            </a:r>
            <a:r>
              <a:rPr lang="en-US" altLang="en-US" b="1" dirty="0" err="1">
                <a:solidFill>
                  <a:srgbClr val="FF0000"/>
                </a:solidFill>
                <a:latin typeface="Times New Roman" panose="02020603050405020304" pitchFamily="18" charset="0"/>
                <a:cs typeface="Times New Roman" panose="02020603050405020304" pitchFamily="18" charset="0"/>
              </a:rPr>
              <a:t>aaaaaa</a:t>
            </a:r>
            <a:endParaRPr lang="en-US" altLang="en-US" dirty="0">
              <a:solidFill>
                <a:srgbClr val="FF0000"/>
              </a:solidFill>
              <a:latin typeface="Times New Roman" panose="02020603050405020304" pitchFamily="18" charset="0"/>
              <a:cs typeface="Times New Roman" panose="02020603050405020304" pitchFamily="18" charset="0"/>
            </a:endParaRPr>
          </a:p>
          <a:p>
            <a:r>
              <a:rPr lang="en-US" dirty="0"/>
              <a:t>Total number of comparisons: m</a:t>
            </a:r>
          </a:p>
          <a:p>
            <a:r>
              <a:rPr lang="en-US" dirty="0"/>
              <a:t>Best case time complexity : O(m)</a:t>
            </a:r>
          </a:p>
          <a:p>
            <a:endParaRPr lang="en-US" dirty="0"/>
          </a:p>
        </p:txBody>
      </p:sp>
    </p:spTree>
    <p:extLst>
      <p:ext uri="{BB962C8B-B14F-4D97-AF65-F5344CB8AC3E}">
        <p14:creationId xmlns:p14="http://schemas.microsoft.com/office/powerpoint/2010/main" val="4225673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Boyer Moore - Introduction</a:t>
            </a:r>
          </a:p>
        </p:txBody>
      </p:sp>
      <p:sp>
        <p:nvSpPr>
          <p:cNvPr id="3" name="Content Placeholder 2"/>
          <p:cNvSpPr>
            <a:spLocks noGrp="1"/>
          </p:cNvSpPr>
          <p:nvPr>
            <p:ph idx="1"/>
          </p:nvPr>
        </p:nvSpPr>
        <p:spPr/>
        <p:txBody>
          <a:bodyPr/>
          <a:lstStyle/>
          <a:p>
            <a:r>
              <a:rPr lang="en-US" dirty="0">
                <a:solidFill>
                  <a:schemeClr val="tx2">
                    <a:shade val="30000"/>
                    <a:satMod val="150000"/>
                  </a:schemeClr>
                </a:solidFill>
                <a:latin typeface="Times New Roman" panose="02020603050405020304" pitchFamily="18" charset="0"/>
                <a:cs typeface="Times New Roman" panose="02020603050405020304" pitchFamily="18" charset="0"/>
              </a:rPr>
              <a:t>It is developed by </a:t>
            </a:r>
            <a:r>
              <a:rPr lang="en-US" dirty="0">
                <a:solidFill>
                  <a:srgbClr val="002060"/>
                </a:solidFill>
                <a:latin typeface="Times New Roman" panose="02020603050405020304" pitchFamily="18" charset="0"/>
                <a:cs typeface="Times New Roman" panose="02020603050405020304" pitchFamily="18" charset="0"/>
              </a:rPr>
              <a:t>Robert Boyer </a:t>
            </a:r>
            <a:r>
              <a:rPr lang="en-US" dirty="0">
                <a:solidFill>
                  <a:schemeClr val="tx2">
                    <a:shade val="30000"/>
                    <a:satMod val="150000"/>
                  </a:schemeClr>
                </a:solidFill>
                <a:latin typeface="Times New Roman" panose="02020603050405020304" pitchFamily="18" charset="0"/>
                <a:cs typeface="Times New Roman" panose="02020603050405020304" pitchFamily="18" charset="0"/>
              </a:rPr>
              <a:t>and </a:t>
            </a:r>
            <a:r>
              <a:rPr lang="en-US" dirty="0">
                <a:solidFill>
                  <a:srgbClr val="002060"/>
                </a:solidFill>
                <a:latin typeface="Times New Roman" panose="02020603050405020304" pitchFamily="18" charset="0"/>
                <a:cs typeface="Times New Roman" panose="02020603050405020304" pitchFamily="18" charset="0"/>
              </a:rPr>
              <a:t>J </a:t>
            </a:r>
            <a:r>
              <a:rPr lang="en-US" dirty="0" err="1">
                <a:solidFill>
                  <a:srgbClr val="002060"/>
                </a:solidFill>
                <a:latin typeface="Times New Roman" panose="02020603050405020304" pitchFamily="18" charset="0"/>
                <a:cs typeface="Times New Roman" panose="02020603050405020304" pitchFamily="18" charset="0"/>
              </a:rPr>
              <a:t>Strother</a:t>
            </a:r>
            <a:r>
              <a:rPr lang="en-US" dirty="0">
                <a:solidFill>
                  <a:srgbClr val="002060"/>
                </a:solidFill>
                <a:latin typeface="Times New Roman" panose="02020603050405020304" pitchFamily="18" charset="0"/>
                <a:cs typeface="Times New Roman" panose="02020603050405020304" pitchFamily="18" charset="0"/>
              </a:rPr>
              <a:t> Moore</a:t>
            </a:r>
            <a:r>
              <a:rPr lang="en-US" dirty="0">
                <a:solidFill>
                  <a:schemeClr val="tx2">
                    <a:shade val="30000"/>
                    <a:satMod val="150000"/>
                  </a:schemeClr>
                </a:solidFill>
                <a:latin typeface="Times New Roman" panose="02020603050405020304" pitchFamily="18" charset="0"/>
                <a:cs typeface="Times New Roman" panose="02020603050405020304" pitchFamily="18" charset="0"/>
              </a:rPr>
              <a:t> in 1977.</a:t>
            </a:r>
          </a:p>
          <a:p>
            <a:r>
              <a:rPr lang="en-US" dirty="0">
                <a:solidFill>
                  <a:schemeClr val="tx2">
                    <a:shade val="30000"/>
                    <a:satMod val="150000"/>
                  </a:schemeClr>
                </a:solidFill>
                <a:latin typeface="Times New Roman" panose="02020603050405020304" pitchFamily="18" charset="0"/>
                <a:cs typeface="Times New Roman" panose="02020603050405020304" pitchFamily="18" charset="0"/>
              </a:rPr>
              <a:t>The B-M string search algorithm is a particularly efficient algorithm, and has served as a standard benchmark for string search algorithm ever since.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5955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How does it work?</a:t>
            </a:r>
          </a:p>
        </p:txBody>
      </p:sp>
      <p:sp>
        <p:nvSpPr>
          <p:cNvPr id="3" name="Content Placeholder 2"/>
          <p:cNvSpPr>
            <a:spLocks noGrp="1"/>
          </p:cNvSpPr>
          <p:nvPr>
            <p:ph idx="1"/>
          </p:nvPr>
        </p:nvSpPr>
        <p:spPr/>
        <p:txBody>
          <a:bodyPr>
            <a:normAutofit/>
          </a:bodyPr>
          <a:lstStyle/>
          <a:p>
            <a:pPr marL="27432" indent="0" algn="just">
              <a:lnSpc>
                <a:spcPct val="110000"/>
              </a:lnSpc>
              <a:defRPr/>
            </a:pPr>
            <a:r>
              <a:rPr lang="en-US" dirty="0">
                <a:solidFill>
                  <a:schemeClr val="tx2">
                    <a:shade val="30000"/>
                    <a:satMod val="150000"/>
                  </a:schemeClr>
                </a:solidFill>
                <a:latin typeface="Times New Roman" panose="02020603050405020304" pitchFamily="18" charset="0"/>
                <a:cs typeface="Times New Roman" panose="02020603050405020304" pitchFamily="18" charset="0"/>
              </a:rPr>
              <a:t>The B-M algorithm takes a ‘backward’ approach: the pattern string(P) is aligned with the start of the text string(T), and then it compares the characters of pattern from right to left, beginning with rightmost character.</a:t>
            </a:r>
          </a:p>
          <a:p>
            <a:pPr marL="27432" indent="0" algn="just">
              <a:lnSpc>
                <a:spcPct val="110000"/>
              </a:lnSpc>
              <a:buNone/>
              <a:defRPr/>
            </a:pPr>
            <a:endParaRPr lang="en-US" dirty="0">
              <a:solidFill>
                <a:schemeClr val="tx2">
                  <a:shade val="30000"/>
                  <a:satMod val="150000"/>
                </a:schemeClr>
              </a:solidFill>
              <a:latin typeface="Times New Roman" panose="02020603050405020304" pitchFamily="18" charset="0"/>
              <a:cs typeface="Times New Roman" panose="02020603050405020304" pitchFamily="18" charset="0"/>
            </a:endParaRPr>
          </a:p>
          <a:p>
            <a:pPr marL="27432" indent="0" algn="just">
              <a:lnSpc>
                <a:spcPct val="110000"/>
              </a:lnSpc>
              <a:defRPr/>
            </a:pPr>
            <a:r>
              <a:rPr lang="en-US" dirty="0">
                <a:solidFill>
                  <a:schemeClr val="tx2">
                    <a:shade val="30000"/>
                    <a:satMod val="150000"/>
                  </a:schemeClr>
                </a:solidFill>
                <a:latin typeface="Times New Roman" panose="02020603050405020304" pitchFamily="18" charset="0"/>
                <a:cs typeface="Times New Roman" panose="02020603050405020304" pitchFamily="18" charset="0"/>
              </a:rPr>
              <a:t>If a character is compared that is not within the pattern, no match can be found by comparing any further characters at this position so the pattern can be shifted completely past the mismatching character.</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3212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Continues</a:t>
            </a:r>
            <a:r>
              <a:rPr lang="en-US" dirty="0"/>
              <a:t>…</a:t>
            </a:r>
          </a:p>
        </p:txBody>
      </p:sp>
      <p:sp>
        <p:nvSpPr>
          <p:cNvPr id="3" name="Content Placeholder 2"/>
          <p:cNvSpPr>
            <a:spLocks noGrp="1"/>
          </p:cNvSpPr>
          <p:nvPr>
            <p:ph idx="1"/>
          </p:nvPr>
        </p:nvSpPr>
        <p:spPr/>
        <p:txBody>
          <a:bodyPr>
            <a:normAutofit fontScale="92500" lnSpcReduction="20000"/>
          </a:bodyPr>
          <a:lstStyle/>
          <a:p>
            <a:pPr marL="27432" indent="0" algn="just">
              <a:lnSpc>
                <a:spcPct val="130000"/>
              </a:lnSpc>
              <a:defRPr/>
            </a:pPr>
            <a:r>
              <a:rPr lang="en-US" sz="2400" dirty="0">
                <a:solidFill>
                  <a:schemeClr val="tx2">
                    <a:shade val="30000"/>
                    <a:satMod val="150000"/>
                  </a:schemeClr>
                </a:solidFill>
                <a:latin typeface="Times New Roman" panose="02020603050405020304" pitchFamily="18" charset="0"/>
                <a:cs typeface="Times New Roman" panose="02020603050405020304" pitchFamily="18" charset="0"/>
              </a:rPr>
              <a:t>For determining the possible shifts, B-M algorithm uses 2 preprocessing strategies simultaneously. Whenever a mismatch occurs, the algorithm computes a shift using both strategies and selects the larger shift. Thus, it makes use of the most efficient strategy for each individual case.</a:t>
            </a:r>
          </a:p>
          <a:p>
            <a:pPr marL="27432" indent="0" algn="just">
              <a:lnSpc>
                <a:spcPct val="130000"/>
              </a:lnSpc>
              <a:buNone/>
              <a:defRPr/>
            </a:pPr>
            <a:endParaRPr lang="en-US" sz="2400" dirty="0">
              <a:solidFill>
                <a:schemeClr val="tx2">
                  <a:shade val="30000"/>
                  <a:satMod val="150000"/>
                </a:schemeClr>
              </a:solidFill>
              <a:latin typeface="Times New Roman" panose="02020603050405020304" pitchFamily="18" charset="0"/>
              <a:cs typeface="Times New Roman" panose="02020603050405020304" pitchFamily="18" charset="0"/>
            </a:endParaRPr>
          </a:p>
          <a:p>
            <a:pPr marL="27432" indent="0" algn="just">
              <a:lnSpc>
                <a:spcPct val="130000"/>
              </a:lnSpc>
              <a:defRPr/>
            </a:pPr>
            <a:r>
              <a:rPr lang="en-US" sz="2400" dirty="0">
                <a:solidFill>
                  <a:schemeClr val="tx2">
                    <a:shade val="30000"/>
                    <a:satMod val="150000"/>
                  </a:schemeClr>
                </a:solidFill>
                <a:latin typeface="Times New Roman" panose="02020603050405020304" pitchFamily="18" charset="0"/>
                <a:cs typeface="Times New Roman" panose="02020603050405020304" pitchFamily="18" charset="0"/>
              </a:rPr>
              <a:t>The 2 strategies are called heuristics of B-M as they are used to reduce the search. They are:</a:t>
            </a:r>
          </a:p>
          <a:p>
            <a:pPr marL="27432" lvl="1" indent="0" algn="just">
              <a:lnSpc>
                <a:spcPct val="130000"/>
              </a:lnSpc>
              <a:spcBef>
                <a:spcPts val="600"/>
              </a:spcBef>
              <a:buSzPct val="80000"/>
              <a:buNone/>
              <a:defRPr/>
            </a:pPr>
            <a:r>
              <a:rPr lang="en-US" i="0" dirty="0">
                <a:solidFill>
                  <a:srgbClr val="0070C0"/>
                </a:solidFill>
                <a:latin typeface="Times New Roman" panose="02020603050405020304" pitchFamily="18" charset="0"/>
                <a:cs typeface="Times New Roman" panose="02020603050405020304" pitchFamily="18" charset="0"/>
              </a:rPr>
              <a:t> 1. </a:t>
            </a:r>
            <a:r>
              <a:rPr lang="en-US" i="0" dirty="0">
                <a:solidFill>
                  <a:srgbClr val="002060"/>
                </a:solidFill>
                <a:latin typeface="Times New Roman" panose="02020603050405020304" pitchFamily="18" charset="0"/>
                <a:cs typeface="Times New Roman" panose="02020603050405020304" pitchFamily="18" charset="0"/>
              </a:rPr>
              <a:t>Bad Character Heuristic</a:t>
            </a:r>
            <a:endParaRPr lang="en-IN" i="0" dirty="0">
              <a:solidFill>
                <a:srgbClr val="002060"/>
              </a:solidFill>
              <a:latin typeface="Times New Roman" panose="02020603050405020304" pitchFamily="18" charset="0"/>
              <a:cs typeface="Times New Roman" panose="02020603050405020304" pitchFamily="18" charset="0"/>
            </a:endParaRPr>
          </a:p>
          <a:p>
            <a:pPr marL="27432" lvl="1" indent="0" algn="just">
              <a:lnSpc>
                <a:spcPct val="130000"/>
              </a:lnSpc>
              <a:spcBef>
                <a:spcPts val="600"/>
              </a:spcBef>
              <a:buSzPct val="80000"/>
              <a:buNone/>
              <a:defRPr/>
            </a:pPr>
            <a:r>
              <a:rPr lang="en-US" i="0" dirty="0">
                <a:solidFill>
                  <a:srgbClr val="002060"/>
                </a:solidFill>
                <a:latin typeface="Times New Roman" panose="02020603050405020304" pitchFamily="18" charset="0"/>
                <a:cs typeface="Times New Roman" panose="02020603050405020304" pitchFamily="18" charset="0"/>
              </a:rPr>
              <a:t>2. Good suffix Heuristic</a:t>
            </a:r>
            <a:endParaRPr lang="en-IN" i="0" dirty="0">
              <a:solidFill>
                <a:srgbClr val="002060"/>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50387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5165</TotalTime>
  <Words>1203</Words>
  <Application>Microsoft Office PowerPoint</Application>
  <PresentationFormat>Widescreen</PresentationFormat>
  <Paragraphs>187</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Times New Roman</vt:lpstr>
      <vt:lpstr>Wingdings</vt:lpstr>
      <vt:lpstr>Retrospect</vt:lpstr>
      <vt:lpstr>BOYER MOORE ALGORITHM</vt:lpstr>
      <vt:lpstr>String Search Algorithm</vt:lpstr>
      <vt:lpstr>Problem Statement</vt:lpstr>
      <vt:lpstr>The Naïve Algorithm</vt:lpstr>
      <vt:lpstr>PowerPoint Presentation</vt:lpstr>
      <vt:lpstr>Naïve Time Complexity Analysis</vt:lpstr>
      <vt:lpstr>Boyer Moore - Introduction</vt:lpstr>
      <vt:lpstr>How does it work?</vt:lpstr>
      <vt:lpstr>Continues…</vt:lpstr>
      <vt:lpstr>Detailed Example</vt:lpstr>
      <vt:lpstr>PowerPoint Presentation</vt:lpstr>
      <vt:lpstr>Good Character Suffix</vt:lpstr>
      <vt:lpstr>PowerPoint Presentation</vt:lpstr>
      <vt:lpstr>PowerPoint Presentation</vt:lpstr>
      <vt:lpstr>PowerPoint Presentation</vt:lpstr>
      <vt:lpstr>Code and Tests</vt:lpstr>
      <vt:lpstr>Boyer Moore Pseudo Code</vt:lpstr>
      <vt:lpstr>PowerPoint Presentation</vt:lpstr>
      <vt:lpstr>Boyer Moore Average Case Time Complexity</vt:lpstr>
      <vt:lpstr>Boyer Moore Worst Case Analysis</vt:lpstr>
      <vt:lpstr>Performance: Boyer-Moore Algorithm</vt:lpstr>
      <vt:lpstr>Boyer Moore Space Complexity</vt:lpstr>
      <vt:lpstr>Performance: Naive Algorithm</vt:lpstr>
      <vt:lpstr>Performance Comparison-Time</vt:lpstr>
      <vt:lpstr>Applications</vt:lpstr>
      <vt:lpstr>Conclusion</vt:lpstr>
      <vt:lpstr>Variants of Boyer Moore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BOYER MOORE ALGORITHM</dc:title>
  <dc:creator>Aleesha Mishra</dc:creator>
  <cp:lastModifiedBy>Aleesha Mishra</cp:lastModifiedBy>
  <cp:revision>99</cp:revision>
  <dcterms:created xsi:type="dcterms:W3CDTF">2017-03-26T12:27:56Z</dcterms:created>
  <dcterms:modified xsi:type="dcterms:W3CDTF">2017-04-16T19:01:22Z</dcterms:modified>
</cp:coreProperties>
</file>