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2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69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3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notesSlides/notesSlide4.xml" ContentType="application/vnd.openxmlformats-officedocument.presentationml.notesSlide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419" r:id="rId2"/>
    <p:sldId id="383" r:id="rId3"/>
    <p:sldId id="410" r:id="rId4"/>
    <p:sldId id="432" r:id="rId5"/>
    <p:sldId id="428" r:id="rId6"/>
    <p:sldId id="442" r:id="rId7"/>
    <p:sldId id="400" r:id="rId8"/>
    <p:sldId id="443" r:id="rId9"/>
    <p:sldId id="444" r:id="rId10"/>
    <p:sldId id="439" r:id="rId11"/>
    <p:sldId id="423" r:id="rId12"/>
    <p:sldId id="425" r:id="rId13"/>
    <p:sldId id="445" r:id="rId14"/>
    <p:sldId id="395" r:id="rId15"/>
    <p:sldId id="449" r:id="rId16"/>
    <p:sldId id="450" r:id="rId17"/>
    <p:sldId id="451" r:id="rId18"/>
    <p:sldId id="440" r:id="rId19"/>
    <p:sldId id="446" r:id="rId20"/>
    <p:sldId id="448" r:id="rId21"/>
    <p:sldId id="441" r:id="rId2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zione al Progetto" id="{9DD93D29-76FF-4360-9C3D-019224414286}">
          <p14:sldIdLst>
            <p14:sldId id="419"/>
            <p14:sldId id="383"/>
          </p14:sldIdLst>
        </p14:section>
        <p14:section name="Caratteristiche del Progetto" id="{95009600-9223-47C5-8EB2-624700CCA9F9}">
          <p14:sldIdLst>
            <p14:sldId id="410"/>
            <p14:sldId id="432"/>
            <p14:sldId id="428"/>
            <p14:sldId id="442"/>
          </p14:sldIdLst>
        </p14:section>
        <p14:section name="Pipeline del Progetto" id="{04AEAF6D-0540-49D0-B741-04D0ACFCF029}">
          <p14:sldIdLst>
            <p14:sldId id="400"/>
            <p14:sldId id="443"/>
            <p14:sldId id="444"/>
            <p14:sldId id="439"/>
            <p14:sldId id="423"/>
            <p14:sldId id="425"/>
            <p14:sldId id="445"/>
            <p14:sldId id="395"/>
            <p14:sldId id="449"/>
            <p14:sldId id="450"/>
            <p14:sldId id="451"/>
            <p14:sldId id="440"/>
            <p14:sldId id="446"/>
            <p14:sldId id="448"/>
          </p14:sldIdLst>
        </p14:section>
        <p14:section name="Conclusione" id="{D5F37645-5251-4FC7-A3FE-E3475AF18CC4}">
          <p14:sldIdLst>
            <p14:sldId id="44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564211184404369"/>
          <c:y val="0.20723034451765701"/>
          <c:w val="0.71063413465646863"/>
          <c:h val="0.75674598293456263"/>
        </c:manualLayout>
      </c:layout>
      <c:doughnut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Vendite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802-4BFA-B3FE-40C53C863D0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Foglio1!$A$2:$A$5</c:f>
              <c:strCache>
                <c:ptCount val="2"/>
                <c:pt idx="0">
                  <c:v>1° trim.</c:v>
                </c:pt>
                <c:pt idx="1">
                  <c:v>2° trim.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99.29</c:v>
                </c:pt>
                <c:pt idx="1">
                  <c:v>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02-4BFA-B3FE-40C53C863D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5F-48A3-955E-2A35CAABF68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25F-48A3-955E-2A35CAABF681}"/>
              </c:ext>
            </c:extLst>
          </c:dPt>
          <c:dPt>
            <c:idx val="1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A25F-48A3-955E-2A35CAABF681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25F-48A3-955E-2A35CAABF681}"/>
              </c:ext>
            </c:extLst>
          </c:dPt>
          <c:cat>
            <c:numRef>
              <c:f>Sheet1!$A$2:$A$4</c:f>
              <c:numCache>
                <c:formatCode>General</c:formatCod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25F-48A3-955E-2A35CAABF68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2-A25F-48A3-955E-2A35CAABF6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217704912"/>
        <c:axId val="1217706832"/>
      </c:barChart>
      <c:catAx>
        <c:axId val="1217704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defRPr>
            </a:pPr>
            <a:endParaRPr lang="en-US"/>
          </a:p>
        </c:txPr>
        <c:crossAx val="1217706832"/>
        <c:crosses val="autoZero"/>
        <c:auto val="1"/>
        <c:lblAlgn val="ctr"/>
        <c:lblOffset val="100"/>
        <c:noMultiLvlLbl val="0"/>
      </c:catAx>
      <c:valAx>
        <c:axId val="121770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defRPr>
            </a:pPr>
            <a:endParaRPr lang="en-US"/>
          </a:p>
        </c:txPr>
        <c:crossAx val="1217704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微软雅黑" panose="020B0503020204020204" pitchFamily="34" charset="-122"/>
          <a:cs typeface="+mn-ea"/>
          <a:sym typeface="+mn-lt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19416-D8C1-4F08-A479-9883E2AA69D2}" type="datetimeFigureOut">
              <a:rPr lang="it-IT" smtClean="0"/>
              <a:t>06/06/2025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B85411-92C6-4CA9-9909-BCA054C93C7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3374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7EF108-F79E-124E-CB9D-8B2D2E47F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0D684A4-2665-4520-B35E-CE9BE33568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47F6E5F-45DD-35BF-AAFE-504C83D9F9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CE03D53-08CD-8A04-CA4A-90F1F356ED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85411-92C6-4CA9-9909-BCA054C93C7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072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2E60A-7690-4B27-4E7A-8CF4C1CFE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0CDA69C-0414-67E0-672B-F4859B64A2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AEEBF99-C1B8-AB8A-6689-40B3F2E7B3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C7C46D6-EDEB-757C-1EA1-C2B539F186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85411-92C6-4CA9-9909-BCA054C93C7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2056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62BE1E-0B0A-F4E8-8D01-9602C1AF28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2EEAB5F-0F0A-9E74-EBBD-078D80901D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97EC788-BC5F-430B-C196-EC60D768A9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D782E3E-BCA8-5D58-5C75-32C6A788E6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85411-92C6-4CA9-9909-BCA054C93C79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6419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C3334-3C75-E299-8D97-EE9618C1B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236A1B7-8FB8-5345-2859-ED589567FC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93FD220-F95C-348E-4CC2-4C130A2D84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FBA6508-477A-6E27-10B8-633B0E51B9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85411-92C6-4CA9-9909-BCA054C93C79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8631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C664A-4040-50AE-B177-594D15766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E60C29B-965C-23F5-6D69-C602C24851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B7DC777-AD68-FBFF-8B95-93AE7931C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ABA997-4B7E-AC12-8E1D-16234CE270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85411-92C6-4CA9-9909-BCA054C93C79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4332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BEF677-B703-408E-141C-0C682D1EE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60ED107-EB7C-84E2-A2AE-B87ECCCD3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C9B5D9-F77B-9CEF-BD2D-099D69F93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06/06/2025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6FB33F8-5675-39D6-AB22-D38FD74D4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523A78-6AF7-6967-06FC-1FFCB68D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5293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D76D2B-BA9D-8D55-3E36-C53C0EF8D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CD3238C-825A-93AC-07C5-35B18D19E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78912E0-B541-376E-ED5B-92B6996BE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06/06/2025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BCEDA6-8A09-24E9-22B7-C59C00DBE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FC78193-25B8-A1B7-1677-90FFDDF20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2706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0F90147-BD2D-2B7B-5FBD-434004D55B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FB1C833-89FA-072F-45EF-09D6F8670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53F515-BF7F-18BA-B65C-D1EB75BBC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06/06/2025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6BE7D5-74C0-4A53-AF76-24698E5FA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40E08B-94A2-C7FF-0B19-BB846FBC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2797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9DB1985-CCF4-96CC-D189-39952C5DF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2766218"/>
            <a:ext cx="6619875" cy="1325563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F19AADB-C76C-B631-E03B-C47042F65C1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2675" y="2214000"/>
            <a:ext cx="4644000" cy="4644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8C9B6F6-E5B3-977C-B70F-A3B18289D0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5325" y="4433888"/>
            <a:ext cx="2997200" cy="879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3454613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479AA1C-06F1-217C-1892-441F8C152FC9}"/>
              </a:ext>
            </a:extLst>
          </p:cNvPr>
          <p:cNvSpPr/>
          <p:nvPr userDrawn="1"/>
        </p:nvSpPr>
        <p:spPr>
          <a:xfrm>
            <a:off x="1" y="6304547"/>
            <a:ext cx="695324" cy="553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C194360-DD8E-9535-1325-37505106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57" y="6398553"/>
            <a:ext cx="558212" cy="365125"/>
          </a:xfrm>
        </p:spPr>
        <p:txBody>
          <a:bodyPr/>
          <a:lstStyle>
            <a:lvl1pPr>
              <a:defRPr lang="zh-CN" altLang="en-US" smtClean="0"/>
            </a:lvl1pPr>
          </a:lstStyle>
          <a:p>
            <a:pPr algn="ctr"/>
            <a:fld id="{49AE70B2-8BF9-45C0-BB95-33D1B9D3A854}" type="slidenum">
              <a:rPr lang="en-US" smtClean="0"/>
              <a:pPr algn="ctr"/>
              <a:t>‹N›</a:t>
            </a:fld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A7692FCA-BAB7-2B5B-58FB-47B790744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559614"/>
            <a:ext cx="10800000" cy="720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04324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48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7F798A1-F5B9-D749-65F3-82BDB465115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5325" y="2118779"/>
            <a:ext cx="1808163" cy="272160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9F7229CB-9929-A181-AE20-D44163C03BE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835275" y="2908398"/>
            <a:ext cx="1808163" cy="272160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52E8FE-1791-C58C-C798-3A0FD4791052}"/>
              </a:ext>
            </a:extLst>
          </p:cNvPr>
          <p:cNvSpPr/>
          <p:nvPr userDrawn="1"/>
        </p:nvSpPr>
        <p:spPr>
          <a:xfrm>
            <a:off x="1" y="6304547"/>
            <a:ext cx="695324" cy="553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11">
            <a:extLst>
              <a:ext uri="{FF2B5EF4-FFF2-40B4-BE49-F238E27FC236}">
                <a16:creationId xmlns:a16="http://schemas.microsoft.com/office/drawing/2014/main" id="{D92083C1-D857-F7AA-AF0C-D1A8A0B27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57" y="6398553"/>
            <a:ext cx="558212" cy="365125"/>
          </a:xfrm>
        </p:spPr>
        <p:txBody>
          <a:bodyPr/>
          <a:lstStyle>
            <a:lvl1pPr>
              <a:defRPr lang="zh-CN" altLang="en-US" smtClean="0"/>
            </a:lvl1pPr>
          </a:lstStyle>
          <a:p>
            <a:pPr algn="ctr"/>
            <a:fld id="{49AE70B2-8BF9-45C0-BB95-33D1B9D3A854}" type="slidenum">
              <a:rPr lang="en-US" smtClean="0"/>
              <a:pPr algn="ctr"/>
              <a:t>‹N›</a:t>
            </a:fld>
            <a:endParaRPr lang="en-US" dirty="0"/>
          </a:p>
        </p:txBody>
      </p:sp>
      <p:sp>
        <p:nvSpPr>
          <p:cNvPr id="14" name="Title 20">
            <a:extLst>
              <a:ext uri="{FF2B5EF4-FFF2-40B4-BE49-F238E27FC236}">
                <a16:creationId xmlns:a16="http://schemas.microsoft.com/office/drawing/2014/main" id="{59FA44A8-643B-B39B-3344-3B2304EDA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559614"/>
            <a:ext cx="10800000" cy="720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347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F3A4B1-7D65-2B83-298D-152B64D1F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B76A01-6291-B4FB-3B40-CFE5F3D0F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3280303-43C5-AB42-D700-67DBE0D4D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06/06/2025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BDA2E7-2D2C-D07C-D61D-704490940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45401D2-FA99-D77D-C095-B5273E54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934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6174BC-119A-CB78-779D-CB762E1A0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C03EFBB-4319-F466-ADA7-9A84089D9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8B491D5-8664-539A-F934-77A01221B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06/06/2025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868E83-30D8-42B2-C456-B4C2101A1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CFC6D6-2A12-24A5-3255-270380BDD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4294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424C0F-1724-CC1A-A0DC-BFEB69259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5126C9-9E43-1D9B-52FD-693FBCB92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DDB091C-EF93-1E1B-3822-DBEE1ABCD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903A881-410E-99DD-F925-92B65BF32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06/06/2025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70FDA04-35A4-978E-3C9F-612C27958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744343F-BAAE-423D-292A-E41CC1103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5384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5A2D51-965A-DC38-CDFB-6294ABCA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0995162-0C94-6931-8725-303190611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B5272EE-16D0-84D8-13B7-F52BF4AA2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6115CC5-7B75-7D5F-8E3A-C45CA16C6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E86C9F3-4B4D-73C5-CE6A-5A5AB21A0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05D0441-5F93-466D-1DF3-A9EAB3118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06/06/2025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FAF169A-E3F2-CE13-7021-5B375F001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3C7F055-04E4-8563-9E84-264BD34C7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1027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11C17F-2DD6-6B88-D588-2FB8F7B73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6C1C942-B5F8-4056-2AE8-D6ED833BF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06/06/2025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3740BAA-6E85-F772-AB82-B725E7519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D86E53A-7085-E80E-FAAC-71EC26E43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5987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2239802-E914-99C4-9C8F-3F7FDD7BA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06/06/2025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7B6D44A-F5DD-5633-7BFE-C417096C8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0D70AF7-B7E4-6D8E-2B61-54110F743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909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9503C4-6F85-A424-B401-E272E986C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4B2F15-301B-E8A6-56BB-658AA2A0B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1D550EB-3D18-483B-82F7-7FC1CB944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ECD6778-FDBD-1CB9-609A-D780F37A5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06/06/2025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1CE67C1-C48C-CB85-1500-41CD256C6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A1C08D0-4C2C-1DD4-2B86-F09EBE52B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813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A1A624-A720-856C-68C9-35F632D14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75697D3-342D-3388-CA86-2E4DA8F561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40FC0D2-C42A-B34D-C809-5025AE21F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0825C10-4A82-14AD-4807-793361531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06/06/2025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DEBD6CD-074E-E1C4-854C-5BA663A00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3F5216E-7D46-3172-94FE-EC1928760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7473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80FD275-461F-D07E-E3F9-8FC2288A9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5DAB9E-6869-758C-606C-5D98FE2FE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97BFEF-28DD-8033-7D03-E7413B0873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7AEDA9-AD12-4ED2-8B98-33D70E99AD1A}" type="datetimeFigureOut">
              <a:rPr lang="it-IT" smtClean="0"/>
              <a:t>06/06/2025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F0DA5F-CB6F-B6E4-24A1-D03215C228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1E8CC2-496A-2DDB-4CF1-B15D940CB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572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4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13" Type="http://schemas.openxmlformats.org/officeDocument/2006/relationships/slideLayout" Target="../slideLayouts/slideLayout13.xml"/><Relationship Id="rId3" Type="http://schemas.openxmlformats.org/officeDocument/2006/relationships/tags" Target="../tags/tag72.xml"/><Relationship Id="rId7" Type="http://schemas.openxmlformats.org/officeDocument/2006/relationships/tags" Target="../tags/tag76.xml"/><Relationship Id="rId12" Type="http://schemas.openxmlformats.org/officeDocument/2006/relationships/tags" Target="../tags/tag81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11" Type="http://schemas.openxmlformats.org/officeDocument/2006/relationships/tags" Target="../tags/tag80.xml"/><Relationship Id="rId5" Type="http://schemas.openxmlformats.org/officeDocument/2006/relationships/tags" Target="../tags/tag74.xml"/><Relationship Id="rId10" Type="http://schemas.openxmlformats.org/officeDocument/2006/relationships/tags" Target="../tags/tag79.xml"/><Relationship Id="rId4" Type="http://schemas.openxmlformats.org/officeDocument/2006/relationships/tags" Target="../tags/tag73.xml"/><Relationship Id="rId9" Type="http://schemas.openxmlformats.org/officeDocument/2006/relationships/tags" Target="../tags/tag78.xml"/><Relationship Id="rId14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18" Type="http://schemas.openxmlformats.org/officeDocument/2006/relationships/slideLayout" Target="../slideLayouts/slideLayout13.xml"/><Relationship Id="rId26" Type="http://schemas.openxmlformats.org/officeDocument/2006/relationships/image" Target="../media/image23.svg"/><Relationship Id="rId3" Type="http://schemas.openxmlformats.org/officeDocument/2006/relationships/tags" Target="../tags/tag84.xml"/><Relationship Id="rId21" Type="http://schemas.openxmlformats.org/officeDocument/2006/relationships/image" Target="../media/image18.png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17" Type="http://schemas.openxmlformats.org/officeDocument/2006/relationships/tags" Target="../tags/tag98.xml"/><Relationship Id="rId25" Type="http://schemas.openxmlformats.org/officeDocument/2006/relationships/image" Target="../media/image22.png"/><Relationship Id="rId2" Type="http://schemas.openxmlformats.org/officeDocument/2006/relationships/tags" Target="../tags/tag83.xml"/><Relationship Id="rId16" Type="http://schemas.openxmlformats.org/officeDocument/2006/relationships/tags" Target="../tags/tag97.xml"/><Relationship Id="rId20" Type="http://schemas.openxmlformats.org/officeDocument/2006/relationships/image" Target="../media/image17.svg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24" Type="http://schemas.openxmlformats.org/officeDocument/2006/relationships/image" Target="../media/image21.svg"/><Relationship Id="rId5" Type="http://schemas.openxmlformats.org/officeDocument/2006/relationships/tags" Target="../tags/tag86.xml"/><Relationship Id="rId15" Type="http://schemas.openxmlformats.org/officeDocument/2006/relationships/tags" Target="../tags/tag96.xml"/><Relationship Id="rId23" Type="http://schemas.openxmlformats.org/officeDocument/2006/relationships/image" Target="../media/image20.png"/><Relationship Id="rId10" Type="http://schemas.openxmlformats.org/officeDocument/2006/relationships/tags" Target="../tags/tag91.xml"/><Relationship Id="rId19" Type="http://schemas.openxmlformats.org/officeDocument/2006/relationships/image" Target="../media/image16.png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tags" Target="../tags/tag95.xml"/><Relationship Id="rId22" Type="http://schemas.openxmlformats.org/officeDocument/2006/relationships/image" Target="../media/image19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5" Type="http://schemas.openxmlformats.org/officeDocument/2006/relationships/image" Target="../media/image24.jpg"/><Relationship Id="rId4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4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5" Type="http://schemas.openxmlformats.org/officeDocument/2006/relationships/image" Target="../media/image25.jpg"/><Relationship Id="rId4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13" Type="http://schemas.openxmlformats.org/officeDocument/2006/relationships/slideLayout" Target="../slideLayouts/slideLayout13.xml"/><Relationship Id="rId3" Type="http://schemas.openxmlformats.org/officeDocument/2006/relationships/tags" Target="../tags/tag110.xml"/><Relationship Id="rId7" Type="http://schemas.openxmlformats.org/officeDocument/2006/relationships/tags" Target="../tags/tag114.xml"/><Relationship Id="rId12" Type="http://schemas.openxmlformats.org/officeDocument/2006/relationships/tags" Target="../tags/tag119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tags" Target="../tags/tag118.xml"/><Relationship Id="rId5" Type="http://schemas.openxmlformats.org/officeDocument/2006/relationships/tags" Target="../tags/tag112.xml"/><Relationship Id="rId10" Type="http://schemas.openxmlformats.org/officeDocument/2006/relationships/tags" Target="../tags/tag117.xml"/><Relationship Id="rId4" Type="http://schemas.openxmlformats.org/officeDocument/2006/relationships/tags" Target="../tags/tag111.xml"/><Relationship Id="rId9" Type="http://schemas.openxmlformats.org/officeDocument/2006/relationships/tags" Target="../tags/tag116.xml"/><Relationship Id="rId14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13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27.xml"/><Relationship Id="rId13" Type="http://schemas.openxmlformats.org/officeDocument/2006/relationships/slideLayout" Target="../slideLayouts/slideLayout13.xml"/><Relationship Id="rId3" Type="http://schemas.openxmlformats.org/officeDocument/2006/relationships/tags" Target="../tags/tag122.xml"/><Relationship Id="rId7" Type="http://schemas.openxmlformats.org/officeDocument/2006/relationships/tags" Target="../tags/tag126.xml"/><Relationship Id="rId12" Type="http://schemas.openxmlformats.org/officeDocument/2006/relationships/tags" Target="../tags/tag131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tags" Target="../tags/tag125.xml"/><Relationship Id="rId11" Type="http://schemas.openxmlformats.org/officeDocument/2006/relationships/tags" Target="../tags/tag130.xml"/><Relationship Id="rId5" Type="http://schemas.openxmlformats.org/officeDocument/2006/relationships/tags" Target="../tags/tag124.xml"/><Relationship Id="rId10" Type="http://schemas.openxmlformats.org/officeDocument/2006/relationships/tags" Target="../tags/tag129.xml"/><Relationship Id="rId4" Type="http://schemas.openxmlformats.org/officeDocument/2006/relationships/tags" Target="../tags/tag123.xml"/><Relationship Id="rId9" Type="http://schemas.openxmlformats.org/officeDocument/2006/relationships/tags" Target="../tags/tag128.xml"/><Relationship Id="rId14" Type="http://schemas.openxmlformats.org/officeDocument/2006/relationships/notesSlide" Target="../notesSlides/notesSlid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tags" Target="../tags/tag25.xml"/><Relationship Id="rId18" Type="http://schemas.openxmlformats.org/officeDocument/2006/relationships/tags" Target="../tags/tag30.xml"/><Relationship Id="rId26" Type="http://schemas.openxmlformats.org/officeDocument/2006/relationships/tags" Target="../tags/tag38.xml"/><Relationship Id="rId3" Type="http://schemas.openxmlformats.org/officeDocument/2006/relationships/tags" Target="../tags/tag15.xml"/><Relationship Id="rId21" Type="http://schemas.openxmlformats.org/officeDocument/2006/relationships/tags" Target="../tags/tag33.xml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17" Type="http://schemas.openxmlformats.org/officeDocument/2006/relationships/tags" Target="../tags/tag29.xml"/><Relationship Id="rId25" Type="http://schemas.openxmlformats.org/officeDocument/2006/relationships/tags" Target="../tags/tag37.xml"/><Relationship Id="rId2" Type="http://schemas.openxmlformats.org/officeDocument/2006/relationships/tags" Target="../tags/tag14.xml"/><Relationship Id="rId16" Type="http://schemas.openxmlformats.org/officeDocument/2006/relationships/tags" Target="../tags/tag28.xml"/><Relationship Id="rId20" Type="http://schemas.openxmlformats.org/officeDocument/2006/relationships/tags" Target="../tags/tag32.xml"/><Relationship Id="rId29" Type="http://schemas.openxmlformats.org/officeDocument/2006/relationships/tags" Target="../tags/tag41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24" Type="http://schemas.openxmlformats.org/officeDocument/2006/relationships/tags" Target="../tags/tag36.xml"/><Relationship Id="rId5" Type="http://schemas.openxmlformats.org/officeDocument/2006/relationships/tags" Target="../tags/tag17.xml"/><Relationship Id="rId15" Type="http://schemas.openxmlformats.org/officeDocument/2006/relationships/tags" Target="../tags/tag27.xml"/><Relationship Id="rId23" Type="http://schemas.openxmlformats.org/officeDocument/2006/relationships/tags" Target="../tags/tag35.xml"/><Relationship Id="rId28" Type="http://schemas.openxmlformats.org/officeDocument/2006/relationships/tags" Target="../tags/tag40.xml"/><Relationship Id="rId10" Type="http://schemas.openxmlformats.org/officeDocument/2006/relationships/tags" Target="../tags/tag22.xml"/><Relationship Id="rId19" Type="http://schemas.openxmlformats.org/officeDocument/2006/relationships/tags" Target="../tags/tag31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tags" Target="../tags/tag26.xml"/><Relationship Id="rId22" Type="http://schemas.openxmlformats.org/officeDocument/2006/relationships/tags" Target="../tags/tag34.xml"/><Relationship Id="rId27" Type="http://schemas.openxmlformats.org/officeDocument/2006/relationships/tags" Target="../tags/tag39.xml"/><Relationship Id="rId30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slideLayout" Target="../slideLayouts/slideLayout13.xml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5" Type="http://schemas.openxmlformats.org/officeDocument/2006/relationships/tags" Target="../tags/tag46.xml"/><Relationship Id="rId10" Type="http://schemas.openxmlformats.org/officeDocument/2006/relationships/tags" Target="../tags/tag51.xml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13" Type="http://schemas.openxmlformats.org/officeDocument/2006/relationships/slideLayout" Target="../slideLayouts/slideLayout13.xml"/><Relationship Id="rId3" Type="http://schemas.openxmlformats.org/officeDocument/2006/relationships/tags" Target="../tags/tag56.xml"/><Relationship Id="rId7" Type="http://schemas.openxmlformats.org/officeDocument/2006/relationships/tags" Target="../tags/tag60.xml"/><Relationship Id="rId12" Type="http://schemas.openxmlformats.org/officeDocument/2006/relationships/tags" Target="../tags/tag65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1" Type="http://schemas.openxmlformats.org/officeDocument/2006/relationships/tags" Target="../tags/tag64.xml"/><Relationship Id="rId5" Type="http://schemas.openxmlformats.org/officeDocument/2006/relationships/tags" Target="../tags/tag58.xml"/><Relationship Id="rId10" Type="http://schemas.openxmlformats.org/officeDocument/2006/relationships/tags" Target="../tags/tag63.xml"/><Relationship Id="rId4" Type="http://schemas.openxmlformats.org/officeDocument/2006/relationships/tags" Target="../tags/tag57.xml"/><Relationship Id="rId9" Type="http://schemas.openxmlformats.org/officeDocument/2006/relationships/tags" Target="../tags/tag62.xml"/><Relationship Id="rId1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FE996BF-886D-E48C-F073-4E94C2530CAD}"/>
              </a:ext>
            </a:extLst>
          </p:cNvPr>
          <p:cNvSpPr/>
          <p:nvPr/>
        </p:nvSpPr>
        <p:spPr>
          <a:xfrm>
            <a:off x="6096000" y="1268413"/>
            <a:ext cx="4644000" cy="4644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8DFC6B-E50E-E76E-095F-4199DE55587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0C00CC1-3AF6-64E3-4A2D-6B1140870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00" y="2427790"/>
            <a:ext cx="7904665" cy="2002420"/>
          </a:xfrm>
        </p:spPr>
        <p:txBody>
          <a:bodyPr/>
          <a:lstStyle/>
          <a:p>
            <a:r>
              <a:rPr lang="en-US" sz="36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Leaf-ID</a:t>
            </a:r>
            <a:br>
              <a:rPr lang="en-US" sz="36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</a:br>
            <a:endParaRPr lang="en-US" sz="360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DA2732-B569-F573-3381-48E06720A2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5325" y="4444677"/>
            <a:ext cx="2997200" cy="87947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2400" b="1" spc="0" dirty="0"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Un Progetto di </a:t>
            </a:r>
            <a:r>
              <a:rPr lang="en-US" sz="2400" b="1" spc="0" dirty="0" err="1"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Teodori</a:t>
            </a:r>
            <a:r>
              <a:rPr lang="en-US" sz="2400" b="1" spc="0" dirty="0"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Alessandro e Rossi Andrea</a:t>
            </a:r>
          </a:p>
        </p:txBody>
      </p:sp>
    </p:spTree>
    <p:extLst>
      <p:ext uri="{BB962C8B-B14F-4D97-AF65-F5344CB8AC3E}">
        <p14:creationId xmlns:p14="http://schemas.microsoft.com/office/powerpoint/2010/main" val="86773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9ADD7BF-5128-125F-E7B4-6756D9ED81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81590" y="1723069"/>
            <a:ext cx="1808163" cy="2721609"/>
          </a:xfrm>
        </p:spPr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FB8ABF-188C-C2A5-6950-D6E5B90FDA3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78810" y="1580557"/>
            <a:ext cx="1808163" cy="272160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83E792-1372-2027-273F-37B56BD63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5" y="860557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Region Growing con LAB</a:t>
            </a:r>
          </a:p>
        </p:txBody>
      </p:sp>
      <p:sp>
        <p:nvSpPr>
          <p:cNvPr id="5" name="矩形 3">
            <a:extLst>
              <a:ext uri="{FF2B5EF4-FFF2-40B4-BE49-F238E27FC236}">
                <a16:creationId xmlns:a16="http://schemas.microsoft.com/office/drawing/2014/main" id="{566AE86E-96BB-6C35-6031-5B2CE0AFE10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340114" y="2118779"/>
            <a:ext cx="6851886" cy="23258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F741E0C-7834-F17D-14EC-D9A1E6BBA088}"/>
              </a:ext>
            </a:extLst>
          </p:cNvPr>
          <p:cNvGrpSpPr/>
          <p:nvPr/>
        </p:nvGrpSpPr>
        <p:grpSpPr>
          <a:xfrm>
            <a:off x="6015436" y="2581725"/>
            <a:ext cx="5688764" cy="1400007"/>
            <a:chOff x="6015436" y="2698549"/>
            <a:chExt cx="5688764" cy="1400007"/>
          </a:xfrm>
        </p:grpSpPr>
        <p:sp>
          <p:nvSpPr>
            <p:cNvPr id="7" name="正文">
              <a:extLst>
                <a:ext uri="{FF2B5EF4-FFF2-40B4-BE49-F238E27FC236}">
                  <a16:creationId xmlns:a16="http://schemas.microsoft.com/office/drawing/2014/main" id="{34798DF5-1FA0-918F-650E-5967EB4D83BE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6015436" y="3292741"/>
              <a:ext cx="5688764" cy="805815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indent="0" algn="l" fontAlgn="auto">
                <a:lnSpc>
                  <a:spcPct val="120000"/>
                </a:lnSpc>
                <a:buNone/>
              </a:pPr>
              <a:r>
                <a:rPr lang="it-IT" altLang="zh-CN" sz="1200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Il programma che abbiamo implementato converte una immagine fornita in spazio colore LAB. In congiunzione con un algoritmo di </a:t>
              </a:r>
              <a:r>
                <a:rPr lang="it-IT" altLang="zh-CN" sz="1200" dirty="0" err="1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region.growing</a:t>
              </a:r>
              <a:r>
                <a:rPr lang="it-IT" altLang="zh-CN" sz="1200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 possiamo discriminare i vari pixel tra sfondo e oggetti.</a:t>
              </a:r>
              <a:endParaRPr lang="zh-CN" altLang="en-US" sz="1200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标题">
              <a:extLst>
                <a:ext uri="{FF2B5EF4-FFF2-40B4-BE49-F238E27FC236}">
                  <a16:creationId xmlns:a16="http://schemas.microsoft.com/office/drawing/2014/main" id="{C36C695D-73C2-C79D-2207-51A9A597A282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6015436" y="2698549"/>
              <a:ext cx="5688764" cy="368300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it-IT" altLang="zh-CN" b="1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Come abbiamo implementato la segmentazione degli oggetti?</a:t>
              </a:r>
              <a:endParaRPr lang="zh-CN" altLang="en-US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2B77B35-B393-10CB-B289-82C1902310EB}"/>
              </a:ext>
            </a:extLst>
          </p:cNvPr>
          <p:cNvSpPr txBox="1"/>
          <p:nvPr/>
        </p:nvSpPr>
        <p:spPr>
          <a:xfrm>
            <a:off x="695326" y="4539570"/>
            <a:ext cx="250466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1200"/>
              </a:spcAft>
            </a:pPr>
            <a:r>
              <a:rPr lang="en-US" altLang="zh-CN" sz="1800" b="1" dirty="0">
                <a:ea typeface="微软雅黑" panose="020B0503020204020204" pitchFamily="34" charset="-122"/>
                <a:cs typeface="+mn-ea"/>
                <a:sym typeface="+mn-lt"/>
              </a:rPr>
              <a:t>1. </a:t>
            </a:r>
            <a:r>
              <a:rPr lang="en-US" altLang="zh-CN" b="1" dirty="0">
                <a:ea typeface="微软雅黑" panose="020B0503020204020204" pitchFamily="34" charset="-122"/>
                <a:cs typeface="+mn-ea"/>
                <a:sym typeface="+mn-lt"/>
              </a:rPr>
              <a:t>Come </a:t>
            </a:r>
            <a:r>
              <a:rPr lang="en-US" altLang="zh-CN" b="1" dirty="0" err="1">
                <a:ea typeface="微软雅黑" panose="020B0503020204020204" pitchFamily="34" charset="-122"/>
                <a:cs typeface="+mn-ea"/>
                <a:sym typeface="+mn-lt"/>
              </a:rPr>
              <a:t>mai</a:t>
            </a:r>
            <a:r>
              <a:rPr lang="en-US" altLang="zh-CN" b="1" dirty="0">
                <a:ea typeface="微软雅黑" panose="020B0503020204020204" pitchFamily="34" charset="-122"/>
                <a:cs typeface="+mn-ea"/>
                <a:sym typeface="+mn-lt"/>
              </a:rPr>
              <a:t> proprio LAB?</a:t>
            </a:r>
          </a:p>
          <a:p>
            <a:pPr fontAlgn="auto"/>
            <a:r>
              <a:rPr lang="it-IT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È lo spazio colore più adatto per confrontare le differenze percepite visivamente.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27A845-19F5-BCCB-474E-E390C3AE2F70}"/>
              </a:ext>
            </a:extLst>
          </p:cNvPr>
          <p:cNvSpPr txBox="1"/>
          <p:nvPr/>
        </p:nvSpPr>
        <p:spPr>
          <a:xfrm>
            <a:off x="3961391" y="4923320"/>
            <a:ext cx="386910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1200"/>
              </a:spcAft>
            </a:pPr>
            <a:r>
              <a:rPr lang="en-US" altLang="zh-CN" sz="1800" b="1" dirty="0">
                <a:ea typeface="微软雅黑" panose="020B0503020204020204" pitchFamily="34" charset="-122"/>
                <a:cs typeface="+mn-ea"/>
                <a:sym typeface="+mn-lt"/>
              </a:rPr>
              <a:t>2. </a:t>
            </a:r>
            <a:r>
              <a:rPr lang="en-US" altLang="zh-CN" b="1" dirty="0">
                <a:ea typeface="微软雅黑" panose="020B0503020204020204" pitchFamily="34" charset="-122"/>
                <a:cs typeface="+mn-ea"/>
                <a:sym typeface="+mn-lt"/>
              </a:rPr>
              <a:t>Come </a:t>
            </a:r>
            <a:r>
              <a:rPr lang="en-US" altLang="zh-CN" b="1" dirty="0" err="1">
                <a:ea typeface="微软雅黑" panose="020B0503020204020204" pitchFamily="34" charset="-122"/>
                <a:cs typeface="+mn-ea"/>
                <a:sym typeface="+mn-lt"/>
              </a:rPr>
              <a:t>discrimina</a:t>
            </a:r>
            <a:r>
              <a:rPr lang="en-US" altLang="zh-CN" b="1" dirty="0"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b="1" dirty="0" err="1">
                <a:ea typeface="微软雅黑" panose="020B0503020204020204" pitchFamily="34" charset="-122"/>
                <a:cs typeface="+mn-ea"/>
                <a:sym typeface="+mn-lt"/>
              </a:rPr>
              <a:t>l’algoritmo</a:t>
            </a:r>
            <a:r>
              <a:rPr lang="en-US" altLang="zh-CN" b="1" dirty="0">
                <a:ea typeface="微软雅黑" panose="020B0503020204020204" pitchFamily="34" charset="-122"/>
                <a:cs typeface="+mn-ea"/>
                <a:sym typeface="+mn-lt"/>
              </a:rPr>
              <a:t>?</a:t>
            </a:r>
            <a:endParaRPr lang="en-US" altLang="zh-CN" sz="1800" b="1" dirty="0">
              <a:ea typeface="微软雅黑" panose="020B0503020204020204" pitchFamily="34" charset="-122"/>
              <a:cs typeface="+mn-ea"/>
              <a:sym typeface="+mn-lt"/>
            </a:endParaRPr>
          </a:p>
          <a:p>
            <a:pPr fontAlgn="auto"/>
            <a:r>
              <a:rPr lang="it-IT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Il metodo </a:t>
            </a:r>
            <a:r>
              <a:rPr lang="it-IT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region-growing</a:t>
            </a:r>
            <a:r>
              <a:rPr lang="it-IT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che abbiamo implementato calcola la distanza nel colore LAB rispetto al seme con un peso di 0.5 su L.</a:t>
            </a:r>
          </a:p>
          <a:p>
            <a:pPr fontAlgn="auto"/>
            <a:r>
              <a:rPr lang="it-IT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Se la distanza è inferiore alla soglia(settata a 21), il pixel viene aggiunto al background.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09D08E42-0BC8-36EB-ED53-54AAC6AD4382}"/>
              </a:ext>
            </a:extLst>
          </p:cNvPr>
          <p:cNvSpPr txBox="1"/>
          <p:nvPr/>
        </p:nvSpPr>
        <p:spPr>
          <a:xfrm>
            <a:off x="8682291" y="4678069"/>
            <a:ext cx="2504668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1200"/>
              </a:spcAft>
            </a:pPr>
            <a:r>
              <a:rPr lang="en-US" altLang="zh-CN" sz="1800" b="1" dirty="0">
                <a:ea typeface="微软雅黑" panose="020B0503020204020204" pitchFamily="34" charset="-122"/>
                <a:cs typeface="+mn-ea"/>
                <a:sym typeface="+mn-lt"/>
              </a:rPr>
              <a:t>3.  </a:t>
            </a:r>
            <a:r>
              <a:rPr lang="en-US" altLang="zh-CN" sz="1800" b="1" dirty="0" err="1">
                <a:ea typeface="微软雅黑" panose="020B0503020204020204" pitchFamily="34" charset="-122"/>
                <a:cs typeface="+mn-ea"/>
                <a:sym typeface="+mn-lt"/>
              </a:rPr>
              <a:t>Perchè</a:t>
            </a:r>
            <a:r>
              <a:rPr lang="en-US" altLang="zh-CN" sz="1800" b="1" dirty="0">
                <a:ea typeface="微软雅黑" panose="020B0503020204020204" pitchFamily="34" charset="-122"/>
                <a:cs typeface="+mn-ea"/>
                <a:sym typeface="+mn-lt"/>
              </a:rPr>
              <a:t> dare </a:t>
            </a:r>
            <a:r>
              <a:rPr lang="en-US" altLang="zh-CN" sz="1800" b="1" dirty="0" err="1">
                <a:ea typeface="微软雅黑" panose="020B0503020204020204" pitchFamily="34" charset="-122"/>
                <a:cs typeface="+mn-ea"/>
                <a:sym typeface="+mn-lt"/>
              </a:rPr>
              <a:t>meno</a:t>
            </a:r>
            <a:r>
              <a:rPr lang="en-US" altLang="zh-CN" sz="1800" b="1" dirty="0">
                <a:ea typeface="微软雅黑" panose="020B0503020204020204" pitchFamily="34" charset="-122"/>
                <a:cs typeface="+mn-ea"/>
                <a:sym typeface="+mn-lt"/>
              </a:rPr>
              <a:t> peso a L?</a:t>
            </a:r>
          </a:p>
          <a:p>
            <a:pPr fontAlgn="auto"/>
            <a:r>
              <a:rPr lang="it-IT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Testando abbiamo notato che gli oggetti con tinte più scure venivano incluse nello sfondo. Per evitare ciò abbiamo voluto ridurre il peso di L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20993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1BD19069-01E1-4C10-808A-055B996A2F4B}"/>
              </a:ext>
            </a:extLst>
          </p:cNvPr>
          <p:cNvSpPr/>
          <p:nvPr/>
        </p:nvSpPr>
        <p:spPr>
          <a:xfrm>
            <a:off x="3028980" y="1951508"/>
            <a:ext cx="3267757" cy="42062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2E7D4-7B89-FF4B-160B-DEEDDD8F5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7" y="906860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Perchè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una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Soglia di 21?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CC7A2D-869D-0A37-4CA6-F7A46ABC9F4C}"/>
              </a:ext>
            </a:extLst>
          </p:cNvPr>
          <p:cNvSpPr/>
          <p:nvPr/>
        </p:nvSpPr>
        <p:spPr>
          <a:xfrm>
            <a:off x="3294706" y="4830875"/>
            <a:ext cx="27363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La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percentuale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di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accuratezza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del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segmentatore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con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soglia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21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2C24E25-3ECA-BBF9-E1AF-38ABDEAFA845}"/>
              </a:ext>
            </a:extLst>
          </p:cNvPr>
          <p:cNvSpPr/>
          <p:nvPr/>
        </p:nvSpPr>
        <p:spPr>
          <a:xfrm>
            <a:off x="4184049" y="3161072"/>
            <a:ext cx="768096" cy="768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dirty="0">
                <a:ea typeface="微软雅黑" panose="020B0503020204020204" pitchFamily="34" charset="-122"/>
                <a:cs typeface="+mn-ea"/>
                <a:sym typeface="+mn-lt"/>
              </a:rPr>
              <a:t>99,29%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A1AF8D-50C1-AE9F-87B1-D7F8D1C00FD9}"/>
              </a:ext>
            </a:extLst>
          </p:cNvPr>
          <p:cNvSpPr txBox="1"/>
          <p:nvPr/>
        </p:nvSpPr>
        <p:spPr>
          <a:xfrm>
            <a:off x="591151" y="2287176"/>
            <a:ext cx="2028673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1200"/>
              </a:spcAft>
            </a:pPr>
            <a:r>
              <a:rPr lang="it-IT" altLang="zh-CN" sz="1800" b="1" dirty="0">
                <a:ea typeface="微软雅黑" panose="020B0503020204020204" pitchFamily="34" charset="-122"/>
                <a:cs typeface="+mn-ea"/>
                <a:sym typeface="+mn-lt"/>
              </a:rPr>
              <a:t>Il valore di soglia non è stato scelto a caso.</a:t>
            </a:r>
            <a:endParaRPr lang="en-US" altLang="zh-CN" b="1" dirty="0">
              <a:ea typeface="微软雅黑" panose="020B0503020204020204" pitchFamily="34" charset="-122"/>
              <a:cs typeface="+mn-ea"/>
              <a:sym typeface="+mn-lt"/>
            </a:endParaRPr>
          </a:p>
          <a:p>
            <a:endParaRPr lang="en-US" altLang="zh-CN" sz="1400" dirty="0">
              <a:solidFill>
                <a:schemeClr val="tx2"/>
              </a:solidFill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sz="1400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it-IT" altLang="zh-CN" sz="1400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rPr>
              <a:t>Inizialmente testando abbiamo optato per una soglia intorno ai 18 perché dava i risultati miglior. Ma, dopo aver applicato un algoritmo che paragonava l’accuratezza del </a:t>
            </a:r>
            <a:r>
              <a:rPr lang="it-IT" altLang="zh-CN" sz="1400" dirty="0" err="1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rPr>
              <a:t>segmentatore</a:t>
            </a:r>
            <a:r>
              <a:rPr lang="it-IT" altLang="zh-CN" sz="1400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rPr>
              <a:t> su 30 soglie diverse abbiamo appurato che la soglia migliore fosse 21.</a:t>
            </a:r>
            <a:endParaRPr lang="zh-CN" altLang="en-US" sz="1400" dirty="0">
              <a:solidFill>
                <a:schemeClr val="tx2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5" name="Immagine 4" descr="Immagine che contiene schermata, line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950DCE11-79BF-A88F-746B-AE9FFE092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501" y="2287176"/>
            <a:ext cx="5701499" cy="3112780"/>
          </a:xfrm>
          <a:prstGeom prst="rect">
            <a:avLst/>
          </a:prstGeom>
        </p:spPr>
      </p:pic>
      <p:graphicFrame>
        <p:nvGraphicFramePr>
          <p:cNvPr id="11" name="Grafico 10">
            <a:extLst>
              <a:ext uri="{FF2B5EF4-FFF2-40B4-BE49-F238E27FC236}">
                <a16:creationId xmlns:a16="http://schemas.microsoft.com/office/drawing/2014/main" id="{05CEEA00-4631-2ADD-E259-AF423CB98E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6991955"/>
              </p:ext>
            </p:extLst>
          </p:nvPr>
        </p:nvGraphicFramePr>
        <p:xfrm>
          <a:off x="3520794" y="1951508"/>
          <a:ext cx="2284127" cy="27859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28014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32E7D4-7B89-FF4B-160B-DEEDDD8F5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7" y="860560"/>
            <a:ext cx="10800000" cy="720000"/>
          </a:xfrm>
        </p:spPr>
        <p:txBody>
          <a:bodyPr anchor="ctr">
            <a:normAutofit fontScale="90000"/>
          </a:bodyPr>
          <a:lstStyle/>
          <a:p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Tentativi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differenti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(Nome slide da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elaborare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)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549A419-1FC0-4B2A-0613-C4BF346EFCA5}"/>
              </a:ext>
            </a:extLst>
          </p:cNvPr>
          <p:cNvGraphicFramePr/>
          <p:nvPr/>
        </p:nvGraphicFramePr>
        <p:xfrm>
          <a:off x="6748042" y="1737500"/>
          <a:ext cx="4748634" cy="4529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30CACA5-599A-7AEF-56E1-F31E077779AF}"/>
              </a:ext>
            </a:extLst>
          </p:cNvPr>
          <p:cNvSpPr txBox="1"/>
          <p:nvPr/>
        </p:nvSpPr>
        <p:spPr>
          <a:xfrm>
            <a:off x="591153" y="395843"/>
            <a:ext cx="299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ea typeface="微软雅黑" panose="020B0503020204020204" pitchFamily="34" charset="-122"/>
                <a:cs typeface="+mn-ea"/>
                <a:sym typeface="+mn-lt"/>
              </a:rPr>
              <a:t>JustFreeSlide</a:t>
            </a:r>
            <a:endParaRPr lang="en-US" sz="1400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52B4F4-0A07-7BAF-C18B-0AFBE9D1A214}"/>
              </a:ext>
            </a:extLst>
          </p:cNvPr>
          <p:cNvSpPr txBox="1"/>
          <p:nvPr/>
        </p:nvSpPr>
        <p:spPr>
          <a:xfrm>
            <a:off x="8603649" y="395843"/>
            <a:ext cx="299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a typeface="微软雅黑" panose="020B0503020204020204" pitchFamily="34" charset="-122"/>
                <a:cs typeface="+mn-ea"/>
                <a:sym typeface="+mn-lt"/>
              </a:rPr>
              <a:t>Minimal Presentation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BA9B5F-3741-0DC6-3EA7-716B00BE103E}"/>
              </a:ext>
            </a:extLst>
          </p:cNvPr>
          <p:cNvSpPr txBox="1"/>
          <p:nvPr/>
        </p:nvSpPr>
        <p:spPr>
          <a:xfrm>
            <a:off x="3810578" y="2289337"/>
            <a:ext cx="25046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1200"/>
              </a:spcAft>
            </a:pPr>
            <a:r>
              <a:rPr lang="en-US" altLang="zh-CN" sz="1800" b="1" dirty="0">
                <a:ea typeface="微软雅黑" panose="020B0503020204020204" pitchFamily="34" charset="-122"/>
                <a:cs typeface="+mn-ea"/>
                <a:sym typeface="+mn-lt"/>
              </a:rPr>
              <a:t>1. Your title here</a:t>
            </a:r>
          </a:p>
          <a:p>
            <a:pPr fontAlgn="auto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In post mean shot ye. There out her child sir his lived.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2D0CA7-4B1F-B542-F879-5C1950383F43}"/>
              </a:ext>
            </a:extLst>
          </p:cNvPr>
          <p:cNvSpPr txBox="1"/>
          <p:nvPr/>
        </p:nvSpPr>
        <p:spPr>
          <a:xfrm>
            <a:off x="3810578" y="3666335"/>
            <a:ext cx="25046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1200"/>
              </a:spcAft>
            </a:pPr>
            <a:r>
              <a:rPr lang="en-US" altLang="zh-CN" sz="1800" b="1" dirty="0">
                <a:ea typeface="微软雅黑" panose="020B0503020204020204" pitchFamily="34" charset="-122"/>
                <a:cs typeface="+mn-ea"/>
                <a:sym typeface="+mn-lt"/>
              </a:rPr>
              <a:t>2. Your title here</a:t>
            </a:r>
          </a:p>
          <a:p>
            <a:pPr fontAlgn="auto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In post mean shot ye. There out her child sir his lived.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3A398B-C82F-8E4D-7F8D-34622B4D517F}"/>
              </a:ext>
            </a:extLst>
          </p:cNvPr>
          <p:cNvSpPr txBox="1"/>
          <p:nvPr/>
        </p:nvSpPr>
        <p:spPr>
          <a:xfrm>
            <a:off x="3810578" y="5043333"/>
            <a:ext cx="25046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1200"/>
              </a:spcAft>
            </a:pPr>
            <a:r>
              <a:rPr lang="en-US" altLang="zh-CN" sz="1800" b="1" dirty="0">
                <a:ea typeface="微软雅黑" panose="020B0503020204020204" pitchFamily="34" charset="-122"/>
                <a:cs typeface="+mn-ea"/>
                <a:sym typeface="+mn-lt"/>
              </a:rPr>
              <a:t>3. Your title here</a:t>
            </a:r>
          </a:p>
          <a:p>
            <a:pPr fontAlgn="auto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In post mean shot ye. There out her child sir his lived.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0C931C-34AA-08AA-7989-6629C1C63279}"/>
              </a:ext>
            </a:extLst>
          </p:cNvPr>
          <p:cNvSpPr txBox="1"/>
          <p:nvPr/>
        </p:nvSpPr>
        <p:spPr>
          <a:xfrm>
            <a:off x="591151" y="2289337"/>
            <a:ext cx="240669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1200"/>
              </a:spcAft>
            </a:pPr>
            <a:r>
              <a:rPr lang="en-US" altLang="zh-CN" sz="1800" b="1" dirty="0">
                <a:ea typeface="微软雅黑" panose="020B0503020204020204" pitchFamily="34" charset="-122"/>
                <a:cs typeface="+mn-ea"/>
                <a:sym typeface="+mn-lt"/>
              </a:rPr>
              <a:t>Your title here</a:t>
            </a:r>
            <a:r>
              <a:rPr lang="en-US" altLang="zh-CN" b="1" dirty="0"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b="1" dirty="0">
                <a:ea typeface="微软雅黑" panose="020B0503020204020204" pitchFamily="34" charset="-122"/>
                <a:cs typeface="+mn-ea"/>
                <a:sym typeface="+mn-lt"/>
              </a:rPr>
              <a:t>In post mean shot ye.</a:t>
            </a:r>
            <a:endParaRPr lang="en-US" altLang="zh-CN" b="1" dirty="0">
              <a:ea typeface="微软雅黑" panose="020B0503020204020204" pitchFamily="34" charset="-122"/>
              <a:cs typeface="+mn-ea"/>
              <a:sym typeface="+mn-lt"/>
            </a:endParaRPr>
          </a:p>
          <a:p>
            <a:endParaRPr lang="en-US" altLang="zh-CN" sz="1400" dirty="0">
              <a:solidFill>
                <a:schemeClr val="tx2"/>
              </a:solidFill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sz="1400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rPr>
              <a:t> There out her child sir his lived. In post mean shot ye. There out her child sir his lived. Design at uneasy me season of branch on praise esteem. </a:t>
            </a:r>
          </a:p>
        </p:txBody>
      </p:sp>
      <p:sp>
        <p:nvSpPr>
          <p:cNvPr id="12" name="序号">
            <a:extLst>
              <a:ext uri="{FF2B5EF4-FFF2-40B4-BE49-F238E27FC236}">
                <a16:creationId xmlns:a16="http://schemas.microsoft.com/office/drawing/2014/main" id="{DF947B64-6343-2458-ED06-1716CC2C18F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95325" y="5432670"/>
            <a:ext cx="1555815" cy="56872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lIns="0" tIns="0" rIns="0" bIns="0" rtlCol="0" anchor="ctr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b="1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rPr>
              <a:t>Lorem</a:t>
            </a:r>
          </a:p>
        </p:txBody>
      </p:sp>
    </p:spTree>
    <p:extLst>
      <p:ext uri="{BB962C8B-B14F-4D97-AF65-F5344CB8AC3E}">
        <p14:creationId xmlns:p14="http://schemas.microsoft.com/office/powerpoint/2010/main" val="211430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E0ADA6-44B0-2B48-C0C9-27DCA1ECA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2A23F0-26E9-32FD-0FD4-DB9557C89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7" y="860560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03-Calcolo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delle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Features</a:t>
            </a:r>
          </a:p>
        </p:txBody>
      </p:sp>
      <p:sp>
        <p:nvSpPr>
          <p:cNvPr id="2" name="任意多边形: 形状 31">
            <a:extLst>
              <a:ext uri="{FF2B5EF4-FFF2-40B4-BE49-F238E27FC236}">
                <a16:creationId xmlns:a16="http://schemas.microsoft.com/office/drawing/2014/main" id="{9FD7E511-0B1D-C5FD-C89C-7852C4C265E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91670" y="3484725"/>
            <a:ext cx="399223" cy="1024024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09A8F883-C562-9F08-7B4A-7DA6DBEF503B}"/>
              </a:ext>
            </a:extLst>
          </p:cNvPr>
          <p:cNvGrpSpPr/>
          <p:nvPr/>
        </p:nvGrpSpPr>
        <p:grpSpPr>
          <a:xfrm>
            <a:off x="202488" y="2487158"/>
            <a:ext cx="11671750" cy="3055303"/>
            <a:chOff x="696879" y="2457661"/>
            <a:chExt cx="11671750" cy="305530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8585A5C-9DA8-0121-EFC5-A22C2C74D563}"/>
                </a:ext>
              </a:extLst>
            </p:cNvPr>
            <p:cNvGrpSpPr/>
            <p:nvPr/>
          </p:nvGrpSpPr>
          <p:grpSpPr>
            <a:xfrm>
              <a:off x="696879" y="2457661"/>
              <a:ext cx="9523480" cy="3045472"/>
              <a:chOff x="605439" y="2356456"/>
              <a:chExt cx="12383397" cy="3071737"/>
            </a:xfrm>
          </p:grpSpPr>
          <p:sp>
            <p:nvSpPr>
              <p:cNvPr id="65" name="Freeform 4">
                <a:extLst>
                  <a:ext uri="{FF2B5EF4-FFF2-40B4-BE49-F238E27FC236}">
                    <a16:creationId xmlns:a16="http://schemas.microsoft.com/office/drawing/2014/main" id="{2718635B-06A7-C702-4D9D-31F7BC53D961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6270329" y="2363163"/>
                <a:ext cx="3913700" cy="3065030"/>
              </a:xfrm>
              <a:custGeom>
                <a:avLst/>
                <a:gdLst>
                  <a:gd name="connsiteX0" fmla="*/ 2901949 w 3176990"/>
                  <a:gd name="connsiteY0" fmla="*/ 0 h 2901950"/>
                  <a:gd name="connsiteX1" fmla="*/ 2901948 w 3176990"/>
                  <a:gd name="connsiteY1" fmla="*/ 1181659 h 2901950"/>
                  <a:gd name="connsiteX2" fmla="*/ 3176990 w 3176990"/>
                  <a:gd name="connsiteY2" fmla="*/ 1450974 h 2901950"/>
                  <a:gd name="connsiteX3" fmla="*/ 2901948 w 3176990"/>
                  <a:gd name="connsiteY3" fmla="*/ 1720293 h 2901950"/>
                  <a:gd name="connsiteX4" fmla="*/ 2901947 w 3176990"/>
                  <a:gd name="connsiteY4" fmla="*/ 2901950 h 2901950"/>
                  <a:gd name="connsiteX5" fmla="*/ 0 w 3176990"/>
                  <a:gd name="connsiteY5" fmla="*/ 2901949 h 2901950"/>
                  <a:gd name="connsiteX6" fmla="*/ 1 w 3176990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90" h="2901950">
                    <a:moveTo>
                      <a:pt x="2901949" y="0"/>
                    </a:moveTo>
                    <a:lnTo>
                      <a:pt x="2901948" y="1181659"/>
                    </a:lnTo>
                    <a:lnTo>
                      <a:pt x="3176990" y="1450974"/>
                    </a:lnTo>
                    <a:lnTo>
                      <a:pt x="2901948" y="1720293"/>
                    </a:lnTo>
                    <a:lnTo>
                      <a:pt x="2901947" y="2901950"/>
                    </a:lnTo>
                    <a:lnTo>
                      <a:pt x="0" y="29019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49450" tIns="479653" rIns="43147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en-US" altLang="zh-CN" sz="11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97" name="Freeform 19">
                <a:extLst>
                  <a:ext uri="{FF2B5EF4-FFF2-40B4-BE49-F238E27FC236}">
                    <a16:creationId xmlns:a16="http://schemas.microsoft.com/office/drawing/2014/main" id="{FE3FC62B-F281-FC1A-2CC6-BFFB307B8C92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3548729" y="2356456"/>
                <a:ext cx="2640525" cy="3065030"/>
              </a:xfrm>
              <a:custGeom>
                <a:avLst/>
                <a:gdLst>
                  <a:gd name="connsiteX0" fmla="*/ 2901948 w 3176987"/>
                  <a:gd name="connsiteY0" fmla="*/ 0 h 2901950"/>
                  <a:gd name="connsiteX1" fmla="*/ 2901948 w 3176987"/>
                  <a:gd name="connsiteY1" fmla="*/ 1181659 h 2901950"/>
                  <a:gd name="connsiteX2" fmla="*/ 3176987 w 3176987"/>
                  <a:gd name="connsiteY2" fmla="*/ 1450976 h 2901950"/>
                  <a:gd name="connsiteX3" fmla="*/ 2901947 w 3176987"/>
                  <a:gd name="connsiteY3" fmla="*/ 1720294 h 2901950"/>
                  <a:gd name="connsiteX4" fmla="*/ 2901948 w 3176987"/>
                  <a:gd name="connsiteY4" fmla="*/ 2901950 h 2901950"/>
                  <a:gd name="connsiteX5" fmla="*/ 2 w 3176987"/>
                  <a:gd name="connsiteY5" fmla="*/ 2901950 h 2901950"/>
                  <a:gd name="connsiteX6" fmla="*/ 0 w 3176987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7" h="2901950">
                    <a:moveTo>
                      <a:pt x="2901948" y="0"/>
                    </a:moveTo>
                    <a:lnTo>
                      <a:pt x="2901948" y="1181659"/>
                    </a:lnTo>
                    <a:lnTo>
                      <a:pt x="3176987" y="1450976"/>
                    </a:lnTo>
                    <a:lnTo>
                      <a:pt x="2901947" y="1720294"/>
                    </a:lnTo>
                    <a:lnTo>
                      <a:pt x="2901948" y="2901950"/>
                    </a:lnTo>
                    <a:lnTo>
                      <a:pt x="2" y="290195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50121" tIns="479653" rIns="430806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zh-CN" sz="10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493BF5F0-8CE1-EB9B-9F27-4CFA7838AF99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605439" y="3362627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1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709DFDD1-F54B-1969-E169-6F58E7D0030C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3548729" y="3336172"/>
                <a:ext cx="519110" cy="1032856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2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39" name="Freeform 25">
                <a:extLst>
                  <a:ext uri="{FF2B5EF4-FFF2-40B4-BE49-F238E27FC236}">
                    <a16:creationId xmlns:a16="http://schemas.microsoft.com/office/drawing/2014/main" id="{6F4D526F-3140-F0A6-13E1-1C2C12F8943F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719120" y="2356456"/>
                <a:ext cx="2640525" cy="3065030"/>
              </a:xfrm>
              <a:custGeom>
                <a:avLst/>
                <a:gdLst>
                  <a:gd name="connsiteX0" fmla="*/ 2901950 w 3176989"/>
                  <a:gd name="connsiteY0" fmla="*/ 0 h 2901951"/>
                  <a:gd name="connsiteX1" fmla="*/ 2901949 w 3176989"/>
                  <a:gd name="connsiteY1" fmla="*/ 1181659 h 2901951"/>
                  <a:gd name="connsiteX2" fmla="*/ 3176989 w 3176989"/>
                  <a:gd name="connsiteY2" fmla="*/ 1450977 h 2901951"/>
                  <a:gd name="connsiteX3" fmla="*/ 2901951 w 3176989"/>
                  <a:gd name="connsiteY3" fmla="*/ 1720295 h 2901951"/>
                  <a:gd name="connsiteX4" fmla="*/ 2901949 w 3176989"/>
                  <a:gd name="connsiteY4" fmla="*/ 2901951 h 2901951"/>
                  <a:gd name="connsiteX5" fmla="*/ 0 w 3176989"/>
                  <a:gd name="connsiteY5" fmla="*/ 2901950 h 2901951"/>
                  <a:gd name="connsiteX6" fmla="*/ 1 w 3176989"/>
                  <a:gd name="connsiteY6" fmla="*/ 1 h 290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9" h="2901951">
                    <a:moveTo>
                      <a:pt x="2901950" y="0"/>
                    </a:moveTo>
                    <a:lnTo>
                      <a:pt x="2901949" y="1181659"/>
                    </a:lnTo>
                    <a:lnTo>
                      <a:pt x="3176989" y="1450977"/>
                    </a:lnTo>
                    <a:lnTo>
                      <a:pt x="2901951" y="1720295"/>
                    </a:lnTo>
                    <a:lnTo>
                      <a:pt x="2901949" y="2901951"/>
                    </a:lnTo>
                    <a:lnTo>
                      <a:pt x="0" y="29019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49450" tIns="479653" rIns="43147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en-US" sz="1050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CFF77B8A-D1AB-8505-2D0B-BF37844AA768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6270329" y="3336172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3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" name="Freeform 19">
                <a:extLst>
                  <a:ext uri="{FF2B5EF4-FFF2-40B4-BE49-F238E27FC236}">
                    <a16:creationId xmlns:a16="http://schemas.microsoft.com/office/drawing/2014/main" id="{84BC3E6C-AAE5-F5D4-3F6D-87086733FD99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>
                <a:off x="10348311" y="2356456"/>
                <a:ext cx="2640525" cy="3065030"/>
              </a:xfrm>
              <a:custGeom>
                <a:avLst/>
                <a:gdLst>
                  <a:gd name="connsiteX0" fmla="*/ 2901948 w 3176987"/>
                  <a:gd name="connsiteY0" fmla="*/ 0 h 2901950"/>
                  <a:gd name="connsiteX1" fmla="*/ 2901948 w 3176987"/>
                  <a:gd name="connsiteY1" fmla="*/ 1181659 h 2901950"/>
                  <a:gd name="connsiteX2" fmla="*/ 3176987 w 3176987"/>
                  <a:gd name="connsiteY2" fmla="*/ 1450976 h 2901950"/>
                  <a:gd name="connsiteX3" fmla="*/ 2901947 w 3176987"/>
                  <a:gd name="connsiteY3" fmla="*/ 1720294 h 2901950"/>
                  <a:gd name="connsiteX4" fmla="*/ 2901948 w 3176987"/>
                  <a:gd name="connsiteY4" fmla="*/ 2901950 h 2901950"/>
                  <a:gd name="connsiteX5" fmla="*/ 2 w 3176987"/>
                  <a:gd name="connsiteY5" fmla="*/ 2901950 h 2901950"/>
                  <a:gd name="connsiteX6" fmla="*/ 0 w 3176987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7" h="2901950">
                    <a:moveTo>
                      <a:pt x="2901948" y="0"/>
                    </a:moveTo>
                    <a:lnTo>
                      <a:pt x="2901948" y="1181659"/>
                    </a:lnTo>
                    <a:lnTo>
                      <a:pt x="3176987" y="1450976"/>
                    </a:lnTo>
                    <a:lnTo>
                      <a:pt x="2901947" y="1720294"/>
                    </a:lnTo>
                    <a:lnTo>
                      <a:pt x="2901948" y="2901950"/>
                    </a:lnTo>
                    <a:lnTo>
                      <a:pt x="2" y="290195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50120" tIns="479653" rIns="43080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zh-CN" sz="9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93C7AE77-CA15-E393-CD72-D5AFDFA65196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>
                <a:off x="10336905" y="3389166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4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10" name="Freeform 19">
              <a:extLst>
                <a:ext uri="{FF2B5EF4-FFF2-40B4-BE49-F238E27FC236}">
                  <a16:creationId xmlns:a16="http://schemas.microsoft.com/office/drawing/2014/main" id="{329560C5-A036-CDA9-C930-AE0C0618542E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0337927" y="2474142"/>
              <a:ext cx="2030702" cy="3038822"/>
            </a:xfrm>
            <a:custGeom>
              <a:avLst/>
              <a:gdLst>
                <a:gd name="connsiteX0" fmla="*/ 2901948 w 3176987"/>
                <a:gd name="connsiteY0" fmla="*/ 0 h 2901950"/>
                <a:gd name="connsiteX1" fmla="*/ 2901948 w 3176987"/>
                <a:gd name="connsiteY1" fmla="*/ 1181659 h 2901950"/>
                <a:gd name="connsiteX2" fmla="*/ 3176987 w 3176987"/>
                <a:gd name="connsiteY2" fmla="*/ 1450976 h 2901950"/>
                <a:gd name="connsiteX3" fmla="*/ 2901947 w 3176987"/>
                <a:gd name="connsiteY3" fmla="*/ 1720294 h 2901950"/>
                <a:gd name="connsiteX4" fmla="*/ 2901948 w 3176987"/>
                <a:gd name="connsiteY4" fmla="*/ 2901950 h 2901950"/>
                <a:gd name="connsiteX5" fmla="*/ 2 w 3176987"/>
                <a:gd name="connsiteY5" fmla="*/ 2901950 h 2901950"/>
                <a:gd name="connsiteX6" fmla="*/ 0 w 3176987"/>
                <a:gd name="connsiteY6" fmla="*/ 1 h 290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6987" h="2901950">
                  <a:moveTo>
                    <a:pt x="2901948" y="0"/>
                  </a:moveTo>
                  <a:lnTo>
                    <a:pt x="2901948" y="1181659"/>
                  </a:lnTo>
                  <a:lnTo>
                    <a:pt x="3176987" y="1450976"/>
                  </a:lnTo>
                  <a:lnTo>
                    <a:pt x="2901947" y="1720294"/>
                  </a:lnTo>
                  <a:lnTo>
                    <a:pt x="2901948" y="2901950"/>
                  </a:lnTo>
                  <a:lnTo>
                    <a:pt x="2" y="29019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0120" tIns="479653" rIns="430807" bIns="479653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  <a:spcAft>
                  <a:spcPts val="1200"/>
                </a:spcAft>
              </a:pPr>
              <a:endParaRPr lang="zh-CN" altLang="zh-CN" sz="1000" b="1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1" name="任意多边形: 形状 36">
            <a:extLst>
              <a:ext uri="{FF2B5EF4-FFF2-40B4-BE49-F238E27FC236}">
                <a16:creationId xmlns:a16="http://schemas.microsoft.com/office/drawing/2014/main" id="{03A8E4A3-1979-0024-3200-E9842A4E438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852310" y="3511038"/>
            <a:ext cx="399223" cy="1024023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任意多边形: 形状 31">
            <a:extLst>
              <a:ext uri="{FF2B5EF4-FFF2-40B4-BE49-F238E27FC236}">
                <a16:creationId xmlns:a16="http://schemas.microsoft.com/office/drawing/2014/main" id="{40D39727-AC7A-2BDF-C727-F0D4106B113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83982" y="3458497"/>
            <a:ext cx="399223" cy="1024023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268E498-A38D-5AAF-6ADB-0B7772BEC00D}"/>
              </a:ext>
            </a:extLst>
          </p:cNvPr>
          <p:cNvSpPr txBox="1"/>
          <p:nvPr/>
        </p:nvSpPr>
        <p:spPr>
          <a:xfrm>
            <a:off x="2591072" y="2637749"/>
            <a:ext cx="20544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dirty="0"/>
              <a:t>Segmentazione delle Immagini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D077F5C-A2D2-BFCC-E7DF-E3336D9EB187}"/>
              </a:ext>
            </a:extLst>
          </p:cNvPr>
          <p:cNvSpPr txBox="1"/>
          <p:nvPr/>
        </p:nvSpPr>
        <p:spPr>
          <a:xfrm>
            <a:off x="4642149" y="2629766"/>
            <a:ext cx="2623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Calcolo delle Features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A7040E4-BF46-EB3C-C226-7D07B90B857A}"/>
              </a:ext>
            </a:extLst>
          </p:cNvPr>
          <p:cNvSpPr txBox="1"/>
          <p:nvPr/>
        </p:nvSpPr>
        <p:spPr>
          <a:xfrm>
            <a:off x="414971" y="2699895"/>
            <a:ext cx="1788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Acquisizione delle immagini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4E5501C-4A49-71B1-C9B6-CF9411DCF605}"/>
              </a:ext>
            </a:extLst>
          </p:cNvPr>
          <p:cNvSpPr txBox="1"/>
          <p:nvPr/>
        </p:nvSpPr>
        <p:spPr>
          <a:xfrm>
            <a:off x="7638652" y="2675933"/>
            <a:ext cx="1969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Riconoscimento degli oggetti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9A5A4CE-F1F1-FF3D-713A-C2DF458219B5}"/>
              </a:ext>
            </a:extLst>
          </p:cNvPr>
          <p:cNvSpPr txBox="1"/>
          <p:nvPr/>
        </p:nvSpPr>
        <p:spPr>
          <a:xfrm>
            <a:off x="9788319" y="2684173"/>
            <a:ext cx="1788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Classificazione delle Foglie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6789A58-B679-56BC-568D-9D687CDAC233}"/>
              </a:ext>
            </a:extLst>
          </p:cNvPr>
          <p:cNvSpPr txBox="1"/>
          <p:nvPr/>
        </p:nvSpPr>
        <p:spPr>
          <a:xfrm>
            <a:off x="4958308" y="3223115"/>
            <a:ext cx="24686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Per poter riconoscere gli oggetti appena segmentati è necessario estrapolare le caratteristiche di quest’ultimi</a:t>
            </a:r>
          </a:p>
        </p:txBody>
      </p:sp>
    </p:spTree>
    <p:extLst>
      <p:ext uri="{BB962C8B-B14F-4D97-AF65-F5344CB8AC3E}">
        <p14:creationId xmlns:p14="http://schemas.microsoft.com/office/powerpoint/2010/main" val="1026684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32E7D4-7B89-FF4B-160B-DEEDDD8F5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5" y="895286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Calcolo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delle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Features</a:t>
            </a:r>
          </a:p>
        </p:txBody>
      </p:sp>
      <p:sp>
        <p:nvSpPr>
          <p:cNvPr id="4" name="任意多边形: 形状 17">
            <a:extLst>
              <a:ext uri="{FF2B5EF4-FFF2-40B4-BE49-F238E27FC236}">
                <a16:creationId xmlns:a16="http://schemas.microsoft.com/office/drawing/2014/main" id="{0084B9D9-3D7A-341D-7688-7FEEE453432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73105" y="4046773"/>
            <a:ext cx="9847061" cy="200607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任意多边形: 形状 21">
            <a:extLst>
              <a:ext uri="{FF2B5EF4-FFF2-40B4-BE49-F238E27FC236}">
                <a16:creationId xmlns:a16="http://schemas.microsoft.com/office/drawing/2014/main" id="{DA8705AD-EDEF-55CC-D554-B4C76B6C5AC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035980" y="3830192"/>
            <a:ext cx="10121309" cy="200607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noFill/>
          <a:ln w="158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椭圆 47">
            <a:extLst>
              <a:ext uri="{FF2B5EF4-FFF2-40B4-BE49-F238E27FC236}">
                <a16:creationId xmlns:a16="http://schemas.microsoft.com/office/drawing/2014/main" id="{D8E40CB4-4460-7BCD-B5A6-F537C54FBEC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829190" y="4821171"/>
            <a:ext cx="146364" cy="146364"/>
          </a:xfrm>
          <a:prstGeom prst="ellipse">
            <a:avLst/>
          </a:prstGeom>
          <a:solidFill>
            <a:schemeClr val="tx2"/>
          </a:solidFill>
          <a:ln w="3175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椭圆 48">
            <a:extLst>
              <a:ext uri="{FF2B5EF4-FFF2-40B4-BE49-F238E27FC236}">
                <a16:creationId xmlns:a16="http://schemas.microsoft.com/office/drawing/2014/main" id="{445B9784-CAB0-AE36-BA94-FAA9BB99460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857156" y="4849137"/>
            <a:ext cx="90432" cy="9043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矩形 49">
            <a:extLst>
              <a:ext uri="{FF2B5EF4-FFF2-40B4-BE49-F238E27FC236}">
                <a16:creationId xmlns:a16="http://schemas.microsoft.com/office/drawing/2014/main" id="{5D1919A2-E9A4-AF49-123E-670F80A476C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4791403" y="2234322"/>
            <a:ext cx="2609193" cy="7054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-RILBP</a:t>
            </a: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-Edge </a:t>
            </a:r>
            <a:r>
              <a:rPr lang="it-IT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Histogram</a:t>
            </a:r>
            <a:r>
              <a:rPr lang="it-IT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it-IT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Static</a:t>
            </a:r>
            <a:r>
              <a:rPr lang="it-IT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Features</a:t>
            </a: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-</a:t>
            </a:r>
            <a:r>
              <a:rPr lang="it-IT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Zernike</a:t>
            </a:r>
            <a:r>
              <a:rPr lang="it-IT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Moments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矩形 50">
            <a:extLst>
              <a:ext uri="{FF2B5EF4-FFF2-40B4-BE49-F238E27FC236}">
                <a16:creationId xmlns:a16="http://schemas.microsoft.com/office/drawing/2014/main" id="{BCAEF330-9BD3-0F05-E842-A9073C41D81A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5348800" y="1762185"/>
            <a:ext cx="1397152" cy="36824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it-IT" altLang="zh-CN" b="1" dirty="0">
                <a:ea typeface="微软雅黑" panose="020B0503020204020204" pitchFamily="34" charset="-122"/>
                <a:cs typeface="+mn-ea"/>
                <a:sym typeface="+mn-lt"/>
              </a:rPr>
              <a:t>Texture</a:t>
            </a:r>
            <a:endParaRPr lang="zh-CN" altLang="en-US" b="1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0" name="直接连接符 51">
            <a:extLst>
              <a:ext uri="{FF2B5EF4-FFF2-40B4-BE49-F238E27FC236}">
                <a16:creationId xmlns:a16="http://schemas.microsoft.com/office/drawing/2014/main" id="{BA75F2E2-8370-827E-825F-DACB11C5DB48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 flipV="1">
            <a:off x="1903677" y="4172011"/>
            <a:ext cx="0" cy="649160"/>
          </a:xfrm>
          <a:prstGeom prst="lin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椭圆 52">
            <a:extLst>
              <a:ext uri="{FF2B5EF4-FFF2-40B4-BE49-F238E27FC236}">
                <a16:creationId xmlns:a16="http://schemas.microsoft.com/office/drawing/2014/main" id="{B480C479-A6C0-3374-C652-0924987A5485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0217718" y="4821171"/>
            <a:ext cx="146364" cy="146364"/>
          </a:xfrm>
          <a:prstGeom prst="ellipse">
            <a:avLst/>
          </a:prstGeom>
          <a:solidFill>
            <a:schemeClr val="tx2"/>
          </a:solidFill>
          <a:ln w="3175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椭圆 53">
            <a:extLst>
              <a:ext uri="{FF2B5EF4-FFF2-40B4-BE49-F238E27FC236}">
                <a16:creationId xmlns:a16="http://schemas.microsoft.com/office/drawing/2014/main" id="{EBB7DDA8-4D78-728F-85F4-C438F03C349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0245684" y="4849137"/>
            <a:ext cx="90432" cy="9043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矩形 54">
            <a:extLst>
              <a:ext uri="{FF2B5EF4-FFF2-40B4-BE49-F238E27FC236}">
                <a16:creationId xmlns:a16="http://schemas.microsoft.com/office/drawing/2014/main" id="{B9CF44E9-E4F5-C0DE-044C-527C91A54F9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9510313" y="2610756"/>
            <a:ext cx="1646976" cy="7054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-Media</a:t>
            </a: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-STD</a:t>
            </a: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-</a:t>
            </a: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-</a:t>
            </a:r>
            <a:r>
              <a:rPr lang="it-IT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Assimetria</a:t>
            </a:r>
            <a:r>
              <a:rPr lang="it-IT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Canali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矩形 55">
            <a:extLst>
              <a:ext uri="{FF2B5EF4-FFF2-40B4-BE49-F238E27FC236}">
                <a16:creationId xmlns:a16="http://schemas.microsoft.com/office/drawing/2014/main" id="{ACB87016-13DF-8EAC-B937-286587194C84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9592323" y="2021437"/>
            <a:ext cx="1397152" cy="36824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b="1" dirty="0" err="1">
                <a:ea typeface="微软雅黑" panose="020B0503020204020204" pitchFamily="34" charset="-122"/>
                <a:cs typeface="+mn-ea"/>
                <a:sym typeface="+mn-lt"/>
              </a:rPr>
              <a:t>Colore</a:t>
            </a:r>
            <a:endParaRPr lang="en-US" altLang="zh-CN" b="1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5" name="直接连接符 56">
            <a:extLst>
              <a:ext uri="{FF2B5EF4-FFF2-40B4-BE49-F238E27FC236}">
                <a16:creationId xmlns:a16="http://schemas.microsoft.com/office/drawing/2014/main" id="{C5EC8A64-1B42-170F-FB5E-3D95F310C542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 flipV="1">
            <a:off x="10292204" y="4172011"/>
            <a:ext cx="0" cy="649160"/>
          </a:xfrm>
          <a:prstGeom prst="lin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椭圆 70">
            <a:extLst>
              <a:ext uri="{FF2B5EF4-FFF2-40B4-BE49-F238E27FC236}">
                <a16:creationId xmlns:a16="http://schemas.microsoft.com/office/drawing/2014/main" id="{5DB8C9F3-5ED4-348C-77BE-A8AD28CD04F2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6023455" y="3740981"/>
            <a:ext cx="146364" cy="146364"/>
          </a:xfrm>
          <a:prstGeom prst="ellipse">
            <a:avLst/>
          </a:prstGeom>
          <a:solidFill>
            <a:schemeClr val="tx2"/>
          </a:solidFill>
          <a:ln w="3175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椭圆 71">
            <a:extLst>
              <a:ext uri="{FF2B5EF4-FFF2-40B4-BE49-F238E27FC236}">
                <a16:creationId xmlns:a16="http://schemas.microsoft.com/office/drawing/2014/main" id="{22C3F90E-71EF-F7BF-9B7F-EC92F751F34F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6051420" y="3768946"/>
            <a:ext cx="90432" cy="9043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矩形 72">
            <a:extLst>
              <a:ext uri="{FF2B5EF4-FFF2-40B4-BE49-F238E27FC236}">
                <a16:creationId xmlns:a16="http://schemas.microsoft.com/office/drawing/2014/main" id="{552ACE1F-E64F-9C70-BA33-824A41DB5D0D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1173105" y="2961458"/>
            <a:ext cx="1646974" cy="7054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-Signature Polare</a:t>
            </a: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-Feature Statistiche</a:t>
            </a: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-Momenti di Hu</a:t>
            </a: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-Descrittori di Fourier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矩形 73">
            <a:extLst>
              <a:ext uri="{FF2B5EF4-FFF2-40B4-BE49-F238E27FC236}">
                <a16:creationId xmlns:a16="http://schemas.microsoft.com/office/drawing/2014/main" id="{6BF3060E-B028-CD8F-24DA-C465A342D32A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298016" y="2482270"/>
            <a:ext cx="1397152" cy="36824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b="1" dirty="0">
                <a:ea typeface="微软雅黑" panose="020B0503020204020204" pitchFamily="34" charset="-122"/>
                <a:cs typeface="+mn-ea"/>
                <a:sym typeface="+mn-lt"/>
              </a:rPr>
              <a:t>Forma/Edge</a:t>
            </a:r>
          </a:p>
        </p:txBody>
      </p:sp>
      <p:cxnSp>
        <p:nvCxnSpPr>
          <p:cNvPr id="30" name="直接连接符 74">
            <a:extLst>
              <a:ext uri="{FF2B5EF4-FFF2-40B4-BE49-F238E27FC236}">
                <a16:creationId xmlns:a16="http://schemas.microsoft.com/office/drawing/2014/main" id="{25A62728-A9F0-C467-4790-18260C5659CE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 flipV="1">
            <a:off x="6097941" y="3091821"/>
            <a:ext cx="0" cy="649160"/>
          </a:xfrm>
          <a:prstGeom prst="lin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34" name="Elemento grafico 33" descr="Mela con riempimento a tinta unita">
            <a:extLst>
              <a:ext uri="{FF2B5EF4-FFF2-40B4-BE49-F238E27FC236}">
                <a16:creationId xmlns:a16="http://schemas.microsoft.com/office/drawing/2014/main" id="{E6BCD32A-7345-197D-9F5B-CE200782DAF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1098620">
            <a:off x="6583357" y="4171362"/>
            <a:ext cx="914400" cy="914400"/>
          </a:xfrm>
          <a:prstGeom prst="rect">
            <a:avLst/>
          </a:prstGeom>
        </p:spPr>
      </p:pic>
      <p:pic>
        <p:nvPicPr>
          <p:cNvPr id="36" name="Elemento grafico 35" descr="Foglia d\'acero con riempimento a tinta unita">
            <a:extLst>
              <a:ext uri="{FF2B5EF4-FFF2-40B4-BE49-F238E27FC236}">
                <a16:creationId xmlns:a16="http://schemas.microsoft.com/office/drawing/2014/main" id="{9336AC11-19D4-5391-B5E9-5C7C8AF7C11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713788" y="4275065"/>
            <a:ext cx="774746" cy="774746"/>
          </a:xfrm>
          <a:prstGeom prst="rect">
            <a:avLst/>
          </a:prstGeom>
        </p:spPr>
      </p:pic>
      <p:pic>
        <p:nvPicPr>
          <p:cNvPr id="38" name="Elemento grafico 37" descr="Foglia con riempimento a tinta unita">
            <a:extLst>
              <a:ext uri="{FF2B5EF4-FFF2-40B4-BE49-F238E27FC236}">
                <a16:creationId xmlns:a16="http://schemas.microsoft.com/office/drawing/2014/main" id="{674517E4-DD37-1BFE-2CF0-1AB49AFF080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129393" y="4849137"/>
            <a:ext cx="914400" cy="914400"/>
          </a:xfrm>
          <a:prstGeom prst="rect">
            <a:avLst/>
          </a:prstGeom>
        </p:spPr>
      </p:pic>
      <p:pic>
        <p:nvPicPr>
          <p:cNvPr id="39" name="Graphic 34">
            <a:extLst>
              <a:ext uri="{FF2B5EF4-FFF2-40B4-BE49-F238E27FC236}">
                <a16:creationId xmlns:a16="http://schemas.microsoft.com/office/drawing/2014/main" id="{338E9B00-8233-9E2F-ED66-EB3D09CC1E6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 rot="20557966">
            <a:off x="3083190" y="4803305"/>
            <a:ext cx="774619" cy="77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183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28BD0A-A4E0-C8B6-BB0A-2F91F5F1B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212F29-56BA-7AC4-D357-CA846190B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35" y="373911"/>
            <a:ext cx="2752905" cy="368247"/>
          </a:xfrm>
        </p:spPr>
        <p:txBody>
          <a:bodyPr anchor="ctr">
            <a:normAutofit fontScale="90000"/>
          </a:bodyPr>
          <a:lstStyle/>
          <a:p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Texture</a:t>
            </a:r>
          </a:p>
        </p:txBody>
      </p:sp>
      <p:sp>
        <p:nvSpPr>
          <p:cNvPr id="4" name="任意多边形: 形状 17">
            <a:extLst>
              <a:ext uri="{FF2B5EF4-FFF2-40B4-BE49-F238E27FC236}">
                <a16:creationId xmlns:a16="http://schemas.microsoft.com/office/drawing/2014/main" id="{A6E3EAB5-91C9-B6C8-57DE-7DF94D225B4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6200000">
            <a:off x="6269697" y="3920492"/>
            <a:ext cx="9847061" cy="200607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任意多边形: 形状 17">
            <a:extLst>
              <a:ext uri="{FF2B5EF4-FFF2-40B4-BE49-F238E27FC236}">
                <a16:creationId xmlns:a16="http://schemas.microsoft.com/office/drawing/2014/main" id="{259DE394-82D8-2DAF-4F8C-D8A2607F31E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6200000">
            <a:off x="6273805" y="3944392"/>
            <a:ext cx="9847061" cy="200607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DCA0159-B4AE-8660-9B88-A4D7B522A6E8}"/>
              </a:ext>
            </a:extLst>
          </p:cNvPr>
          <p:cNvSpPr txBox="1"/>
          <p:nvPr/>
        </p:nvSpPr>
        <p:spPr>
          <a:xfrm>
            <a:off x="299719" y="1228052"/>
            <a:ext cx="309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RILBP</a:t>
            </a:r>
          </a:p>
          <a:p>
            <a:r>
              <a:rPr lang="it-IT" dirty="0"/>
              <a:t>Potente descrittore di texture dal costo computazionale contenuto</a:t>
            </a:r>
          </a:p>
        </p:txBody>
      </p:sp>
      <p:pic>
        <p:nvPicPr>
          <p:cNvPr id="18" name="Immagine 17" descr="Immagine che contiene schermata, testo, diagramma, linea&#10;&#10;Il contenuto generato dall'IA potrebbe non essere corretto.">
            <a:extLst>
              <a:ext uri="{FF2B5EF4-FFF2-40B4-BE49-F238E27FC236}">
                <a16:creationId xmlns:a16="http://schemas.microsoft.com/office/drawing/2014/main" id="{5BB2E7A2-72C2-3D7F-388A-DE1A2E0517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099" y="1036460"/>
            <a:ext cx="6112509" cy="2962769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E4E1C397-EA07-48D2-BBC9-46EAC8CBBEBA}"/>
              </a:ext>
            </a:extLst>
          </p:cNvPr>
          <p:cNvSpPr txBox="1"/>
          <p:nvPr/>
        </p:nvSpPr>
        <p:spPr>
          <a:xfrm>
            <a:off x="234135" y="3999229"/>
            <a:ext cx="3769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È progettato per essere invariante alla rotazione.</a:t>
            </a:r>
          </a:p>
          <a:p>
            <a:r>
              <a:rPr lang="it-IT" dirty="0"/>
              <a:t>Ogni pixel viene confrontato con quelli attorno e aggiunto a una stringa binaria che viene traslata in modo da partire dal valore più basso.</a:t>
            </a:r>
          </a:p>
          <a:p>
            <a:endParaRPr lang="it-IT" dirty="0"/>
          </a:p>
        </p:txBody>
      </p:sp>
      <p:sp>
        <p:nvSpPr>
          <p:cNvPr id="20" name="任意多边形: 形状 17">
            <a:extLst>
              <a:ext uri="{FF2B5EF4-FFF2-40B4-BE49-F238E27FC236}">
                <a16:creationId xmlns:a16="http://schemas.microsoft.com/office/drawing/2014/main" id="{926B255C-30B5-7E68-206D-EE81D3429B2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266658" y="4094480"/>
            <a:ext cx="9847061" cy="285902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AF1BD1D-72A9-13BB-DA38-13321AE04E39}"/>
              </a:ext>
            </a:extLst>
          </p:cNvPr>
          <p:cNvSpPr txBox="1"/>
          <p:nvPr/>
        </p:nvSpPr>
        <p:spPr>
          <a:xfrm>
            <a:off x="6990603" y="4968240"/>
            <a:ext cx="462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In questo modo la stessa texture produrrà lo stesso risultato indipendentemente dalla rotazione dell’oggetto.</a:t>
            </a:r>
          </a:p>
          <a:p>
            <a:r>
              <a:rPr lang="it-IT" dirty="0">
                <a:solidFill>
                  <a:schemeClr val="bg1"/>
                </a:solidFill>
              </a:rPr>
              <a:t>Andando così a risolvere il problema della rotazione.</a:t>
            </a:r>
          </a:p>
        </p:txBody>
      </p:sp>
    </p:spTree>
    <p:extLst>
      <p:ext uri="{BB962C8B-B14F-4D97-AF65-F5344CB8AC3E}">
        <p14:creationId xmlns:p14="http://schemas.microsoft.com/office/powerpoint/2010/main" val="1908516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A183A-2A52-277D-9244-4C593A632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FD0B479-64B0-2409-8F23-3A0C2E0DB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35" y="373911"/>
            <a:ext cx="2752905" cy="368247"/>
          </a:xfrm>
        </p:spPr>
        <p:txBody>
          <a:bodyPr anchor="ctr">
            <a:normAutofit fontScale="90000"/>
          </a:bodyPr>
          <a:lstStyle/>
          <a:p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Texture</a:t>
            </a:r>
          </a:p>
        </p:txBody>
      </p:sp>
      <p:sp>
        <p:nvSpPr>
          <p:cNvPr id="4" name="任意多边形: 形状 17">
            <a:extLst>
              <a:ext uri="{FF2B5EF4-FFF2-40B4-BE49-F238E27FC236}">
                <a16:creationId xmlns:a16="http://schemas.microsoft.com/office/drawing/2014/main" id="{17DE9DDE-9727-7C4F-BEA1-BC4C7E05F3BD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6200000">
            <a:off x="6269697" y="3920492"/>
            <a:ext cx="9847061" cy="200607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任意多边形: 形状 17">
            <a:extLst>
              <a:ext uri="{FF2B5EF4-FFF2-40B4-BE49-F238E27FC236}">
                <a16:creationId xmlns:a16="http://schemas.microsoft.com/office/drawing/2014/main" id="{41A89E7E-48E2-0F2C-E942-E4941C50D3C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6200000">
            <a:off x="6273805" y="3944392"/>
            <a:ext cx="9847061" cy="200607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26EF361-215D-FD00-CC67-1E35969CA1BA}"/>
              </a:ext>
            </a:extLst>
          </p:cNvPr>
          <p:cNvSpPr txBox="1"/>
          <p:nvPr/>
        </p:nvSpPr>
        <p:spPr>
          <a:xfrm>
            <a:off x="299719" y="1228052"/>
            <a:ext cx="309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Edge </a:t>
            </a:r>
            <a:r>
              <a:rPr lang="it-IT" b="1" dirty="0" err="1"/>
              <a:t>Histogram</a:t>
            </a:r>
            <a:r>
              <a:rPr lang="it-IT" b="1" dirty="0"/>
              <a:t> </a:t>
            </a:r>
            <a:r>
              <a:rPr lang="it-IT" b="1" dirty="0" err="1"/>
              <a:t>Static</a:t>
            </a:r>
            <a:r>
              <a:rPr lang="it-IT" b="1" dirty="0"/>
              <a:t> Features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979E8C8-BF6C-46FC-7988-1BD7BCB97449}"/>
              </a:ext>
            </a:extLst>
          </p:cNvPr>
          <p:cNvSpPr txBox="1"/>
          <p:nvPr/>
        </p:nvSpPr>
        <p:spPr>
          <a:xfrm>
            <a:off x="234135" y="3999229"/>
            <a:ext cx="376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È </a:t>
            </a:r>
          </a:p>
          <a:p>
            <a:endParaRPr lang="it-IT" dirty="0"/>
          </a:p>
        </p:txBody>
      </p:sp>
      <p:sp>
        <p:nvSpPr>
          <p:cNvPr id="20" name="任意多边形: 形状 17">
            <a:extLst>
              <a:ext uri="{FF2B5EF4-FFF2-40B4-BE49-F238E27FC236}">
                <a16:creationId xmlns:a16="http://schemas.microsoft.com/office/drawing/2014/main" id="{BE5D9F8B-6D31-41AE-658D-05D6BAF8142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266658" y="4094480"/>
            <a:ext cx="9847061" cy="285902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6F26F0B-152D-FE9A-217E-B7DB35F2B4BC}"/>
              </a:ext>
            </a:extLst>
          </p:cNvPr>
          <p:cNvSpPr txBox="1"/>
          <p:nvPr/>
        </p:nvSpPr>
        <p:spPr>
          <a:xfrm>
            <a:off x="6990603" y="4968240"/>
            <a:ext cx="462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In questo modo la stessa texture produrrà lo stesso risultato indipendentemente dalla rotazione dell’oggetto.</a:t>
            </a:r>
          </a:p>
          <a:p>
            <a:r>
              <a:rPr lang="it-IT" dirty="0">
                <a:solidFill>
                  <a:schemeClr val="bg1"/>
                </a:solidFill>
              </a:rPr>
              <a:t>Andando così a risolvere il problema della rotazione.</a:t>
            </a:r>
          </a:p>
        </p:txBody>
      </p:sp>
    </p:spTree>
    <p:extLst>
      <p:ext uri="{BB962C8B-B14F-4D97-AF65-F5344CB8AC3E}">
        <p14:creationId xmlns:p14="http://schemas.microsoft.com/office/powerpoint/2010/main" val="1292515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ECA8A-FB8B-FE47-7752-457AD9468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D9BCDFB-9BF6-A589-6BE4-23ED4DCE0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35" y="373911"/>
            <a:ext cx="3164384" cy="368247"/>
          </a:xfrm>
        </p:spPr>
        <p:txBody>
          <a:bodyPr anchor="ctr">
            <a:normAutofit fontScale="90000"/>
          </a:bodyPr>
          <a:lstStyle/>
          <a:p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Forma/Edge</a:t>
            </a:r>
          </a:p>
        </p:txBody>
      </p:sp>
      <p:sp>
        <p:nvSpPr>
          <p:cNvPr id="4" name="任意多边形: 形状 17">
            <a:extLst>
              <a:ext uri="{FF2B5EF4-FFF2-40B4-BE49-F238E27FC236}">
                <a16:creationId xmlns:a16="http://schemas.microsoft.com/office/drawing/2014/main" id="{EBD5619D-A25E-0BB7-91F8-EF0294A952B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6200000">
            <a:off x="6269697" y="3920492"/>
            <a:ext cx="9847061" cy="200607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任意多边形: 形状 17">
            <a:extLst>
              <a:ext uri="{FF2B5EF4-FFF2-40B4-BE49-F238E27FC236}">
                <a16:creationId xmlns:a16="http://schemas.microsoft.com/office/drawing/2014/main" id="{BF01CAE1-E0D5-C48F-40F4-DBFB05BFCE3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6200000">
            <a:off x="6273805" y="3944392"/>
            <a:ext cx="9847061" cy="200607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23EACBA-D4B1-A11E-206F-3133606F4835}"/>
              </a:ext>
            </a:extLst>
          </p:cNvPr>
          <p:cNvSpPr txBox="1"/>
          <p:nvPr/>
        </p:nvSpPr>
        <p:spPr>
          <a:xfrm>
            <a:off x="299719" y="1228052"/>
            <a:ext cx="309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Descrittori di Fourier</a:t>
            </a:r>
          </a:p>
          <a:p>
            <a:r>
              <a:rPr lang="it-IT" dirty="0"/>
              <a:t>Permettono di rappresentare il contorno di una regione dal punto di vista del dominio delle </a:t>
            </a:r>
            <a:r>
              <a:rPr lang="it-IT" dirty="0" err="1"/>
              <a:t>fequenze</a:t>
            </a:r>
            <a:endParaRPr lang="it-IT" dirty="0"/>
          </a:p>
        </p:txBody>
      </p:sp>
      <p:sp>
        <p:nvSpPr>
          <p:cNvPr id="20" name="任意多边形: 形状 17">
            <a:extLst>
              <a:ext uri="{FF2B5EF4-FFF2-40B4-BE49-F238E27FC236}">
                <a16:creationId xmlns:a16="http://schemas.microsoft.com/office/drawing/2014/main" id="{5036C539-EEA9-7F99-5C0D-7FA3FE90718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266658" y="4094480"/>
            <a:ext cx="9847061" cy="285902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0D67BB18-6383-8880-F2D2-8769F1FE4D48}"/>
              </a:ext>
            </a:extLst>
          </p:cNvPr>
          <p:cNvSpPr txBox="1"/>
          <p:nvPr/>
        </p:nvSpPr>
        <p:spPr>
          <a:xfrm>
            <a:off x="7071883" y="5344160"/>
            <a:ext cx="462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Se </a:t>
            </a:r>
            <a:r>
              <a:rPr lang="it-IT" dirty="0" err="1">
                <a:solidFill>
                  <a:schemeClr val="bg1"/>
                </a:solidFill>
              </a:rPr>
              <a:t>l'edge</a:t>
            </a:r>
            <a:r>
              <a:rPr lang="it-IT" dirty="0">
                <a:solidFill>
                  <a:schemeClr val="bg1"/>
                </a:solidFill>
              </a:rPr>
              <a:t> signature </a:t>
            </a:r>
            <a:r>
              <a:rPr lang="it-IT" dirty="0" err="1">
                <a:solidFill>
                  <a:schemeClr val="bg1"/>
                </a:solidFill>
              </a:rPr>
              <a:t>é</a:t>
            </a:r>
            <a:r>
              <a:rPr lang="it-IT" dirty="0">
                <a:solidFill>
                  <a:schemeClr val="bg1"/>
                </a:solidFill>
              </a:rPr>
              <a:t> estratta in maniera adeguata permettono di ricavare features fortemente invarianti a scala e rotazione</a:t>
            </a:r>
          </a:p>
        </p:txBody>
      </p:sp>
      <p:pic>
        <p:nvPicPr>
          <p:cNvPr id="6" name="Immagine 5" descr="Immagine che contiene diagramm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A7FFD040-2F36-DCBC-6B69-FBF49AAEF9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157" y="204591"/>
            <a:ext cx="3752850" cy="352425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FD53403D-1D9F-E275-F814-A8424A7CF2BE}"/>
              </a:ext>
            </a:extLst>
          </p:cNvPr>
          <p:cNvSpPr txBox="1"/>
          <p:nvPr/>
        </p:nvSpPr>
        <p:spPr>
          <a:xfrm>
            <a:off x="5102533" y="1964072"/>
            <a:ext cx="18880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/>
              <a:t>Il contorno viene convertito in una sequenza di numeri complessi, rendendo possibile un'analisi compatta ed efficiente tramite la trasformata di fourier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802622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1EB63024-59A2-83E5-825A-BBF201B51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AE70B2-8BF9-45C0-BB95-33D1B9D3A854}" type="slidenum">
              <a:rPr lang="en-US" smtClean="0"/>
              <a:pPr algn="ctr"/>
              <a:t>18</a:t>
            </a:fld>
            <a:endParaRPr lang="en-US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E20C577D-EFFF-15FE-B9B0-3BE0AF1E9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Tempo di Calcolo delle Features</a:t>
            </a:r>
          </a:p>
        </p:txBody>
      </p:sp>
    </p:spTree>
    <p:extLst>
      <p:ext uri="{BB962C8B-B14F-4D97-AF65-F5344CB8AC3E}">
        <p14:creationId xmlns:p14="http://schemas.microsoft.com/office/powerpoint/2010/main" val="425504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71CD1-D17C-463C-AFA5-4F525ADDF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27D267-B27A-9F12-80C7-3AD8B0F6E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7" y="860560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04-Riconoscimento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degli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Oggetti</a:t>
            </a:r>
            <a:endParaRPr lang="en-US" sz="440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任意多边形: 形状 31">
            <a:extLst>
              <a:ext uri="{FF2B5EF4-FFF2-40B4-BE49-F238E27FC236}">
                <a16:creationId xmlns:a16="http://schemas.microsoft.com/office/drawing/2014/main" id="{A9397C87-280D-673F-5C6F-9D61E48CE44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91670" y="3484725"/>
            <a:ext cx="399223" cy="1024024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C78C58DA-2F33-27F6-4EE4-BA532309A69C}"/>
              </a:ext>
            </a:extLst>
          </p:cNvPr>
          <p:cNvGrpSpPr/>
          <p:nvPr/>
        </p:nvGrpSpPr>
        <p:grpSpPr>
          <a:xfrm>
            <a:off x="202488" y="2487158"/>
            <a:ext cx="11671750" cy="3055303"/>
            <a:chOff x="696879" y="2457661"/>
            <a:chExt cx="11671750" cy="305530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7019F4D-5D40-9659-2C6B-F2F704446E2D}"/>
                </a:ext>
              </a:extLst>
            </p:cNvPr>
            <p:cNvGrpSpPr/>
            <p:nvPr/>
          </p:nvGrpSpPr>
          <p:grpSpPr>
            <a:xfrm>
              <a:off x="696879" y="2457661"/>
              <a:ext cx="9523480" cy="3045472"/>
              <a:chOff x="605439" y="2356456"/>
              <a:chExt cx="12383397" cy="3071737"/>
            </a:xfrm>
          </p:grpSpPr>
          <p:sp>
            <p:nvSpPr>
              <p:cNvPr id="65" name="Freeform 4">
                <a:extLst>
                  <a:ext uri="{FF2B5EF4-FFF2-40B4-BE49-F238E27FC236}">
                    <a16:creationId xmlns:a16="http://schemas.microsoft.com/office/drawing/2014/main" id="{42BD7470-4434-4DC5-CB1B-AE173E788749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6270329" y="2363163"/>
                <a:ext cx="2640525" cy="3065030"/>
              </a:xfrm>
              <a:custGeom>
                <a:avLst/>
                <a:gdLst>
                  <a:gd name="connsiteX0" fmla="*/ 2901949 w 3176990"/>
                  <a:gd name="connsiteY0" fmla="*/ 0 h 2901950"/>
                  <a:gd name="connsiteX1" fmla="*/ 2901948 w 3176990"/>
                  <a:gd name="connsiteY1" fmla="*/ 1181659 h 2901950"/>
                  <a:gd name="connsiteX2" fmla="*/ 3176990 w 3176990"/>
                  <a:gd name="connsiteY2" fmla="*/ 1450974 h 2901950"/>
                  <a:gd name="connsiteX3" fmla="*/ 2901948 w 3176990"/>
                  <a:gd name="connsiteY3" fmla="*/ 1720293 h 2901950"/>
                  <a:gd name="connsiteX4" fmla="*/ 2901947 w 3176990"/>
                  <a:gd name="connsiteY4" fmla="*/ 2901950 h 2901950"/>
                  <a:gd name="connsiteX5" fmla="*/ 0 w 3176990"/>
                  <a:gd name="connsiteY5" fmla="*/ 2901949 h 2901950"/>
                  <a:gd name="connsiteX6" fmla="*/ 1 w 3176990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90" h="2901950">
                    <a:moveTo>
                      <a:pt x="2901949" y="0"/>
                    </a:moveTo>
                    <a:lnTo>
                      <a:pt x="2901948" y="1181659"/>
                    </a:lnTo>
                    <a:lnTo>
                      <a:pt x="3176990" y="1450974"/>
                    </a:lnTo>
                    <a:lnTo>
                      <a:pt x="2901948" y="1720293"/>
                    </a:lnTo>
                    <a:lnTo>
                      <a:pt x="2901947" y="2901950"/>
                    </a:lnTo>
                    <a:lnTo>
                      <a:pt x="0" y="29019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49450" tIns="479653" rIns="43147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en-US" altLang="zh-CN" sz="11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97" name="Freeform 19">
                <a:extLst>
                  <a:ext uri="{FF2B5EF4-FFF2-40B4-BE49-F238E27FC236}">
                    <a16:creationId xmlns:a16="http://schemas.microsoft.com/office/drawing/2014/main" id="{87A8882F-C721-FCEB-D870-D49AC34CBBB3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3548729" y="2356456"/>
                <a:ext cx="2640525" cy="3065030"/>
              </a:xfrm>
              <a:custGeom>
                <a:avLst/>
                <a:gdLst>
                  <a:gd name="connsiteX0" fmla="*/ 2901948 w 3176987"/>
                  <a:gd name="connsiteY0" fmla="*/ 0 h 2901950"/>
                  <a:gd name="connsiteX1" fmla="*/ 2901948 w 3176987"/>
                  <a:gd name="connsiteY1" fmla="*/ 1181659 h 2901950"/>
                  <a:gd name="connsiteX2" fmla="*/ 3176987 w 3176987"/>
                  <a:gd name="connsiteY2" fmla="*/ 1450976 h 2901950"/>
                  <a:gd name="connsiteX3" fmla="*/ 2901947 w 3176987"/>
                  <a:gd name="connsiteY3" fmla="*/ 1720294 h 2901950"/>
                  <a:gd name="connsiteX4" fmla="*/ 2901948 w 3176987"/>
                  <a:gd name="connsiteY4" fmla="*/ 2901950 h 2901950"/>
                  <a:gd name="connsiteX5" fmla="*/ 2 w 3176987"/>
                  <a:gd name="connsiteY5" fmla="*/ 2901950 h 2901950"/>
                  <a:gd name="connsiteX6" fmla="*/ 0 w 3176987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7" h="2901950">
                    <a:moveTo>
                      <a:pt x="2901948" y="0"/>
                    </a:moveTo>
                    <a:lnTo>
                      <a:pt x="2901948" y="1181659"/>
                    </a:lnTo>
                    <a:lnTo>
                      <a:pt x="3176987" y="1450976"/>
                    </a:lnTo>
                    <a:lnTo>
                      <a:pt x="2901947" y="1720294"/>
                    </a:lnTo>
                    <a:lnTo>
                      <a:pt x="2901948" y="2901950"/>
                    </a:lnTo>
                    <a:lnTo>
                      <a:pt x="2" y="290195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50121" tIns="479653" rIns="430806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zh-CN" sz="10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0629EEF5-84BE-9B27-38EF-89E301B6D310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605439" y="3362627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1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6D2980A2-7659-C73D-D0A8-8242ED86A6B0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3548729" y="3336172"/>
                <a:ext cx="519110" cy="1032856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2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39" name="Freeform 25">
                <a:extLst>
                  <a:ext uri="{FF2B5EF4-FFF2-40B4-BE49-F238E27FC236}">
                    <a16:creationId xmlns:a16="http://schemas.microsoft.com/office/drawing/2014/main" id="{CCFE477E-87F9-00F0-CD7F-C417AF58C5B5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719120" y="2356456"/>
                <a:ext cx="2640525" cy="3065030"/>
              </a:xfrm>
              <a:custGeom>
                <a:avLst/>
                <a:gdLst>
                  <a:gd name="connsiteX0" fmla="*/ 2901950 w 3176989"/>
                  <a:gd name="connsiteY0" fmla="*/ 0 h 2901951"/>
                  <a:gd name="connsiteX1" fmla="*/ 2901949 w 3176989"/>
                  <a:gd name="connsiteY1" fmla="*/ 1181659 h 2901951"/>
                  <a:gd name="connsiteX2" fmla="*/ 3176989 w 3176989"/>
                  <a:gd name="connsiteY2" fmla="*/ 1450977 h 2901951"/>
                  <a:gd name="connsiteX3" fmla="*/ 2901951 w 3176989"/>
                  <a:gd name="connsiteY3" fmla="*/ 1720295 h 2901951"/>
                  <a:gd name="connsiteX4" fmla="*/ 2901949 w 3176989"/>
                  <a:gd name="connsiteY4" fmla="*/ 2901951 h 2901951"/>
                  <a:gd name="connsiteX5" fmla="*/ 0 w 3176989"/>
                  <a:gd name="connsiteY5" fmla="*/ 2901950 h 2901951"/>
                  <a:gd name="connsiteX6" fmla="*/ 1 w 3176989"/>
                  <a:gd name="connsiteY6" fmla="*/ 1 h 290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9" h="2901951">
                    <a:moveTo>
                      <a:pt x="2901950" y="0"/>
                    </a:moveTo>
                    <a:lnTo>
                      <a:pt x="2901949" y="1181659"/>
                    </a:lnTo>
                    <a:lnTo>
                      <a:pt x="3176989" y="1450977"/>
                    </a:lnTo>
                    <a:lnTo>
                      <a:pt x="2901951" y="1720295"/>
                    </a:lnTo>
                    <a:lnTo>
                      <a:pt x="2901949" y="2901951"/>
                    </a:lnTo>
                    <a:lnTo>
                      <a:pt x="0" y="29019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49450" tIns="479653" rIns="43147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en-US" sz="1050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73926784-E8B3-769B-3367-C86D29A9EC3C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6270329" y="3336172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3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" name="Freeform 19">
                <a:extLst>
                  <a:ext uri="{FF2B5EF4-FFF2-40B4-BE49-F238E27FC236}">
                    <a16:creationId xmlns:a16="http://schemas.microsoft.com/office/drawing/2014/main" id="{92FFECD4-1D53-BA49-334C-01CFC3C08D08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>
                <a:off x="9075135" y="2356456"/>
                <a:ext cx="3913701" cy="3065030"/>
              </a:xfrm>
              <a:custGeom>
                <a:avLst/>
                <a:gdLst>
                  <a:gd name="connsiteX0" fmla="*/ 2901948 w 3176987"/>
                  <a:gd name="connsiteY0" fmla="*/ 0 h 2901950"/>
                  <a:gd name="connsiteX1" fmla="*/ 2901948 w 3176987"/>
                  <a:gd name="connsiteY1" fmla="*/ 1181659 h 2901950"/>
                  <a:gd name="connsiteX2" fmla="*/ 3176987 w 3176987"/>
                  <a:gd name="connsiteY2" fmla="*/ 1450976 h 2901950"/>
                  <a:gd name="connsiteX3" fmla="*/ 2901947 w 3176987"/>
                  <a:gd name="connsiteY3" fmla="*/ 1720294 h 2901950"/>
                  <a:gd name="connsiteX4" fmla="*/ 2901948 w 3176987"/>
                  <a:gd name="connsiteY4" fmla="*/ 2901950 h 2901950"/>
                  <a:gd name="connsiteX5" fmla="*/ 2 w 3176987"/>
                  <a:gd name="connsiteY5" fmla="*/ 2901950 h 2901950"/>
                  <a:gd name="connsiteX6" fmla="*/ 0 w 3176987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7" h="2901950">
                    <a:moveTo>
                      <a:pt x="2901948" y="0"/>
                    </a:moveTo>
                    <a:lnTo>
                      <a:pt x="2901948" y="1181659"/>
                    </a:lnTo>
                    <a:lnTo>
                      <a:pt x="3176987" y="1450976"/>
                    </a:lnTo>
                    <a:lnTo>
                      <a:pt x="2901947" y="1720294"/>
                    </a:lnTo>
                    <a:lnTo>
                      <a:pt x="2901948" y="2901950"/>
                    </a:lnTo>
                    <a:lnTo>
                      <a:pt x="2" y="290195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50120" tIns="479653" rIns="43080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zh-CN" sz="9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8B873F6D-098E-6B9F-C2A7-4BD5EF088A3A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>
                <a:off x="9075135" y="3336172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4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10" name="Freeform 19">
              <a:extLst>
                <a:ext uri="{FF2B5EF4-FFF2-40B4-BE49-F238E27FC236}">
                  <a16:creationId xmlns:a16="http://schemas.microsoft.com/office/drawing/2014/main" id="{805B736B-20AB-4ED4-D56C-0C7C418E494C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0337927" y="2474142"/>
              <a:ext cx="2030702" cy="3038822"/>
            </a:xfrm>
            <a:custGeom>
              <a:avLst/>
              <a:gdLst>
                <a:gd name="connsiteX0" fmla="*/ 2901948 w 3176987"/>
                <a:gd name="connsiteY0" fmla="*/ 0 h 2901950"/>
                <a:gd name="connsiteX1" fmla="*/ 2901948 w 3176987"/>
                <a:gd name="connsiteY1" fmla="*/ 1181659 h 2901950"/>
                <a:gd name="connsiteX2" fmla="*/ 3176987 w 3176987"/>
                <a:gd name="connsiteY2" fmla="*/ 1450976 h 2901950"/>
                <a:gd name="connsiteX3" fmla="*/ 2901947 w 3176987"/>
                <a:gd name="connsiteY3" fmla="*/ 1720294 h 2901950"/>
                <a:gd name="connsiteX4" fmla="*/ 2901948 w 3176987"/>
                <a:gd name="connsiteY4" fmla="*/ 2901950 h 2901950"/>
                <a:gd name="connsiteX5" fmla="*/ 2 w 3176987"/>
                <a:gd name="connsiteY5" fmla="*/ 2901950 h 2901950"/>
                <a:gd name="connsiteX6" fmla="*/ 0 w 3176987"/>
                <a:gd name="connsiteY6" fmla="*/ 1 h 290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6987" h="2901950">
                  <a:moveTo>
                    <a:pt x="2901948" y="0"/>
                  </a:moveTo>
                  <a:lnTo>
                    <a:pt x="2901948" y="1181659"/>
                  </a:lnTo>
                  <a:lnTo>
                    <a:pt x="3176987" y="1450976"/>
                  </a:lnTo>
                  <a:lnTo>
                    <a:pt x="2901947" y="1720294"/>
                  </a:lnTo>
                  <a:lnTo>
                    <a:pt x="2901948" y="2901950"/>
                  </a:lnTo>
                  <a:lnTo>
                    <a:pt x="2" y="29019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0120" tIns="479653" rIns="430807" bIns="479653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  <a:spcAft>
                  <a:spcPts val="1200"/>
                </a:spcAft>
              </a:pPr>
              <a:endParaRPr lang="zh-CN" altLang="zh-CN" sz="1000" b="1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1" name="任意多边形: 形状 36">
            <a:extLst>
              <a:ext uri="{FF2B5EF4-FFF2-40B4-BE49-F238E27FC236}">
                <a16:creationId xmlns:a16="http://schemas.microsoft.com/office/drawing/2014/main" id="{ED9EF333-1549-56CB-8EE7-C6B77FAA831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852310" y="3511038"/>
            <a:ext cx="399223" cy="1024023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任意多边形: 形状 31">
            <a:extLst>
              <a:ext uri="{FF2B5EF4-FFF2-40B4-BE49-F238E27FC236}">
                <a16:creationId xmlns:a16="http://schemas.microsoft.com/office/drawing/2014/main" id="{042B623C-8435-ABA0-E68C-B6F0029E0F3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83982" y="3458497"/>
            <a:ext cx="399223" cy="1024023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6272120-F0DA-DC38-A230-1D61D032E548}"/>
              </a:ext>
            </a:extLst>
          </p:cNvPr>
          <p:cNvSpPr txBox="1"/>
          <p:nvPr/>
        </p:nvSpPr>
        <p:spPr>
          <a:xfrm>
            <a:off x="2591072" y="2637749"/>
            <a:ext cx="20544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dirty="0"/>
              <a:t>Segmentazione delle Immagini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EE2E929-9C0D-07D2-6311-803EC61EB61E}"/>
              </a:ext>
            </a:extLst>
          </p:cNvPr>
          <p:cNvSpPr txBox="1"/>
          <p:nvPr/>
        </p:nvSpPr>
        <p:spPr>
          <a:xfrm>
            <a:off x="4642149" y="2629766"/>
            <a:ext cx="1660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Calcolo delle Features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77FEB6D-B73C-D0BD-1376-F7F42680D646}"/>
              </a:ext>
            </a:extLst>
          </p:cNvPr>
          <p:cNvSpPr txBox="1"/>
          <p:nvPr/>
        </p:nvSpPr>
        <p:spPr>
          <a:xfrm>
            <a:off x="414971" y="2699895"/>
            <a:ext cx="1788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Acquisizione delle immagini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225C806-BFD4-12F3-37C4-591D62B97382}"/>
              </a:ext>
            </a:extLst>
          </p:cNvPr>
          <p:cNvSpPr txBox="1"/>
          <p:nvPr/>
        </p:nvSpPr>
        <p:spPr>
          <a:xfrm>
            <a:off x="6864875" y="2675933"/>
            <a:ext cx="2743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Riconoscimento degli oggetti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D89E84FF-99E4-E330-94F1-3C128C86367C}"/>
              </a:ext>
            </a:extLst>
          </p:cNvPr>
          <p:cNvSpPr txBox="1"/>
          <p:nvPr/>
        </p:nvSpPr>
        <p:spPr>
          <a:xfrm>
            <a:off x="9788319" y="2684173"/>
            <a:ext cx="1788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Classificazione delle Foglie</a:t>
            </a:r>
          </a:p>
        </p:txBody>
      </p:sp>
    </p:spTree>
    <p:extLst>
      <p:ext uri="{BB962C8B-B14F-4D97-AF65-F5344CB8AC3E}">
        <p14:creationId xmlns:p14="http://schemas.microsoft.com/office/powerpoint/2010/main" val="1418844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C2D7-6234-AB90-465E-9AFC5D254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25" y="860557"/>
            <a:ext cx="10800000" cy="720000"/>
          </a:xfrm>
        </p:spPr>
        <p:txBody>
          <a:bodyPr>
            <a:normAutofit/>
          </a:bodyPr>
          <a:lstStyle/>
          <a:p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Indice</a:t>
            </a:r>
            <a:endParaRPr lang="en-US" sz="4400" b="1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圆角矩形 2"/>
          <p:cNvSpPr/>
          <p:nvPr>
            <p:custDataLst>
              <p:tags r:id="rId1"/>
            </p:custDataLst>
          </p:nvPr>
        </p:nvSpPr>
        <p:spPr>
          <a:xfrm>
            <a:off x="695325" y="2269966"/>
            <a:ext cx="4888774" cy="7379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序号"/>
          <p:cNvSpPr txBox="1"/>
          <p:nvPr>
            <p:custDataLst>
              <p:tags r:id="rId2"/>
            </p:custDataLst>
          </p:nvPr>
        </p:nvSpPr>
        <p:spPr>
          <a:xfrm>
            <a:off x="695325" y="2271871"/>
            <a:ext cx="732236" cy="7341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wrap="none" lIns="0" tIns="0" rIns="0" bIns="0" rtlCol="0" anchor="ctr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dirty="0">
                <a:solidFill>
                  <a:schemeClr val="bg2"/>
                </a:solidFill>
                <a:ea typeface="微软雅黑" panose="020B0503020204020204" pitchFamily="34" charset="-122"/>
                <a:cs typeface="+mn-ea"/>
                <a:sym typeface="+mn-lt"/>
              </a:rPr>
              <a:t>01</a:t>
            </a:r>
          </a:p>
        </p:txBody>
      </p:sp>
      <p:sp>
        <p:nvSpPr>
          <p:cNvPr id="6" name="标题"/>
          <p:cNvSpPr txBox="1"/>
          <p:nvPr>
            <p:custDataLst>
              <p:tags r:id="rId3"/>
            </p:custDataLst>
          </p:nvPr>
        </p:nvSpPr>
        <p:spPr>
          <a:xfrm>
            <a:off x="1682860" y="2281397"/>
            <a:ext cx="3804073" cy="715090"/>
          </a:xfrm>
          <a:prstGeom prst="rect">
            <a:avLst/>
          </a:prstGeom>
          <a:noFill/>
        </p:spPr>
        <p:txBody>
          <a:bodyPr wrap="square" lIns="91440" tIns="0" rIns="91440" bIns="0" rtlCol="0" anchor="ctr" anchorCtr="0">
            <a:normAutofit/>
          </a:bodyPr>
          <a:lstStyle/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Caratteristiche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ea typeface="微软雅黑" panose="020B0503020204020204" pitchFamily="34" charset="-122"/>
                <a:cs typeface="+mn-ea"/>
                <a:sym typeface="+mn-lt"/>
              </a:rPr>
              <a:t> Progetto</a:t>
            </a:r>
          </a:p>
        </p:txBody>
      </p:sp>
      <p:sp>
        <p:nvSpPr>
          <p:cNvPr id="9" name="圆角矩形 8"/>
          <p:cNvSpPr/>
          <p:nvPr>
            <p:custDataLst>
              <p:tags r:id="rId4"/>
            </p:custDataLst>
          </p:nvPr>
        </p:nvSpPr>
        <p:spPr>
          <a:xfrm>
            <a:off x="5584099" y="2281714"/>
            <a:ext cx="4888774" cy="7379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序号"/>
          <p:cNvSpPr txBox="1"/>
          <p:nvPr>
            <p:custDataLst>
              <p:tags r:id="rId5"/>
            </p:custDataLst>
          </p:nvPr>
        </p:nvSpPr>
        <p:spPr>
          <a:xfrm>
            <a:off x="5584099" y="2283619"/>
            <a:ext cx="732236" cy="7341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wrap="none" lIns="0" tIns="0" rIns="0" bIns="0" rtlCol="0" anchor="ctr" anchorCtr="0">
            <a:norm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2400" b="1">
                <a:solidFill>
                  <a:schemeClr val="tx2"/>
                </a:solidFill>
                <a:cs typeface="+mn-ea"/>
              </a:defRPr>
            </a:lvl1pPr>
          </a:lstStyle>
          <a:p>
            <a:r>
              <a:rPr lang="en-US" altLang="zh-CN" dirty="0">
                <a:solidFill>
                  <a:schemeClr val="bg2"/>
                </a:solidFill>
                <a:ea typeface="微软雅黑" panose="020B0503020204020204" pitchFamily="34" charset="-122"/>
                <a:sym typeface="+mn-lt"/>
              </a:rPr>
              <a:t>02</a:t>
            </a:r>
          </a:p>
        </p:txBody>
      </p:sp>
      <p:sp>
        <p:nvSpPr>
          <p:cNvPr id="11" name="标题"/>
          <p:cNvSpPr txBox="1"/>
          <p:nvPr>
            <p:custDataLst>
              <p:tags r:id="rId6"/>
            </p:custDataLst>
          </p:nvPr>
        </p:nvSpPr>
        <p:spPr>
          <a:xfrm>
            <a:off x="6571634" y="2281397"/>
            <a:ext cx="3804073" cy="738587"/>
          </a:xfrm>
          <a:prstGeom prst="rect">
            <a:avLst/>
          </a:prstGeom>
          <a:noFill/>
        </p:spPr>
        <p:txBody>
          <a:bodyPr wrap="square" lIns="91440" tIns="0" rIns="91440" bIns="0" rtlCol="0" anchor="ctr" anchorCtr="0">
            <a:normAutofit/>
          </a:bodyPr>
          <a:lstStyle/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Pipeline del Progetto</a:t>
            </a:r>
          </a:p>
        </p:txBody>
      </p:sp>
      <p:sp>
        <p:nvSpPr>
          <p:cNvPr id="12" name="圆角矩形 11"/>
          <p:cNvSpPr/>
          <p:nvPr>
            <p:custDataLst>
              <p:tags r:id="rId7"/>
            </p:custDataLst>
          </p:nvPr>
        </p:nvSpPr>
        <p:spPr>
          <a:xfrm>
            <a:off x="5584099" y="4340327"/>
            <a:ext cx="4888774" cy="7379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序号"/>
          <p:cNvSpPr txBox="1"/>
          <p:nvPr>
            <p:custDataLst>
              <p:tags r:id="rId8"/>
            </p:custDataLst>
          </p:nvPr>
        </p:nvSpPr>
        <p:spPr>
          <a:xfrm>
            <a:off x="5584099" y="4342232"/>
            <a:ext cx="732236" cy="7341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wrap="none" lIns="0" tIns="0" rIns="0" bIns="0" rtlCol="0" anchor="ctr" anchorCtr="0">
            <a:norm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2400" b="1">
                <a:solidFill>
                  <a:schemeClr val="tx2"/>
                </a:solidFill>
                <a:cs typeface="+mn-ea"/>
              </a:defRPr>
            </a:lvl1pPr>
          </a:lstStyle>
          <a:p>
            <a:r>
              <a:rPr lang="en-US" altLang="zh-CN" dirty="0">
                <a:solidFill>
                  <a:schemeClr val="bg2"/>
                </a:solidFill>
                <a:ea typeface="微软雅黑" panose="020B0503020204020204" pitchFamily="34" charset="-122"/>
                <a:sym typeface="+mn-lt"/>
              </a:rPr>
              <a:t>03</a:t>
            </a:r>
          </a:p>
        </p:txBody>
      </p:sp>
      <p:sp>
        <p:nvSpPr>
          <p:cNvPr id="17" name="标题"/>
          <p:cNvSpPr txBox="1"/>
          <p:nvPr>
            <p:custDataLst>
              <p:tags r:id="rId9"/>
            </p:custDataLst>
          </p:nvPr>
        </p:nvSpPr>
        <p:spPr>
          <a:xfrm>
            <a:off x="6571634" y="4342550"/>
            <a:ext cx="3804073" cy="733507"/>
          </a:xfrm>
          <a:prstGeom prst="rect">
            <a:avLst/>
          </a:prstGeom>
          <a:noFill/>
        </p:spPr>
        <p:txBody>
          <a:bodyPr wrap="square" lIns="91440" tIns="0" rIns="91440" bIns="0" rtlCol="0" anchor="ctr" anchorCtr="0">
            <a:normAutofit/>
          </a:bodyPr>
          <a:lstStyle/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Conclusioni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uFillTx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D911E9F-B28A-1F99-013D-0583F13F4408}"/>
              </a:ext>
            </a:extLst>
          </p:cNvPr>
          <p:cNvSpPr txBox="1"/>
          <p:nvPr/>
        </p:nvSpPr>
        <p:spPr>
          <a:xfrm>
            <a:off x="1427561" y="3106994"/>
            <a:ext cx="3313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….Scopo del Progetto</a:t>
            </a:r>
          </a:p>
          <a:p>
            <a:r>
              <a:rPr lang="it-IT" dirty="0"/>
              <a:t>….Assunzioni e Disclaimer Vari</a:t>
            </a:r>
          </a:p>
          <a:p>
            <a:r>
              <a:rPr lang="it-IT" dirty="0"/>
              <a:t>….</a:t>
            </a:r>
            <a:r>
              <a:rPr lang="it-IT" dirty="0" err="1"/>
              <a:t>Caratterische</a:t>
            </a:r>
            <a:r>
              <a:rPr lang="it-IT" dirty="0"/>
              <a:t> del Dataset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00C429D-B51D-567A-9650-3391B3467D1A}"/>
              </a:ext>
            </a:extLst>
          </p:cNvPr>
          <p:cNvSpPr txBox="1"/>
          <p:nvPr/>
        </p:nvSpPr>
        <p:spPr>
          <a:xfrm>
            <a:off x="5486933" y="3106994"/>
            <a:ext cx="3313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….Segmentazione</a:t>
            </a:r>
          </a:p>
          <a:p>
            <a:r>
              <a:rPr lang="it-IT" dirty="0"/>
              <a:t>….Classificazione</a:t>
            </a:r>
          </a:p>
          <a:p>
            <a:r>
              <a:rPr lang="it-IT" dirty="0"/>
              <a:t>….Gestione degli </a:t>
            </a:r>
            <a:r>
              <a:rPr lang="it-IT" dirty="0" err="1"/>
              <a:t>Unknown</a:t>
            </a:r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9B0F17C-B9B6-7458-7C5A-E2C49F8D96C6}"/>
              </a:ext>
            </a:extLst>
          </p:cNvPr>
          <p:cNvSpPr txBox="1"/>
          <p:nvPr/>
        </p:nvSpPr>
        <p:spPr>
          <a:xfrm>
            <a:off x="5584099" y="5179610"/>
            <a:ext cx="3313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….</a:t>
            </a:r>
          </a:p>
          <a:p>
            <a:r>
              <a:rPr lang="it-IT" dirty="0"/>
              <a:t>….</a:t>
            </a:r>
          </a:p>
          <a:p>
            <a:r>
              <a:rPr lang="it-IT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923651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CE7F3-CCA0-779E-1CBB-C25633C2E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B16546-CD22-4109-4C0F-0799A3394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7" y="860560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05-Classificazione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delle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Foglie</a:t>
            </a:r>
            <a:endParaRPr lang="en-US" sz="440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任意多边形: 形状 31">
            <a:extLst>
              <a:ext uri="{FF2B5EF4-FFF2-40B4-BE49-F238E27FC236}">
                <a16:creationId xmlns:a16="http://schemas.microsoft.com/office/drawing/2014/main" id="{9D956CC3-EBAE-C46A-A859-744D2585209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91670" y="3484725"/>
            <a:ext cx="399223" cy="1024024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85BA588C-FCE8-CB2B-ADE0-7508C38082EA}"/>
              </a:ext>
            </a:extLst>
          </p:cNvPr>
          <p:cNvGrpSpPr/>
          <p:nvPr/>
        </p:nvGrpSpPr>
        <p:grpSpPr>
          <a:xfrm>
            <a:off x="202488" y="2487158"/>
            <a:ext cx="11671750" cy="3055303"/>
            <a:chOff x="696879" y="2457661"/>
            <a:chExt cx="11671750" cy="305530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087579E-C7D6-7EAC-5DE9-D2D35FEACB95}"/>
                </a:ext>
              </a:extLst>
            </p:cNvPr>
            <p:cNvGrpSpPr/>
            <p:nvPr/>
          </p:nvGrpSpPr>
          <p:grpSpPr>
            <a:xfrm>
              <a:off x="696879" y="2457661"/>
              <a:ext cx="8544342" cy="3045472"/>
              <a:chOff x="605439" y="2356456"/>
              <a:chExt cx="11110222" cy="3071737"/>
            </a:xfrm>
          </p:grpSpPr>
          <p:sp>
            <p:nvSpPr>
              <p:cNvPr id="65" name="Freeform 4">
                <a:extLst>
                  <a:ext uri="{FF2B5EF4-FFF2-40B4-BE49-F238E27FC236}">
                    <a16:creationId xmlns:a16="http://schemas.microsoft.com/office/drawing/2014/main" id="{88A08890-4016-CE05-C3A7-B6A6A3F59D71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6270329" y="2363163"/>
                <a:ext cx="2640525" cy="3065030"/>
              </a:xfrm>
              <a:custGeom>
                <a:avLst/>
                <a:gdLst>
                  <a:gd name="connsiteX0" fmla="*/ 2901949 w 3176990"/>
                  <a:gd name="connsiteY0" fmla="*/ 0 h 2901950"/>
                  <a:gd name="connsiteX1" fmla="*/ 2901948 w 3176990"/>
                  <a:gd name="connsiteY1" fmla="*/ 1181659 h 2901950"/>
                  <a:gd name="connsiteX2" fmla="*/ 3176990 w 3176990"/>
                  <a:gd name="connsiteY2" fmla="*/ 1450974 h 2901950"/>
                  <a:gd name="connsiteX3" fmla="*/ 2901948 w 3176990"/>
                  <a:gd name="connsiteY3" fmla="*/ 1720293 h 2901950"/>
                  <a:gd name="connsiteX4" fmla="*/ 2901947 w 3176990"/>
                  <a:gd name="connsiteY4" fmla="*/ 2901950 h 2901950"/>
                  <a:gd name="connsiteX5" fmla="*/ 0 w 3176990"/>
                  <a:gd name="connsiteY5" fmla="*/ 2901949 h 2901950"/>
                  <a:gd name="connsiteX6" fmla="*/ 1 w 3176990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90" h="2901950">
                    <a:moveTo>
                      <a:pt x="2901949" y="0"/>
                    </a:moveTo>
                    <a:lnTo>
                      <a:pt x="2901948" y="1181659"/>
                    </a:lnTo>
                    <a:lnTo>
                      <a:pt x="3176990" y="1450974"/>
                    </a:lnTo>
                    <a:lnTo>
                      <a:pt x="2901948" y="1720293"/>
                    </a:lnTo>
                    <a:lnTo>
                      <a:pt x="2901947" y="2901950"/>
                    </a:lnTo>
                    <a:lnTo>
                      <a:pt x="0" y="29019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49450" tIns="479653" rIns="43147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en-US" altLang="zh-CN" sz="11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97" name="Freeform 19">
                <a:extLst>
                  <a:ext uri="{FF2B5EF4-FFF2-40B4-BE49-F238E27FC236}">
                    <a16:creationId xmlns:a16="http://schemas.microsoft.com/office/drawing/2014/main" id="{4D0347D4-1CDB-1257-CA90-82A50EE5FE3E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3548729" y="2356456"/>
                <a:ext cx="2640525" cy="3065030"/>
              </a:xfrm>
              <a:custGeom>
                <a:avLst/>
                <a:gdLst>
                  <a:gd name="connsiteX0" fmla="*/ 2901948 w 3176987"/>
                  <a:gd name="connsiteY0" fmla="*/ 0 h 2901950"/>
                  <a:gd name="connsiteX1" fmla="*/ 2901948 w 3176987"/>
                  <a:gd name="connsiteY1" fmla="*/ 1181659 h 2901950"/>
                  <a:gd name="connsiteX2" fmla="*/ 3176987 w 3176987"/>
                  <a:gd name="connsiteY2" fmla="*/ 1450976 h 2901950"/>
                  <a:gd name="connsiteX3" fmla="*/ 2901947 w 3176987"/>
                  <a:gd name="connsiteY3" fmla="*/ 1720294 h 2901950"/>
                  <a:gd name="connsiteX4" fmla="*/ 2901948 w 3176987"/>
                  <a:gd name="connsiteY4" fmla="*/ 2901950 h 2901950"/>
                  <a:gd name="connsiteX5" fmla="*/ 2 w 3176987"/>
                  <a:gd name="connsiteY5" fmla="*/ 2901950 h 2901950"/>
                  <a:gd name="connsiteX6" fmla="*/ 0 w 3176987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7" h="2901950">
                    <a:moveTo>
                      <a:pt x="2901948" y="0"/>
                    </a:moveTo>
                    <a:lnTo>
                      <a:pt x="2901948" y="1181659"/>
                    </a:lnTo>
                    <a:lnTo>
                      <a:pt x="3176987" y="1450976"/>
                    </a:lnTo>
                    <a:lnTo>
                      <a:pt x="2901947" y="1720294"/>
                    </a:lnTo>
                    <a:lnTo>
                      <a:pt x="2901948" y="2901950"/>
                    </a:lnTo>
                    <a:lnTo>
                      <a:pt x="2" y="290195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50121" tIns="479653" rIns="430806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zh-CN" sz="10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9C48A855-468C-B8FD-77F1-D009BB669D37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605439" y="3362627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1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3696B57B-0DEE-D77E-52D7-70119980D5E2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3548729" y="3336172"/>
                <a:ext cx="519110" cy="1032856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2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39" name="Freeform 25">
                <a:extLst>
                  <a:ext uri="{FF2B5EF4-FFF2-40B4-BE49-F238E27FC236}">
                    <a16:creationId xmlns:a16="http://schemas.microsoft.com/office/drawing/2014/main" id="{20F2126F-3955-8890-C910-D107AAC8D09A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719120" y="2356456"/>
                <a:ext cx="2640525" cy="3065030"/>
              </a:xfrm>
              <a:custGeom>
                <a:avLst/>
                <a:gdLst>
                  <a:gd name="connsiteX0" fmla="*/ 2901950 w 3176989"/>
                  <a:gd name="connsiteY0" fmla="*/ 0 h 2901951"/>
                  <a:gd name="connsiteX1" fmla="*/ 2901949 w 3176989"/>
                  <a:gd name="connsiteY1" fmla="*/ 1181659 h 2901951"/>
                  <a:gd name="connsiteX2" fmla="*/ 3176989 w 3176989"/>
                  <a:gd name="connsiteY2" fmla="*/ 1450977 h 2901951"/>
                  <a:gd name="connsiteX3" fmla="*/ 2901951 w 3176989"/>
                  <a:gd name="connsiteY3" fmla="*/ 1720295 h 2901951"/>
                  <a:gd name="connsiteX4" fmla="*/ 2901949 w 3176989"/>
                  <a:gd name="connsiteY4" fmla="*/ 2901951 h 2901951"/>
                  <a:gd name="connsiteX5" fmla="*/ 0 w 3176989"/>
                  <a:gd name="connsiteY5" fmla="*/ 2901950 h 2901951"/>
                  <a:gd name="connsiteX6" fmla="*/ 1 w 3176989"/>
                  <a:gd name="connsiteY6" fmla="*/ 1 h 290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9" h="2901951">
                    <a:moveTo>
                      <a:pt x="2901950" y="0"/>
                    </a:moveTo>
                    <a:lnTo>
                      <a:pt x="2901949" y="1181659"/>
                    </a:lnTo>
                    <a:lnTo>
                      <a:pt x="3176989" y="1450977"/>
                    </a:lnTo>
                    <a:lnTo>
                      <a:pt x="2901951" y="1720295"/>
                    </a:lnTo>
                    <a:lnTo>
                      <a:pt x="2901949" y="2901951"/>
                    </a:lnTo>
                    <a:lnTo>
                      <a:pt x="0" y="29019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49450" tIns="479653" rIns="43147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en-US" sz="1050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A123F07F-E44D-F7E8-C037-1EA94BB60F0C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6270329" y="3336172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3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" name="Freeform 19">
                <a:extLst>
                  <a:ext uri="{FF2B5EF4-FFF2-40B4-BE49-F238E27FC236}">
                    <a16:creationId xmlns:a16="http://schemas.microsoft.com/office/drawing/2014/main" id="{4A8CC5D8-A254-5293-5EF6-5E34A69033CB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>
                <a:off x="9075136" y="2356456"/>
                <a:ext cx="2640525" cy="3065030"/>
              </a:xfrm>
              <a:custGeom>
                <a:avLst/>
                <a:gdLst>
                  <a:gd name="connsiteX0" fmla="*/ 2901948 w 3176987"/>
                  <a:gd name="connsiteY0" fmla="*/ 0 h 2901950"/>
                  <a:gd name="connsiteX1" fmla="*/ 2901948 w 3176987"/>
                  <a:gd name="connsiteY1" fmla="*/ 1181659 h 2901950"/>
                  <a:gd name="connsiteX2" fmla="*/ 3176987 w 3176987"/>
                  <a:gd name="connsiteY2" fmla="*/ 1450976 h 2901950"/>
                  <a:gd name="connsiteX3" fmla="*/ 2901947 w 3176987"/>
                  <a:gd name="connsiteY3" fmla="*/ 1720294 h 2901950"/>
                  <a:gd name="connsiteX4" fmla="*/ 2901948 w 3176987"/>
                  <a:gd name="connsiteY4" fmla="*/ 2901950 h 2901950"/>
                  <a:gd name="connsiteX5" fmla="*/ 2 w 3176987"/>
                  <a:gd name="connsiteY5" fmla="*/ 2901950 h 2901950"/>
                  <a:gd name="connsiteX6" fmla="*/ 0 w 3176987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7" h="2901950">
                    <a:moveTo>
                      <a:pt x="2901948" y="0"/>
                    </a:moveTo>
                    <a:lnTo>
                      <a:pt x="2901948" y="1181659"/>
                    </a:lnTo>
                    <a:lnTo>
                      <a:pt x="3176987" y="1450976"/>
                    </a:lnTo>
                    <a:lnTo>
                      <a:pt x="2901947" y="1720294"/>
                    </a:lnTo>
                    <a:lnTo>
                      <a:pt x="2901948" y="2901950"/>
                    </a:lnTo>
                    <a:lnTo>
                      <a:pt x="2" y="290195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50120" tIns="479653" rIns="43080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zh-CN" sz="9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2D82438E-F69D-FB67-410A-7BCCB985FA74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>
                <a:off x="9075135" y="3336172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4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10" name="Freeform 19">
              <a:extLst>
                <a:ext uri="{FF2B5EF4-FFF2-40B4-BE49-F238E27FC236}">
                  <a16:creationId xmlns:a16="http://schemas.microsoft.com/office/drawing/2014/main" id="{B70624D4-F133-E57D-E584-87D2FAA64917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9389968" y="2474142"/>
              <a:ext cx="2978661" cy="3038822"/>
            </a:xfrm>
            <a:custGeom>
              <a:avLst/>
              <a:gdLst>
                <a:gd name="connsiteX0" fmla="*/ 2901948 w 3176987"/>
                <a:gd name="connsiteY0" fmla="*/ 0 h 2901950"/>
                <a:gd name="connsiteX1" fmla="*/ 2901948 w 3176987"/>
                <a:gd name="connsiteY1" fmla="*/ 1181659 h 2901950"/>
                <a:gd name="connsiteX2" fmla="*/ 3176987 w 3176987"/>
                <a:gd name="connsiteY2" fmla="*/ 1450976 h 2901950"/>
                <a:gd name="connsiteX3" fmla="*/ 2901947 w 3176987"/>
                <a:gd name="connsiteY3" fmla="*/ 1720294 h 2901950"/>
                <a:gd name="connsiteX4" fmla="*/ 2901948 w 3176987"/>
                <a:gd name="connsiteY4" fmla="*/ 2901950 h 2901950"/>
                <a:gd name="connsiteX5" fmla="*/ 2 w 3176987"/>
                <a:gd name="connsiteY5" fmla="*/ 2901950 h 2901950"/>
                <a:gd name="connsiteX6" fmla="*/ 0 w 3176987"/>
                <a:gd name="connsiteY6" fmla="*/ 1 h 290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6987" h="2901950">
                  <a:moveTo>
                    <a:pt x="2901948" y="0"/>
                  </a:moveTo>
                  <a:lnTo>
                    <a:pt x="2901948" y="1181659"/>
                  </a:lnTo>
                  <a:lnTo>
                    <a:pt x="3176987" y="1450976"/>
                  </a:lnTo>
                  <a:lnTo>
                    <a:pt x="2901947" y="1720294"/>
                  </a:lnTo>
                  <a:lnTo>
                    <a:pt x="2901948" y="2901950"/>
                  </a:lnTo>
                  <a:lnTo>
                    <a:pt x="2" y="29019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0120" tIns="479653" rIns="430807" bIns="479653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  <a:spcAft>
                  <a:spcPts val="1200"/>
                </a:spcAft>
              </a:pPr>
              <a:endParaRPr lang="zh-CN" altLang="zh-CN" sz="1000" b="1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1" name="任意多边形: 形状 36">
            <a:extLst>
              <a:ext uri="{FF2B5EF4-FFF2-40B4-BE49-F238E27FC236}">
                <a16:creationId xmlns:a16="http://schemas.microsoft.com/office/drawing/2014/main" id="{F93F12DA-A596-8356-C948-E4F336E0D7D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828255" y="3511039"/>
            <a:ext cx="399223" cy="1024023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任意多边形: 形状 31">
            <a:extLst>
              <a:ext uri="{FF2B5EF4-FFF2-40B4-BE49-F238E27FC236}">
                <a16:creationId xmlns:a16="http://schemas.microsoft.com/office/drawing/2014/main" id="{FCF7282F-6636-98C8-489C-C4B7394978B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83982" y="3458497"/>
            <a:ext cx="399223" cy="1024023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B1BA1E4-3EB0-43FB-B137-A4D70E371559}"/>
              </a:ext>
            </a:extLst>
          </p:cNvPr>
          <p:cNvSpPr txBox="1"/>
          <p:nvPr/>
        </p:nvSpPr>
        <p:spPr>
          <a:xfrm>
            <a:off x="2591072" y="2637749"/>
            <a:ext cx="20544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dirty="0"/>
              <a:t>Segmentazione delle Immagini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3C8A157-2DF7-907C-1FBA-0772225C930A}"/>
              </a:ext>
            </a:extLst>
          </p:cNvPr>
          <p:cNvSpPr txBox="1"/>
          <p:nvPr/>
        </p:nvSpPr>
        <p:spPr>
          <a:xfrm>
            <a:off x="4642149" y="2629766"/>
            <a:ext cx="1660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Calcolo delle Features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0A1E5F3-14A1-659E-1EC8-53B53B819551}"/>
              </a:ext>
            </a:extLst>
          </p:cNvPr>
          <p:cNvSpPr txBox="1"/>
          <p:nvPr/>
        </p:nvSpPr>
        <p:spPr>
          <a:xfrm>
            <a:off x="414971" y="2699895"/>
            <a:ext cx="1788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Acquisizione delle immagini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5AC865FC-14DE-DED1-BAB0-6459A825CB28}"/>
              </a:ext>
            </a:extLst>
          </p:cNvPr>
          <p:cNvSpPr txBox="1"/>
          <p:nvPr/>
        </p:nvSpPr>
        <p:spPr>
          <a:xfrm>
            <a:off x="6864876" y="2675933"/>
            <a:ext cx="1656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Riconoscimento degli oggetti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84203B1-8832-D635-F609-3CA68774D151}"/>
              </a:ext>
            </a:extLst>
          </p:cNvPr>
          <p:cNvSpPr txBox="1"/>
          <p:nvPr/>
        </p:nvSpPr>
        <p:spPr>
          <a:xfrm>
            <a:off x="9227478" y="2684173"/>
            <a:ext cx="2349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Classificazione delle Foglie</a:t>
            </a:r>
          </a:p>
        </p:txBody>
      </p:sp>
    </p:spTree>
    <p:extLst>
      <p:ext uri="{BB962C8B-B14F-4D97-AF65-F5344CB8AC3E}">
        <p14:creationId xmlns:p14="http://schemas.microsoft.com/office/powerpoint/2010/main" val="1146393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4CAAEF3C-E3F3-6FD8-61E0-06B46BD7C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AE70B2-8BF9-45C0-BB95-33D1B9D3A854}" type="slidenum">
              <a:rPr lang="en-US" smtClean="0"/>
              <a:pPr algn="ctr"/>
              <a:t>21</a:t>
            </a:fld>
            <a:endParaRPr lang="en-US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07ED050-5046-9E44-47D3-8250B752A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047E0AD-CC74-B3CD-7EE4-AD43847178C3}"/>
              </a:ext>
            </a:extLst>
          </p:cNvPr>
          <p:cNvSpPr txBox="1"/>
          <p:nvPr/>
        </p:nvSpPr>
        <p:spPr>
          <a:xfrm>
            <a:off x="943897" y="1641987"/>
            <a:ext cx="93799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-Risultati dei vari test </a:t>
            </a:r>
          </a:p>
          <a:p>
            <a:r>
              <a:rPr lang="it-IT" dirty="0"/>
              <a:t>-Idee per miglioramenti futuri: studio e selezione delle features per ridurre la dimensionalità, migliorare i tempi di calcolo(momenti di hu, </a:t>
            </a:r>
            <a:r>
              <a:rPr lang="it-IT" dirty="0" err="1"/>
              <a:t>region</a:t>
            </a:r>
            <a:r>
              <a:rPr lang="it-IT" dirty="0"/>
              <a:t> </a:t>
            </a:r>
            <a:r>
              <a:rPr lang="it-IT" dirty="0" err="1"/>
              <a:t>growing</a:t>
            </a:r>
            <a:r>
              <a:rPr lang="it-IT" dirty="0"/>
              <a:t>) , migliore implementazione del calcolo in parallelo</a:t>
            </a:r>
          </a:p>
          <a:p>
            <a:r>
              <a:rPr lang="it-IT" dirty="0"/>
              <a:t>-Aggiunta di nuove classi(il riconoscitore è separato dal classificatore, quindi l’unica differenza è che aumenta il tempo di calcolo)</a:t>
            </a:r>
          </a:p>
          <a:p>
            <a:r>
              <a:rPr lang="it-IT" dirty="0"/>
              <a:t>-dataset </a:t>
            </a:r>
            <a:r>
              <a:rPr lang="it-IT" dirty="0" err="1"/>
              <a:t>agumentation</a:t>
            </a:r>
            <a:r>
              <a:rPr lang="it-IT" dirty="0"/>
              <a:t> con variazioni a livello di post processing, rotazione e scala per migliorare l’invarianza del classificatore</a:t>
            </a:r>
          </a:p>
        </p:txBody>
      </p:sp>
    </p:spTree>
    <p:extLst>
      <p:ext uri="{BB962C8B-B14F-4D97-AF65-F5344CB8AC3E}">
        <p14:creationId xmlns:p14="http://schemas.microsoft.com/office/powerpoint/2010/main" val="811208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9ADD7BF-5128-125F-E7B4-6756D9ED81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FB8ABF-188C-C2A5-6950-D6E5B90FDA3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83E792-1372-2027-273F-37B56BD63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5" y="860557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Obbiettivo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del Progetto</a:t>
            </a:r>
          </a:p>
        </p:txBody>
      </p:sp>
      <p:sp>
        <p:nvSpPr>
          <p:cNvPr id="5" name="矩形 3">
            <a:extLst>
              <a:ext uri="{FF2B5EF4-FFF2-40B4-BE49-F238E27FC236}">
                <a16:creationId xmlns:a16="http://schemas.microsoft.com/office/drawing/2014/main" id="{566AE86E-96BB-6C35-6031-5B2CE0AFE10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357873" y="2118779"/>
            <a:ext cx="6851886" cy="23258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F741E0C-7834-F17D-14EC-D9A1E6BBA088}"/>
              </a:ext>
            </a:extLst>
          </p:cNvPr>
          <p:cNvGrpSpPr/>
          <p:nvPr/>
        </p:nvGrpSpPr>
        <p:grpSpPr>
          <a:xfrm>
            <a:off x="6015436" y="2581725"/>
            <a:ext cx="5688764" cy="1400007"/>
            <a:chOff x="6015436" y="2698549"/>
            <a:chExt cx="5688764" cy="1400007"/>
          </a:xfrm>
        </p:grpSpPr>
        <p:sp>
          <p:nvSpPr>
            <p:cNvPr id="7" name="正文">
              <a:extLst>
                <a:ext uri="{FF2B5EF4-FFF2-40B4-BE49-F238E27FC236}">
                  <a16:creationId xmlns:a16="http://schemas.microsoft.com/office/drawing/2014/main" id="{34798DF5-1FA0-918F-650E-5967EB4D83BE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6015436" y="3292741"/>
              <a:ext cx="5688764" cy="805815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indent="0" fontAlgn="auto">
                <a:lnSpc>
                  <a:spcPct val="120000"/>
                </a:lnSpc>
                <a:buNone/>
              </a:pPr>
              <a:r>
                <a:rPr lang="it-IT" altLang="zh-CN" sz="1200" dirty="0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Lo scopo del progetto è realizzare un </a:t>
              </a:r>
              <a:r>
                <a:rPr lang="it-IT" altLang="zh-CN" sz="1200" dirty="0" err="1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algoritimo</a:t>
              </a:r>
              <a:r>
                <a:rPr lang="it-IT" altLang="zh-CN" sz="1200" dirty="0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 di </a:t>
              </a:r>
              <a:r>
                <a:rPr lang="it-IT" altLang="zh-CN" sz="1200" dirty="0" err="1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Leaf</a:t>
              </a:r>
              <a:r>
                <a:rPr lang="it-IT" altLang="zh-CN" sz="1200" dirty="0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r>
                <a:rPr lang="it-IT" altLang="zh-CN" sz="1200" dirty="0" err="1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Recognition</a:t>
              </a:r>
              <a:r>
                <a:rPr lang="it-IT" altLang="zh-CN" sz="1200" dirty="0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 con almeno 10 classi. </a:t>
              </a:r>
            </a:p>
            <a:p>
              <a:pPr indent="0" fontAlgn="auto">
                <a:lnSpc>
                  <a:spcPct val="120000"/>
                </a:lnSpc>
                <a:buNone/>
              </a:pPr>
              <a:r>
                <a:rPr lang="it-IT" altLang="zh-CN" sz="1200" dirty="0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Gli oggetti possono essere catalogati in una delle 10 classi o come sconosciuti</a:t>
              </a:r>
              <a:endParaRPr lang="zh-CN" altLang="en-US" sz="1200" dirty="0">
                <a:solidFill>
                  <a:schemeClr val="bg2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标题">
              <a:extLst>
                <a:ext uri="{FF2B5EF4-FFF2-40B4-BE49-F238E27FC236}">
                  <a16:creationId xmlns:a16="http://schemas.microsoft.com/office/drawing/2014/main" id="{C36C695D-73C2-C79D-2207-51A9A597A282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6015436" y="2698549"/>
              <a:ext cx="5688764" cy="368300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it-IT" altLang="zh-CN" b="1" dirty="0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Riconoscere, Localizzare</a:t>
              </a:r>
              <a:r>
                <a:rPr lang="zh-CN" altLang="it-IT" b="1" dirty="0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r>
                <a:rPr lang="it-IT" altLang="zh-CN" b="1" dirty="0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e</a:t>
              </a:r>
              <a:r>
                <a:rPr lang="zh-CN" altLang="it-IT" b="1" dirty="0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r>
                <a:rPr lang="it-IT" altLang="zh-CN" b="1" dirty="0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Classificare</a:t>
              </a:r>
              <a:endParaRPr lang="zh-CN" altLang="en-US" b="1" dirty="0">
                <a:solidFill>
                  <a:schemeClr val="bg2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2B77B35-B393-10CB-B289-82C1902310EB}"/>
              </a:ext>
            </a:extLst>
          </p:cNvPr>
          <p:cNvSpPr txBox="1"/>
          <p:nvPr/>
        </p:nvSpPr>
        <p:spPr>
          <a:xfrm>
            <a:off x="5340114" y="4670570"/>
            <a:ext cx="25046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1200"/>
              </a:spcAft>
            </a:pPr>
            <a:r>
              <a:rPr lang="en-US" altLang="zh-CN" sz="1800" b="1" dirty="0">
                <a:ea typeface="微软雅黑" panose="020B0503020204020204" pitchFamily="34" charset="-122"/>
                <a:cs typeface="+mn-ea"/>
                <a:sym typeface="+mn-lt"/>
              </a:rPr>
              <a:t>1. Your title here</a:t>
            </a:r>
          </a:p>
          <a:p>
            <a:pPr fontAlgn="auto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In post mean shot ye. There out her child sir his lived.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27A845-19F5-BCCB-474E-E390C3AE2F70}"/>
              </a:ext>
            </a:extLst>
          </p:cNvPr>
          <p:cNvSpPr txBox="1"/>
          <p:nvPr/>
        </p:nvSpPr>
        <p:spPr>
          <a:xfrm>
            <a:off x="8992007" y="4678070"/>
            <a:ext cx="25046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1200"/>
              </a:spcAft>
            </a:pPr>
            <a:r>
              <a:rPr lang="en-US" altLang="zh-CN" sz="1800" b="1" dirty="0">
                <a:ea typeface="微软雅黑" panose="020B0503020204020204" pitchFamily="34" charset="-122"/>
                <a:cs typeface="+mn-ea"/>
                <a:sym typeface="+mn-lt"/>
              </a:rPr>
              <a:t>2. Your title here</a:t>
            </a:r>
          </a:p>
          <a:p>
            <a:pPr fontAlgn="auto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In post mean shot ye. There out her child sir his lived. </a:t>
            </a:r>
          </a:p>
        </p:txBody>
      </p:sp>
    </p:spTree>
    <p:extLst>
      <p:ext uri="{BB962C8B-B14F-4D97-AF65-F5344CB8AC3E}">
        <p14:creationId xmlns:p14="http://schemas.microsoft.com/office/powerpoint/2010/main" val="1381784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EAD93F1E-1898-ED87-A2EA-1E1C1D3FE3F1}"/>
              </a:ext>
            </a:extLst>
          </p:cNvPr>
          <p:cNvSpPr/>
          <p:nvPr/>
        </p:nvSpPr>
        <p:spPr>
          <a:xfrm>
            <a:off x="8946335" y="2041485"/>
            <a:ext cx="2651084" cy="1897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2853A85-2FA3-0F75-6612-C1D384EB683C}"/>
              </a:ext>
            </a:extLst>
          </p:cNvPr>
          <p:cNvSpPr/>
          <p:nvPr/>
        </p:nvSpPr>
        <p:spPr>
          <a:xfrm>
            <a:off x="6002077" y="2021985"/>
            <a:ext cx="2651084" cy="1897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D1CD470-1A4E-F76B-8005-0798C52C4B4C}"/>
              </a:ext>
            </a:extLst>
          </p:cNvPr>
          <p:cNvSpPr/>
          <p:nvPr/>
        </p:nvSpPr>
        <p:spPr>
          <a:xfrm>
            <a:off x="3057819" y="2021985"/>
            <a:ext cx="2651084" cy="1897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E0BD6EA-6DB8-4ED4-1FFE-D2F5DED5164D}"/>
              </a:ext>
            </a:extLst>
          </p:cNvPr>
          <p:cNvSpPr/>
          <p:nvPr/>
        </p:nvSpPr>
        <p:spPr>
          <a:xfrm>
            <a:off x="3057819" y="4325943"/>
            <a:ext cx="2651084" cy="1897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ADC6EF9-DA20-BA92-F3BE-1642C2EF59D7}"/>
              </a:ext>
            </a:extLst>
          </p:cNvPr>
          <p:cNvSpPr/>
          <p:nvPr/>
        </p:nvSpPr>
        <p:spPr>
          <a:xfrm>
            <a:off x="6002077" y="4325943"/>
            <a:ext cx="2651084" cy="1897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2E7D4-7B89-FF4B-160B-DEEDDD8F5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5" y="895286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Caratteristiche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del Dataset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1423693E-C737-9924-3815-201F95C5F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327" y="3682191"/>
            <a:ext cx="1219200" cy="12192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BC5E11B6-996E-C995-4F07-54454F969794}"/>
              </a:ext>
            </a:extLst>
          </p:cNvPr>
          <p:cNvSpPr txBox="1"/>
          <p:nvPr/>
        </p:nvSpPr>
        <p:spPr>
          <a:xfrm>
            <a:off x="3173212" y="4901391"/>
            <a:ext cx="2300287" cy="10874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1400" b="1" dirty="0"/>
              <a:t>Free Corner</a:t>
            </a:r>
          </a:p>
          <a:p>
            <a:r>
              <a:rPr lang="en-US" sz="1100" dirty="0"/>
              <a:t>Per lo </a:t>
            </a:r>
            <a:r>
              <a:rPr lang="en-US" sz="1100" dirty="0" err="1"/>
              <a:t>scopo</a:t>
            </a:r>
            <a:r>
              <a:rPr lang="en-US" sz="1100" dirty="0"/>
              <a:t> del Progetto </a:t>
            </a:r>
            <a:r>
              <a:rPr lang="en-US" sz="1100" dirty="0" err="1"/>
              <a:t>si</a:t>
            </a:r>
            <a:r>
              <a:rPr lang="en-US" sz="1100" dirty="0"/>
              <a:t> </a:t>
            </a:r>
            <a:r>
              <a:rPr lang="en-US" sz="1100" dirty="0" err="1"/>
              <a:t>presuppone</a:t>
            </a:r>
            <a:r>
              <a:rPr lang="en-US" sz="1100" dirty="0"/>
              <a:t> </a:t>
            </a:r>
            <a:r>
              <a:rPr lang="en-US" sz="1100" dirty="0" err="1"/>
              <a:t>che</a:t>
            </a:r>
            <a:r>
              <a:rPr lang="en-US" sz="1100" dirty="0"/>
              <a:t> il </a:t>
            </a:r>
            <a:r>
              <a:rPr lang="en-US" sz="1100" dirty="0" err="1"/>
              <a:t>gruppo</a:t>
            </a:r>
            <a:r>
              <a:rPr lang="en-US" sz="1100" dirty="0"/>
              <a:t> di pixel 10x10 </a:t>
            </a:r>
            <a:r>
              <a:rPr lang="en-US" sz="1100" dirty="0" err="1"/>
              <a:t>più</a:t>
            </a:r>
            <a:r>
              <a:rPr lang="en-US" sz="1100" dirty="0"/>
              <a:t> in alto a sinistra </a:t>
            </a:r>
            <a:r>
              <a:rPr lang="en-US" sz="1100" dirty="0" err="1"/>
              <a:t>sia</a:t>
            </a:r>
            <a:r>
              <a:rPr lang="en-US" sz="1100" dirty="0"/>
              <a:t> sempre libero.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31D6933-FAE5-F7DF-F71A-085C4365B03B}"/>
              </a:ext>
            </a:extLst>
          </p:cNvPr>
          <p:cNvSpPr txBox="1"/>
          <p:nvPr/>
        </p:nvSpPr>
        <p:spPr>
          <a:xfrm>
            <a:off x="9020990" y="2758460"/>
            <a:ext cx="2300287" cy="918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1400" b="1" dirty="0" err="1"/>
              <a:t>Sfondo</a:t>
            </a:r>
            <a:endParaRPr lang="en-US" sz="1400" b="1" dirty="0"/>
          </a:p>
          <a:p>
            <a:r>
              <a:rPr lang="en-US" sz="1100" dirty="0"/>
              <a:t>Lo </a:t>
            </a:r>
            <a:r>
              <a:rPr lang="en-US" sz="1100" dirty="0" err="1"/>
              <a:t>sfondo</a:t>
            </a:r>
            <a:r>
              <a:rPr lang="en-US" sz="1100" dirty="0"/>
              <a:t> </a:t>
            </a:r>
            <a:r>
              <a:rPr lang="en-US" sz="1100" dirty="0" err="1"/>
              <a:t>nelle</a:t>
            </a:r>
            <a:r>
              <a:rPr lang="en-US" sz="1100" dirty="0"/>
              <a:t> </a:t>
            </a:r>
            <a:r>
              <a:rPr lang="en-US" sz="1100" dirty="0" err="1"/>
              <a:t>immagini</a:t>
            </a:r>
            <a:r>
              <a:rPr lang="en-US" sz="1100" dirty="0"/>
              <a:t> di training e testing è </a:t>
            </a:r>
            <a:r>
              <a:rPr lang="en-US" sz="1100" dirty="0" err="1"/>
              <a:t>bianco</a:t>
            </a:r>
            <a:r>
              <a:rPr lang="en-US" sz="1100" dirty="0"/>
              <a:t> con </a:t>
            </a:r>
            <a:r>
              <a:rPr lang="en-US" sz="1100" dirty="0" err="1"/>
              <a:t>una</a:t>
            </a:r>
            <a:r>
              <a:rPr lang="en-US" sz="1100" dirty="0"/>
              <a:t> texture </a:t>
            </a:r>
            <a:r>
              <a:rPr lang="en-US" sz="1100" dirty="0" err="1"/>
              <a:t>uniforme</a:t>
            </a:r>
            <a:r>
              <a:rPr lang="en-US" sz="1100" dirty="0"/>
              <a:t>.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D1EE79F-D69F-51D7-0A92-BDBFEC410EA2}"/>
              </a:ext>
            </a:extLst>
          </p:cNvPr>
          <p:cNvSpPr txBox="1"/>
          <p:nvPr/>
        </p:nvSpPr>
        <p:spPr>
          <a:xfrm>
            <a:off x="6097102" y="2758460"/>
            <a:ext cx="2300287" cy="918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1400" b="1" dirty="0" err="1"/>
              <a:t>Luminosità</a:t>
            </a:r>
            <a:endParaRPr lang="en-US" sz="1400" b="1" dirty="0"/>
          </a:p>
          <a:p>
            <a:r>
              <a:rPr lang="en-US" sz="1100" dirty="0" err="1"/>
              <a:t>L’illuminazione</a:t>
            </a:r>
            <a:r>
              <a:rPr lang="en-US" sz="1100" dirty="0"/>
              <a:t> </a:t>
            </a:r>
            <a:r>
              <a:rPr lang="en-US" sz="1100" dirty="0" err="1"/>
              <a:t>nelle</a:t>
            </a:r>
            <a:r>
              <a:rPr lang="en-US" sz="1100" dirty="0"/>
              <a:t> </a:t>
            </a:r>
            <a:r>
              <a:rPr lang="en-US" sz="1100" dirty="0" err="1"/>
              <a:t>immagini</a:t>
            </a:r>
            <a:r>
              <a:rPr lang="en-US" sz="1100" dirty="0"/>
              <a:t> di training e test è </a:t>
            </a:r>
            <a:r>
              <a:rPr lang="en-US" sz="1100" dirty="0" err="1"/>
              <a:t>costante</a:t>
            </a:r>
            <a:r>
              <a:rPr lang="en-US" sz="1100" dirty="0"/>
              <a:t> per </a:t>
            </a:r>
            <a:r>
              <a:rPr lang="en-US" sz="1100" dirty="0" err="1"/>
              <a:t>direzione</a:t>
            </a:r>
            <a:r>
              <a:rPr lang="en-US" sz="1100" dirty="0"/>
              <a:t> e </a:t>
            </a:r>
            <a:r>
              <a:rPr lang="en-US" sz="1100" dirty="0" err="1"/>
              <a:t>variabile</a:t>
            </a:r>
            <a:r>
              <a:rPr lang="en-US" sz="1100" dirty="0"/>
              <a:t> per </a:t>
            </a:r>
            <a:r>
              <a:rPr lang="en-US" sz="1100" dirty="0" err="1"/>
              <a:t>intesità</a:t>
            </a:r>
            <a:r>
              <a:rPr lang="en-US" sz="1100" dirty="0"/>
              <a:t>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79E9637-C22B-F59E-7B1C-3FA479A679F8}"/>
              </a:ext>
            </a:extLst>
          </p:cNvPr>
          <p:cNvSpPr txBox="1"/>
          <p:nvPr/>
        </p:nvSpPr>
        <p:spPr>
          <a:xfrm>
            <a:off x="3173212" y="2758460"/>
            <a:ext cx="2300287" cy="10874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1400" b="1" dirty="0"/>
              <a:t>Classi</a:t>
            </a:r>
          </a:p>
          <a:p>
            <a:r>
              <a:rPr lang="en-US" sz="1100" dirty="0"/>
              <a:t>Il dataset è compost da 10 classi+1 Classe </a:t>
            </a:r>
            <a:r>
              <a:rPr lang="en-US" sz="1100" dirty="0" err="1"/>
              <a:t>Sconosciuta</a:t>
            </a:r>
            <a:r>
              <a:rPr lang="en-US" sz="1100" dirty="0"/>
              <a:t> per </a:t>
            </a:r>
            <a:r>
              <a:rPr lang="en-US" sz="1100" dirty="0" err="1"/>
              <a:t>gli</a:t>
            </a:r>
            <a:r>
              <a:rPr lang="en-US" sz="1100" dirty="0"/>
              <a:t> </a:t>
            </a:r>
            <a:r>
              <a:rPr lang="en-US" sz="1100" dirty="0" err="1"/>
              <a:t>oggetti</a:t>
            </a:r>
            <a:r>
              <a:rPr lang="en-US" sz="1100" dirty="0"/>
              <a:t> </a:t>
            </a:r>
            <a:r>
              <a:rPr lang="en-US" sz="1100" dirty="0" err="1"/>
              <a:t>che</a:t>
            </a:r>
            <a:r>
              <a:rPr lang="en-US" sz="1100" dirty="0"/>
              <a:t> non </a:t>
            </a:r>
            <a:r>
              <a:rPr lang="en-US" sz="1100" dirty="0" err="1"/>
              <a:t>rientrano</a:t>
            </a:r>
            <a:r>
              <a:rPr lang="en-US" sz="1100" dirty="0"/>
              <a:t> </a:t>
            </a:r>
            <a:r>
              <a:rPr lang="en-US" sz="1100" dirty="0" err="1"/>
              <a:t>nelle</a:t>
            </a:r>
            <a:r>
              <a:rPr lang="en-US" sz="1100" dirty="0"/>
              <a:t> 10 </a:t>
            </a:r>
            <a:r>
              <a:rPr lang="en-US" sz="1100" dirty="0" err="1"/>
              <a:t>classi</a:t>
            </a:r>
            <a:endParaRPr lang="en-US" sz="11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0A0E632-C48C-4CA9-A1D2-3EC0B6890B02}"/>
              </a:ext>
            </a:extLst>
          </p:cNvPr>
          <p:cNvSpPr txBox="1"/>
          <p:nvPr/>
        </p:nvSpPr>
        <p:spPr>
          <a:xfrm>
            <a:off x="6097102" y="4901391"/>
            <a:ext cx="2300287" cy="10874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1400" b="1" dirty="0"/>
              <a:t>Social Distancing</a:t>
            </a:r>
          </a:p>
          <a:p>
            <a:r>
              <a:rPr lang="en-US" sz="1100" dirty="0"/>
              <a:t>Si </a:t>
            </a:r>
            <a:r>
              <a:rPr lang="en-US" sz="1100" dirty="0" err="1"/>
              <a:t>presuppone</a:t>
            </a:r>
            <a:r>
              <a:rPr lang="en-US" sz="1100" dirty="0"/>
              <a:t> </a:t>
            </a:r>
            <a:r>
              <a:rPr lang="en-US" sz="1100" dirty="0" err="1"/>
              <a:t>che</a:t>
            </a:r>
            <a:r>
              <a:rPr lang="en-US" sz="1100" dirty="0"/>
              <a:t> </a:t>
            </a:r>
            <a:r>
              <a:rPr lang="en-US" sz="1100" dirty="0" err="1"/>
              <a:t>nessun</a:t>
            </a:r>
            <a:r>
              <a:rPr lang="en-US" sz="1100" dirty="0"/>
              <a:t> </a:t>
            </a:r>
            <a:r>
              <a:rPr lang="en-US" sz="1100" dirty="0" err="1"/>
              <a:t>oggetto</a:t>
            </a:r>
            <a:r>
              <a:rPr lang="en-US" sz="1100" dirty="0"/>
              <a:t> </a:t>
            </a:r>
            <a:r>
              <a:rPr lang="en-US" sz="1100" dirty="0" err="1"/>
              <a:t>sia</a:t>
            </a:r>
            <a:r>
              <a:rPr lang="en-US" sz="1100" dirty="0"/>
              <a:t> </a:t>
            </a:r>
            <a:r>
              <a:rPr lang="en-US" sz="1100" dirty="0" err="1"/>
              <a:t>sovrapposto</a:t>
            </a:r>
            <a:r>
              <a:rPr lang="en-US" sz="1100" dirty="0"/>
              <a:t> a un </a:t>
            </a:r>
            <a:r>
              <a:rPr lang="en-US" sz="1100" dirty="0" err="1"/>
              <a:t>altro</a:t>
            </a:r>
            <a:r>
              <a:rPr lang="en-US" sz="1100" dirty="0"/>
              <a:t> e </a:t>
            </a:r>
            <a:r>
              <a:rPr lang="en-US" sz="1100" dirty="0" err="1"/>
              <a:t>che</a:t>
            </a:r>
            <a:r>
              <a:rPr lang="en-US" sz="1100" dirty="0"/>
              <a:t> </a:t>
            </a:r>
            <a:r>
              <a:rPr lang="en-US" sz="1100" dirty="0" err="1"/>
              <a:t>nessun</a:t>
            </a:r>
            <a:r>
              <a:rPr lang="en-US" sz="1100" dirty="0"/>
              <a:t> </a:t>
            </a:r>
            <a:r>
              <a:rPr lang="en-US" sz="1100" dirty="0" err="1"/>
              <a:t>oggetto</a:t>
            </a:r>
            <a:r>
              <a:rPr lang="en-US" sz="1100" dirty="0"/>
              <a:t> </a:t>
            </a:r>
            <a:r>
              <a:rPr lang="en-US" sz="1100" dirty="0" err="1"/>
              <a:t>venga</a:t>
            </a:r>
            <a:r>
              <a:rPr lang="en-US" sz="1100" dirty="0"/>
              <a:t> </a:t>
            </a:r>
            <a:r>
              <a:rPr lang="en-US" sz="1100" dirty="0" err="1"/>
              <a:t>tagliato</a:t>
            </a:r>
            <a:r>
              <a:rPr lang="en-US" sz="1100" dirty="0"/>
              <a:t> dal </a:t>
            </a:r>
            <a:r>
              <a:rPr lang="en-US" sz="1100" dirty="0" err="1"/>
              <a:t>bordo</a:t>
            </a:r>
            <a:r>
              <a:rPr lang="en-US" sz="1100" dirty="0"/>
              <a:t>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60504A2-C858-F473-236A-DB82AA861AA8}"/>
              </a:ext>
            </a:extLst>
          </p:cNvPr>
          <p:cNvSpPr txBox="1"/>
          <p:nvPr/>
        </p:nvSpPr>
        <p:spPr>
          <a:xfrm>
            <a:off x="621313" y="5234464"/>
            <a:ext cx="21036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Le </a:t>
            </a:r>
            <a:r>
              <a:rPr lang="en-US" sz="1100" dirty="0" err="1"/>
              <a:t>Immagini</a:t>
            </a:r>
            <a:r>
              <a:rPr lang="en-US" sz="1100" dirty="0"/>
              <a:t> </a:t>
            </a:r>
            <a:r>
              <a:rPr lang="en-US" sz="1100" dirty="0" err="1"/>
              <a:t>presenti</a:t>
            </a:r>
            <a:r>
              <a:rPr lang="en-US" sz="1100" dirty="0"/>
              <a:t> </a:t>
            </a:r>
            <a:r>
              <a:rPr lang="en-US" sz="1100" dirty="0" err="1"/>
              <a:t>nel</a:t>
            </a:r>
            <a:r>
              <a:rPr lang="en-US" sz="1100" dirty="0"/>
              <a:t> dataset e </a:t>
            </a:r>
            <a:r>
              <a:rPr lang="en-US" sz="1100" dirty="0" err="1"/>
              <a:t>usate</a:t>
            </a:r>
            <a:r>
              <a:rPr lang="en-US" sz="1100" dirty="0"/>
              <a:t> </a:t>
            </a:r>
            <a:r>
              <a:rPr lang="en-US" sz="1100" dirty="0" err="1"/>
              <a:t>nel</a:t>
            </a:r>
            <a:r>
              <a:rPr lang="en-US" sz="1100" dirty="0"/>
              <a:t> testing </a:t>
            </a:r>
            <a:r>
              <a:rPr lang="en-US" sz="1100" dirty="0" err="1"/>
              <a:t>presentano</a:t>
            </a:r>
            <a:r>
              <a:rPr lang="en-US" sz="1100" dirty="0"/>
              <a:t> le </a:t>
            </a:r>
            <a:r>
              <a:rPr lang="en-US" sz="1100" dirty="0" err="1"/>
              <a:t>seguenti</a:t>
            </a:r>
            <a:r>
              <a:rPr lang="en-US" sz="1100" dirty="0"/>
              <a:t> </a:t>
            </a:r>
            <a:r>
              <a:rPr lang="en-US" sz="1100" dirty="0" err="1"/>
              <a:t>caratteristiche</a:t>
            </a:r>
            <a:r>
              <a:rPr lang="en-US" sz="1100" dirty="0"/>
              <a:t>.</a:t>
            </a:r>
          </a:p>
        </p:txBody>
      </p:sp>
      <p:pic>
        <p:nvPicPr>
          <p:cNvPr id="14" name="Elemento grafico 13" descr="Foglia contorno">
            <a:extLst>
              <a:ext uri="{FF2B5EF4-FFF2-40B4-BE49-F238E27FC236}">
                <a16:creationId xmlns:a16="http://schemas.microsoft.com/office/drawing/2014/main" id="{6E363F9F-5519-C1A1-DA27-D4AB3D6F72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12617" y="2272608"/>
            <a:ext cx="551472" cy="551472"/>
          </a:xfrm>
          <a:prstGeom prst="rect">
            <a:avLst/>
          </a:prstGeom>
        </p:spPr>
      </p:pic>
      <p:pic>
        <p:nvPicPr>
          <p:cNvPr id="16" name="Elemento grafico 15" descr="Agricoltura con riempimento a tinta unita">
            <a:extLst>
              <a:ext uri="{FF2B5EF4-FFF2-40B4-BE49-F238E27FC236}">
                <a16:creationId xmlns:a16="http://schemas.microsoft.com/office/drawing/2014/main" id="{2A7E39CA-4464-323A-B3EB-E605053D42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14137" y="2220731"/>
            <a:ext cx="547764" cy="547764"/>
          </a:xfrm>
          <a:prstGeom prst="rect">
            <a:avLst/>
          </a:prstGeom>
        </p:spPr>
      </p:pic>
      <p:pic>
        <p:nvPicPr>
          <p:cNvPr id="18" name="Elemento grafico 17" descr="Righello con riempimento a tinta unita">
            <a:extLst>
              <a:ext uri="{FF2B5EF4-FFF2-40B4-BE49-F238E27FC236}">
                <a16:creationId xmlns:a16="http://schemas.microsoft.com/office/drawing/2014/main" id="{B93F3B30-60B1-C4B2-2311-1DCE0B4F0A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70739" y="4398495"/>
            <a:ext cx="547764" cy="547764"/>
          </a:xfrm>
          <a:prstGeom prst="rect">
            <a:avLst/>
          </a:prstGeom>
        </p:spPr>
      </p:pic>
      <p:pic>
        <p:nvPicPr>
          <p:cNvPr id="20" name="Elemento grafico 19" descr="Lampadina con riempimento a tinta unita">
            <a:extLst>
              <a:ext uri="{FF2B5EF4-FFF2-40B4-BE49-F238E27FC236}">
                <a16:creationId xmlns:a16="http://schemas.microsoft.com/office/drawing/2014/main" id="{09998FCE-E70E-4E39-B128-CC600B78D8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89420" y="2255564"/>
            <a:ext cx="547764" cy="547764"/>
          </a:xfrm>
          <a:prstGeom prst="rect">
            <a:avLst/>
          </a:prstGeom>
        </p:spPr>
      </p:pic>
      <p:pic>
        <p:nvPicPr>
          <p:cNvPr id="22" name="Elemento grafico 21" descr="Trigonometria con riempimento a tinta unita">
            <a:extLst>
              <a:ext uri="{FF2B5EF4-FFF2-40B4-BE49-F238E27FC236}">
                <a16:creationId xmlns:a16="http://schemas.microsoft.com/office/drawing/2014/main" id="{A57308DA-093C-1A8B-499A-91D162ED2F5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12617" y="4377674"/>
            <a:ext cx="523717" cy="52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27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E901AC8-6255-C6BA-7403-86974FF2930B}"/>
              </a:ext>
            </a:extLst>
          </p:cNvPr>
          <p:cNvSpPr/>
          <p:nvPr/>
        </p:nvSpPr>
        <p:spPr>
          <a:xfrm>
            <a:off x="695324" y="2523281"/>
            <a:ext cx="10139824" cy="3960440"/>
          </a:xfrm>
          <a:prstGeom prst="roundRect">
            <a:avLst>
              <a:gd name="adj" fmla="val 8192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ym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2E7D4-7B89-FF4B-160B-DEEDDD8F5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7" y="860560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Problemi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da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Affrontare</a:t>
            </a:r>
            <a:endParaRPr lang="en-US" sz="440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539B72E-6591-DE6B-2AA9-A4EA05AF840F}"/>
              </a:ext>
            </a:extLst>
          </p:cNvPr>
          <p:cNvSpPr/>
          <p:nvPr/>
        </p:nvSpPr>
        <p:spPr>
          <a:xfrm>
            <a:off x="4361220" y="2212702"/>
            <a:ext cx="2808032" cy="668072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>
                <a:ea typeface="微软雅黑" panose="020B0503020204020204" pitchFamily="34" charset="-122"/>
                <a:cs typeface="+mn-ea"/>
                <a:sym typeface="+mn-lt"/>
              </a:rPr>
              <a:t>Problemi</a:t>
            </a:r>
            <a:endParaRPr lang="en-IN" sz="1800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834FAB-37DF-DF9A-F2B8-2A81A7F0C893}"/>
              </a:ext>
            </a:extLst>
          </p:cNvPr>
          <p:cNvSpPr/>
          <p:nvPr/>
        </p:nvSpPr>
        <p:spPr>
          <a:xfrm>
            <a:off x="1130101" y="3167390"/>
            <a:ext cx="42299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Oggetti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estranei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nell’immagine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. 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F9D9CB-EBFC-C7F9-489E-862958F8ACE0}"/>
              </a:ext>
            </a:extLst>
          </p:cNvPr>
          <p:cNvSpPr/>
          <p:nvPr/>
        </p:nvSpPr>
        <p:spPr>
          <a:xfrm>
            <a:off x="1130101" y="3909108"/>
            <a:ext cx="42299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Riflesso</a:t>
            </a:r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IN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nelle</a:t>
            </a:r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IN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foglie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4D01EC-7D5C-E575-0D74-9D7BCD3B26FC}"/>
              </a:ext>
            </a:extLst>
          </p:cNvPr>
          <p:cNvSpPr/>
          <p:nvPr/>
        </p:nvSpPr>
        <p:spPr>
          <a:xfrm>
            <a:off x="1130101" y="4503501"/>
            <a:ext cx="42299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Tinta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chiara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delle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foglie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4ABDD-6544-A04E-B9A6-2F1693F637A6}"/>
              </a:ext>
            </a:extLst>
          </p:cNvPr>
          <p:cNvSpPr/>
          <p:nvPr/>
        </p:nvSpPr>
        <p:spPr>
          <a:xfrm>
            <a:off x="1130101" y="5137853"/>
            <a:ext cx="42299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IN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Foglie</a:t>
            </a:r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IN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Ruotate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645866C-9E70-FE71-6BF2-2A9510B7274B}"/>
              </a:ext>
            </a:extLst>
          </p:cNvPr>
          <p:cNvSpPr/>
          <p:nvPr/>
        </p:nvSpPr>
        <p:spPr>
          <a:xfrm>
            <a:off x="5516895" y="1737500"/>
            <a:ext cx="668072" cy="6680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ym typeface="+mn-lt"/>
            </a:endParaRPr>
          </a:p>
        </p:txBody>
      </p:sp>
      <p:pic>
        <p:nvPicPr>
          <p:cNvPr id="24" name="Graphic 23" descr="Thought with solid fill">
            <a:extLst>
              <a:ext uri="{FF2B5EF4-FFF2-40B4-BE49-F238E27FC236}">
                <a16:creationId xmlns:a16="http://schemas.microsoft.com/office/drawing/2014/main" id="{2A220B54-E047-EFBF-1951-D24EE33A5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4931" y="1876762"/>
            <a:ext cx="432000" cy="432000"/>
          </a:xfrm>
          <a:prstGeom prst="rect">
            <a:avLst/>
          </a:prstGeom>
        </p:spPr>
      </p:pic>
      <p:sp>
        <p:nvSpPr>
          <p:cNvPr id="4" name="Rectangle 11">
            <a:extLst>
              <a:ext uri="{FF2B5EF4-FFF2-40B4-BE49-F238E27FC236}">
                <a16:creationId xmlns:a16="http://schemas.microsoft.com/office/drawing/2014/main" id="{C1809775-DF2B-D6E8-B140-E96BC90A5740}"/>
              </a:ext>
            </a:extLst>
          </p:cNvPr>
          <p:cNvSpPr/>
          <p:nvPr/>
        </p:nvSpPr>
        <p:spPr>
          <a:xfrm>
            <a:off x="1130101" y="5811285"/>
            <a:ext cx="42299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IN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Foglie</a:t>
            </a:r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con Forma Simile</a:t>
            </a:r>
          </a:p>
        </p:txBody>
      </p:sp>
    </p:spTree>
    <p:extLst>
      <p:ext uri="{BB962C8B-B14F-4D97-AF65-F5344CB8AC3E}">
        <p14:creationId xmlns:p14="http://schemas.microsoft.com/office/powerpoint/2010/main" val="806762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494E70A3-81D5-7AE1-D901-26C9228DA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AE70B2-8BF9-45C0-BB95-33D1B9D3A854}" type="slidenum">
              <a:rPr lang="en-US" smtClean="0"/>
              <a:pPr algn="ctr"/>
              <a:t>6</a:t>
            </a:fld>
            <a:endParaRPr lang="en-US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C0AFBEB6-6E56-7F20-D22A-18C14EB03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Postate Limitazioni del Progetto</a:t>
            </a:r>
            <a:br>
              <a:rPr lang="it-IT" dirty="0"/>
            </a:b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A69EA63-0038-6B77-C2FF-1131EF81D618}"/>
              </a:ext>
            </a:extLst>
          </p:cNvPr>
          <p:cNvSpPr txBox="1"/>
          <p:nvPr/>
        </p:nvSpPr>
        <p:spPr>
          <a:xfrm>
            <a:off x="812800" y="1493520"/>
            <a:ext cx="528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Limitazioni</a:t>
            </a:r>
          </a:p>
          <a:p>
            <a:r>
              <a:rPr lang="it-IT" dirty="0"/>
              <a:t>-costo computazionale non troppo elevato</a:t>
            </a:r>
          </a:p>
          <a:p>
            <a:r>
              <a:rPr lang="it-IT" dirty="0"/>
              <a:t>-tempo di calcolo non eccessivo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41146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F90C3B-B350-EAB9-F727-9EF5D6751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5" y="860557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Project Pipeline</a:t>
            </a:r>
          </a:p>
        </p:txBody>
      </p:sp>
      <p:sp>
        <p:nvSpPr>
          <p:cNvPr id="4" name="矩形 5">
            <a:extLst>
              <a:ext uri="{FF2B5EF4-FFF2-40B4-BE49-F238E27FC236}">
                <a16:creationId xmlns:a16="http://schemas.microsoft.com/office/drawing/2014/main" id="{725C883B-D633-A8DE-D141-61510AEE1A2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797176" y="5072380"/>
            <a:ext cx="1840864" cy="94043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矩形 10">
            <a:extLst>
              <a:ext uri="{FF2B5EF4-FFF2-40B4-BE49-F238E27FC236}">
                <a16:creationId xmlns:a16="http://schemas.microsoft.com/office/drawing/2014/main" id="{6A1029A5-4728-3F27-0D0D-8DB1CE5DC4E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104256" y="5078095"/>
            <a:ext cx="1840862" cy="94043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矩形 14">
            <a:extLst>
              <a:ext uri="{FF2B5EF4-FFF2-40B4-BE49-F238E27FC236}">
                <a16:creationId xmlns:a16="http://schemas.microsoft.com/office/drawing/2014/main" id="{7FBD02F2-B313-10C8-2868-FBCA952FF68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74751" y="2530475"/>
            <a:ext cx="1840864" cy="81851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矩形 18">
            <a:extLst>
              <a:ext uri="{FF2B5EF4-FFF2-40B4-BE49-F238E27FC236}">
                <a16:creationId xmlns:a16="http://schemas.microsoft.com/office/drawing/2014/main" id="{39A581FA-3600-022D-5057-54DA4A6C4F1E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904490" y="4435475"/>
            <a:ext cx="1626235" cy="53022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it-IT" altLang="zh-CN" sz="1600" b="1" dirty="0">
                <a:ea typeface="微软雅黑" panose="020B0503020204020204" pitchFamily="34" charset="-122"/>
                <a:cs typeface="+mn-ea"/>
                <a:sym typeface="+mn-lt"/>
              </a:rPr>
              <a:t>Segmentazione dell’immagine</a:t>
            </a:r>
            <a:endParaRPr lang="zh-CN" altLang="en-US" sz="1600" b="1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矩形 19">
            <a:extLst>
              <a:ext uri="{FF2B5EF4-FFF2-40B4-BE49-F238E27FC236}">
                <a16:creationId xmlns:a16="http://schemas.microsoft.com/office/drawing/2014/main" id="{C1F8A72A-9D03-04C6-BD62-EF89A146F1C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211570" y="4435475"/>
            <a:ext cx="1626235" cy="53022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it-IT" altLang="zh-CN" sz="1600" b="1" dirty="0">
                <a:ea typeface="微软雅黑" panose="020B0503020204020204" pitchFamily="34" charset="-122"/>
                <a:cs typeface="+mn-ea"/>
                <a:sym typeface="+mn-lt"/>
              </a:rPr>
              <a:t>Riconoscimento degli Oggetti</a:t>
            </a:r>
            <a:endParaRPr lang="zh-CN" altLang="en-US" sz="1600" b="1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矩形 20">
            <a:extLst>
              <a:ext uri="{FF2B5EF4-FFF2-40B4-BE49-F238E27FC236}">
                <a16:creationId xmlns:a16="http://schemas.microsoft.com/office/drawing/2014/main" id="{4E14F0F5-C589-0B43-3D5A-476C56D0E9E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9544050" y="4435475"/>
            <a:ext cx="1626235" cy="53022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it-IT" altLang="zh-CN" sz="1600" b="1" dirty="0">
                <a:ea typeface="微软雅黑" panose="020B0503020204020204" pitchFamily="34" charset="-122"/>
                <a:cs typeface="+mn-ea"/>
                <a:sym typeface="+mn-lt"/>
              </a:rPr>
              <a:t>Risultati</a:t>
            </a:r>
            <a:endParaRPr lang="zh-CN" altLang="en-US" sz="1600" b="1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矩形 21">
            <a:extLst>
              <a:ext uri="{FF2B5EF4-FFF2-40B4-BE49-F238E27FC236}">
                <a16:creationId xmlns:a16="http://schemas.microsoft.com/office/drawing/2014/main" id="{4559A421-09E4-37EA-451E-497F0D3F4C32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179830" y="2777233"/>
            <a:ext cx="1626235" cy="53594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it-IT" altLang="zh-CN" sz="1600" b="1" dirty="0">
                <a:ea typeface="微软雅黑" panose="020B0503020204020204" pitchFamily="34" charset="-122"/>
                <a:cs typeface="+mn-ea"/>
                <a:sym typeface="+mn-lt"/>
              </a:rPr>
              <a:t>Acquisizione dell’immagine</a:t>
            </a:r>
            <a:endParaRPr lang="zh-CN" altLang="en-US" sz="1600" b="1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矩形 22">
            <a:extLst>
              <a:ext uri="{FF2B5EF4-FFF2-40B4-BE49-F238E27FC236}">
                <a16:creationId xmlns:a16="http://schemas.microsoft.com/office/drawing/2014/main" id="{9A0FA595-D814-D01F-79D6-1438C26790B8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4579938" y="2777233"/>
            <a:ext cx="1626235" cy="53594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it-IT" altLang="zh-CN" sz="1600" b="1" dirty="0">
                <a:ea typeface="微软雅黑" panose="020B0503020204020204" pitchFamily="34" charset="-122"/>
                <a:cs typeface="+mn-ea"/>
                <a:sym typeface="+mn-lt"/>
              </a:rPr>
              <a:t>Calcolo delle features</a:t>
            </a:r>
            <a:endParaRPr lang="zh-CN" altLang="en-US" sz="1600" b="1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矩形 23">
            <a:extLst>
              <a:ext uri="{FF2B5EF4-FFF2-40B4-BE49-F238E27FC236}">
                <a16:creationId xmlns:a16="http://schemas.microsoft.com/office/drawing/2014/main" id="{3A7CAEA5-CE05-64AB-B1CC-654FB492AB49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7852092" y="2732594"/>
            <a:ext cx="1626235" cy="53594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it-IT" altLang="zh-CN" sz="1600" b="1" dirty="0">
                <a:ea typeface="微软雅黑" panose="020B0503020204020204" pitchFamily="34" charset="-122"/>
                <a:cs typeface="+mn-ea"/>
                <a:sym typeface="+mn-lt"/>
              </a:rPr>
              <a:t>Classificazione delle Foglie</a:t>
            </a:r>
            <a:endParaRPr lang="zh-CN" altLang="en-US" sz="1600" b="1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6" name="直接连接符 47">
            <a:extLst>
              <a:ext uri="{FF2B5EF4-FFF2-40B4-BE49-F238E27FC236}">
                <a16:creationId xmlns:a16="http://schemas.microsoft.com/office/drawing/2014/main" id="{D53B43D2-C94A-ACC5-82C2-A9C545CA181F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 flipV="1">
            <a:off x="7028815" y="2840990"/>
            <a:ext cx="1270" cy="95059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连接符 48">
            <a:extLst>
              <a:ext uri="{FF2B5EF4-FFF2-40B4-BE49-F238E27FC236}">
                <a16:creationId xmlns:a16="http://schemas.microsoft.com/office/drawing/2014/main" id="{012CC6B2-1D00-7FC2-6AA6-D60E40683ED5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 flipV="1">
            <a:off x="10340340" y="2835275"/>
            <a:ext cx="1270" cy="95059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连接符 46">
            <a:extLst>
              <a:ext uri="{FF2B5EF4-FFF2-40B4-BE49-F238E27FC236}">
                <a16:creationId xmlns:a16="http://schemas.microsoft.com/office/drawing/2014/main" id="{44B3413A-114B-ED53-3E6C-44EA749BC4EB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 flipV="1">
            <a:off x="3716655" y="2835275"/>
            <a:ext cx="1270" cy="95059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连接符 49">
            <a:extLst>
              <a:ext uri="{FF2B5EF4-FFF2-40B4-BE49-F238E27FC236}">
                <a16:creationId xmlns:a16="http://schemas.microsoft.com/office/drawing/2014/main" id="{02DEAC48-C643-A70D-E40B-80757454B6EC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 flipV="1">
            <a:off x="5372735" y="3829685"/>
            <a:ext cx="1270" cy="98044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连接符 50">
            <a:extLst>
              <a:ext uri="{FF2B5EF4-FFF2-40B4-BE49-F238E27FC236}">
                <a16:creationId xmlns:a16="http://schemas.microsoft.com/office/drawing/2014/main" id="{E61F571D-6C57-C44E-37E0-D79E5A1F407B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 flipV="1">
            <a:off x="8684895" y="3829685"/>
            <a:ext cx="1270" cy="98044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连接符 45">
            <a:extLst>
              <a:ext uri="{FF2B5EF4-FFF2-40B4-BE49-F238E27FC236}">
                <a16:creationId xmlns:a16="http://schemas.microsoft.com/office/drawing/2014/main" id="{2D952648-8E09-044E-3C78-B9404D6D5647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 flipV="1">
            <a:off x="2060575" y="3829685"/>
            <a:ext cx="1270" cy="98044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燕尾形 3">
            <a:extLst>
              <a:ext uri="{FF2B5EF4-FFF2-40B4-BE49-F238E27FC236}">
                <a16:creationId xmlns:a16="http://schemas.microsoft.com/office/drawing/2014/main" id="{185C0876-1096-CEBF-9741-B23DED33DE8C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flipV="1">
            <a:off x="1250950" y="3725545"/>
            <a:ext cx="1620520" cy="186055"/>
          </a:xfrm>
          <a:prstGeom prst="chevron">
            <a:avLst/>
          </a:prstGeom>
          <a:solidFill>
            <a:schemeClr val="accent6">
              <a:lumMod val="75000"/>
            </a:schemeClr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燕尾形 4">
            <a:extLst>
              <a:ext uri="{FF2B5EF4-FFF2-40B4-BE49-F238E27FC236}">
                <a16:creationId xmlns:a16="http://schemas.microsoft.com/office/drawing/2014/main" id="{F3C29205-CDAD-8B84-DF64-D3A7FB216457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rot="10800000" flipH="1" flipV="1">
            <a:off x="9530715" y="3726180"/>
            <a:ext cx="1620520" cy="186055"/>
          </a:xfrm>
          <a:prstGeom prst="chevron">
            <a:avLst/>
          </a:prstGeom>
          <a:solidFill>
            <a:schemeClr val="accent6">
              <a:lumMod val="75000"/>
            </a:schemeClr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燕尾形 6">
            <a:extLst>
              <a:ext uri="{FF2B5EF4-FFF2-40B4-BE49-F238E27FC236}">
                <a16:creationId xmlns:a16="http://schemas.microsoft.com/office/drawing/2014/main" id="{625B663D-2774-DDC6-251D-3FE26F4F1075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flipV="1">
            <a:off x="2906395" y="3724910"/>
            <a:ext cx="1621155" cy="186055"/>
          </a:xfrm>
          <a:prstGeom prst="chevron">
            <a:avLst/>
          </a:prstGeom>
          <a:solidFill>
            <a:schemeClr val="accent6">
              <a:lumMod val="75000"/>
            </a:schemeClr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燕尾形 7">
            <a:extLst>
              <a:ext uri="{FF2B5EF4-FFF2-40B4-BE49-F238E27FC236}">
                <a16:creationId xmlns:a16="http://schemas.microsoft.com/office/drawing/2014/main" id="{0AF59B00-D07E-4F9A-F79E-046264095C1D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flipV="1">
            <a:off x="4562475" y="3725545"/>
            <a:ext cx="1621155" cy="186055"/>
          </a:xfrm>
          <a:prstGeom prst="chevron">
            <a:avLst/>
          </a:prstGeom>
          <a:solidFill>
            <a:schemeClr val="accent6">
              <a:lumMod val="75000"/>
            </a:schemeClr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燕尾形 8">
            <a:extLst>
              <a:ext uri="{FF2B5EF4-FFF2-40B4-BE49-F238E27FC236}">
                <a16:creationId xmlns:a16="http://schemas.microsoft.com/office/drawing/2014/main" id="{B6EBB8B5-3F72-2764-12CE-627C9811F932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flipV="1">
            <a:off x="6218555" y="3724910"/>
            <a:ext cx="1621155" cy="186055"/>
          </a:xfrm>
          <a:prstGeom prst="chevron">
            <a:avLst/>
          </a:prstGeom>
          <a:solidFill>
            <a:schemeClr val="accent6">
              <a:lumMod val="75000"/>
            </a:schemeClr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燕尾形 11">
            <a:extLst>
              <a:ext uri="{FF2B5EF4-FFF2-40B4-BE49-F238E27FC236}">
                <a16:creationId xmlns:a16="http://schemas.microsoft.com/office/drawing/2014/main" id="{4CA19874-F1F6-9E84-EBFA-47DC38FD8F2F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flipV="1">
            <a:off x="7874635" y="3725545"/>
            <a:ext cx="1621155" cy="186055"/>
          </a:xfrm>
          <a:prstGeom prst="chevron">
            <a:avLst/>
          </a:prstGeom>
          <a:solidFill>
            <a:schemeClr val="accent6">
              <a:lumMod val="75000"/>
            </a:schemeClr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椭圆 56">
            <a:extLst>
              <a:ext uri="{FF2B5EF4-FFF2-40B4-BE49-F238E27FC236}">
                <a16:creationId xmlns:a16="http://schemas.microsoft.com/office/drawing/2014/main" id="{EC815E7E-0585-1DC8-42CA-EE817FB95444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5187950" y="4603750"/>
            <a:ext cx="381635" cy="38227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03</a:t>
            </a:r>
          </a:p>
        </p:txBody>
      </p:sp>
      <p:sp>
        <p:nvSpPr>
          <p:cNvPr id="29" name="椭圆 58">
            <a:extLst>
              <a:ext uri="{FF2B5EF4-FFF2-40B4-BE49-F238E27FC236}">
                <a16:creationId xmlns:a16="http://schemas.microsoft.com/office/drawing/2014/main" id="{8187B8E0-71CE-1A7D-BD56-46178891A6E4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8501380" y="4599940"/>
            <a:ext cx="381635" cy="38227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05</a:t>
            </a:r>
          </a:p>
        </p:txBody>
      </p:sp>
      <p:sp>
        <p:nvSpPr>
          <p:cNvPr id="30" name="椭圆 129">
            <a:extLst>
              <a:ext uri="{FF2B5EF4-FFF2-40B4-BE49-F238E27FC236}">
                <a16:creationId xmlns:a16="http://schemas.microsoft.com/office/drawing/2014/main" id="{BEEFA589-FF5C-9517-487A-40B2AF1C2005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1877695" y="4599305"/>
            <a:ext cx="382905" cy="38290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01</a:t>
            </a:r>
          </a:p>
        </p:txBody>
      </p:sp>
      <p:sp>
        <p:nvSpPr>
          <p:cNvPr id="31" name="椭圆 61">
            <a:extLst>
              <a:ext uri="{FF2B5EF4-FFF2-40B4-BE49-F238E27FC236}">
                <a16:creationId xmlns:a16="http://schemas.microsoft.com/office/drawing/2014/main" id="{E788F54D-CC23-E3C7-836B-C48AE5453F2B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3521710" y="2647315"/>
            <a:ext cx="382905" cy="3835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02</a:t>
            </a:r>
          </a:p>
        </p:txBody>
      </p:sp>
      <p:sp>
        <p:nvSpPr>
          <p:cNvPr id="32" name="椭圆 1">
            <a:extLst>
              <a:ext uri="{FF2B5EF4-FFF2-40B4-BE49-F238E27FC236}">
                <a16:creationId xmlns:a16="http://schemas.microsoft.com/office/drawing/2014/main" id="{26B496CD-3D17-9C1C-04BB-CB1BA42A51C3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6837680" y="2647315"/>
            <a:ext cx="382905" cy="3835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04</a:t>
            </a:r>
          </a:p>
        </p:txBody>
      </p:sp>
      <p:sp>
        <p:nvSpPr>
          <p:cNvPr id="33" name="椭圆 2">
            <a:extLst>
              <a:ext uri="{FF2B5EF4-FFF2-40B4-BE49-F238E27FC236}">
                <a16:creationId xmlns:a16="http://schemas.microsoft.com/office/drawing/2014/main" id="{CA4B9EA8-4786-BD34-897A-2CFE918106B7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10153650" y="2647315"/>
            <a:ext cx="382905" cy="3835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06</a:t>
            </a:r>
          </a:p>
        </p:txBody>
      </p:sp>
      <p:sp>
        <p:nvSpPr>
          <p:cNvPr id="34" name="燕尾形 9">
            <a:extLst>
              <a:ext uri="{FF2B5EF4-FFF2-40B4-BE49-F238E27FC236}">
                <a16:creationId xmlns:a16="http://schemas.microsoft.com/office/drawing/2014/main" id="{CFFD1376-E814-AFC3-8A7C-F7B09A0B6552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 flipV="1">
            <a:off x="1048385" y="3725545"/>
            <a:ext cx="202565" cy="186690"/>
          </a:xfrm>
          <a:prstGeom prst="chevron">
            <a:avLst/>
          </a:prstGeom>
          <a:solidFill>
            <a:schemeClr val="accent6">
              <a:lumMod val="75000"/>
            </a:schemeClr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燕尾形 12">
            <a:extLst>
              <a:ext uri="{FF2B5EF4-FFF2-40B4-BE49-F238E27FC236}">
                <a16:creationId xmlns:a16="http://schemas.microsoft.com/office/drawing/2014/main" id="{ECCBBBE7-796E-45EA-38C2-2DA64AB7C35E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 flipV="1">
            <a:off x="11152505" y="3725545"/>
            <a:ext cx="202565" cy="186690"/>
          </a:xfrm>
          <a:prstGeom prst="chevron">
            <a:avLst/>
          </a:prstGeom>
          <a:solidFill>
            <a:schemeClr val="accent6">
              <a:lumMod val="75000"/>
            </a:schemeClr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2713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16CEF-DD3E-3DDD-CCDA-E08CD1AE2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57288A-26C2-8988-E591-9FC89CAF2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7" y="860560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01-Acquisizione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delle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Immagini</a:t>
            </a:r>
            <a:endParaRPr lang="en-US" sz="440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任意多边形: 形状 31">
            <a:extLst>
              <a:ext uri="{FF2B5EF4-FFF2-40B4-BE49-F238E27FC236}">
                <a16:creationId xmlns:a16="http://schemas.microsoft.com/office/drawing/2014/main" id="{A2086821-ACF4-1BBE-7338-461B5504108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91670" y="3484725"/>
            <a:ext cx="399223" cy="1024024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DCF5BB7D-077C-609E-A3C5-D95AD7647871}"/>
              </a:ext>
            </a:extLst>
          </p:cNvPr>
          <p:cNvGrpSpPr/>
          <p:nvPr/>
        </p:nvGrpSpPr>
        <p:grpSpPr>
          <a:xfrm>
            <a:off x="202488" y="2487158"/>
            <a:ext cx="11671750" cy="3055303"/>
            <a:chOff x="696879" y="2457661"/>
            <a:chExt cx="11671750" cy="305530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A1E980A-374B-6E71-EBF4-E4D3A500644A}"/>
                </a:ext>
              </a:extLst>
            </p:cNvPr>
            <p:cNvGrpSpPr/>
            <p:nvPr/>
          </p:nvGrpSpPr>
          <p:grpSpPr>
            <a:xfrm>
              <a:off x="696879" y="2457661"/>
              <a:ext cx="9523480" cy="3045472"/>
              <a:chOff x="605439" y="2356456"/>
              <a:chExt cx="12383397" cy="3071737"/>
            </a:xfrm>
          </p:grpSpPr>
          <p:sp>
            <p:nvSpPr>
              <p:cNvPr id="65" name="Freeform 4">
                <a:extLst>
                  <a:ext uri="{FF2B5EF4-FFF2-40B4-BE49-F238E27FC236}">
                    <a16:creationId xmlns:a16="http://schemas.microsoft.com/office/drawing/2014/main" id="{C0FF88CF-E4F2-23E1-D889-9E142C2889B4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7543504" y="2363163"/>
                <a:ext cx="2640525" cy="3065030"/>
              </a:xfrm>
              <a:custGeom>
                <a:avLst/>
                <a:gdLst>
                  <a:gd name="connsiteX0" fmla="*/ 2901949 w 3176990"/>
                  <a:gd name="connsiteY0" fmla="*/ 0 h 2901950"/>
                  <a:gd name="connsiteX1" fmla="*/ 2901948 w 3176990"/>
                  <a:gd name="connsiteY1" fmla="*/ 1181659 h 2901950"/>
                  <a:gd name="connsiteX2" fmla="*/ 3176990 w 3176990"/>
                  <a:gd name="connsiteY2" fmla="*/ 1450974 h 2901950"/>
                  <a:gd name="connsiteX3" fmla="*/ 2901948 w 3176990"/>
                  <a:gd name="connsiteY3" fmla="*/ 1720293 h 2901950"/>
                  <a:gd name="connsiteX4" fmla="*/ 2901947 w 3176990"/>
                  <a:gd name="connsiteY4" fmla="*/ 2901950 h 2901950"/>
                  <a:gd name="connsiteX5" fmla="*/ 0 w 3176990"/>
                  <a:gd name="connsiteY5" fmla="*/ 2901949 h 2901950"/>
                  <a:gd name="connsiteX6" fmla="*/ 1 w 3176990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90" h="2901950">
                    <a:moveTo>
                      <a:pt x="2901949" y="0"/>
                    </a:moveTo>
                    <a:lnTo>
                      <a:pt x="2901948" y="1181659"/>
                    </a:lnTo>
                    <a:lnTo>
                      <a:pt x="3176990" y="1450974"/>
                    </a:lnTo>
                    <a:lnTo>
                      <a:pt x="2901948" y="1720293"/>
                    </a:lnTo>
                    <a:lnTo>
                      <a:pt x="2901947" y="2901950"/>
                    </a:lnTo>
                    <a:lnTo>
                      <a:pt x="0" y="29019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49450" tIns="479653" rIns="43147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en-US" altLang="zh-CN" sz="11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97" name="Freeform 19">
                <a:extLst>
                  <a:ext uri="{FF2B5EF4-FFF2-40B4-BE49-F238E27FC236}">
                    <a16:creationId xmlns:a16="http://schemas.microsoft.com/office/drawing/2014/main" id="{55D0C408-400A-67EE-865C-94458ED6B2D9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4750104" y="2356456"/>
                <a:ext cx="2640525" cy="3065030"/>
              </a:xfrm>
              <a:custGeom>
                <a:avLst/>
                <a:gdLst>
                  <a:gd name="connsiteX0" fmla="*/ 2901948 w 3176987"/>
                  <a:gd name="connsiteY0" fmla="*/ 0 h 2901950"/>
                  <a:gd name="connsiteX1" fmla="*/ 2901948 w 3176987"/>
                  <a:gd name="connsiteY1" fmla="*/ 1181659 h 2901950"/>
                  <a:gd name="connsiteX2" fmla="*/ 3176987 w 3176987"/>
                  <a:gd name="connsiteY2" fmla="*/ 1450976 h 2901950"/>
                  <a:gd name="connsiteX3" fmla="*/ 2901947 w 3176987"/>
                  <a:gd name="connsiteY3" fmla="*/ 1720294 h 2901950"/>
                  <a:gd name="connsiteX4" fmla="*/ 2901948 w 3176987"/>
                  <a:gd name="connsiteY4" fmla="*/ 2901950 h 2901950"/>
                  <a:gd name="connsiteX5" fmla="*/ 2 w 3176987"/>
                  <a:gd name="connsiteY5" fmla="*/ 2901950 h 2901950"/>
                  <a:gd name="connsiteX6" fmla="*/ 0 w 3176987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7" h="2901950">
                    <a:moveTo>
                      <a:pt x="2901948" y="0"/>
                    </a:moveTo>
                    <a:lnTo>
                      <a:pt x="2901948" y="1181659"/>
                    </a:lnTo>
                    <a:lnTo>
                      <a:pt x="3176987" y="1450976"/>
                    </a:lnTo>
                    <a:lnTo>
                      <a:pt x="2901947" y="1720294"/>
                    </a:lnTo>
                    <a:lnTo>
                      <a:pt x="2901948" y="2901950"/>
                    </a:lnTo>
                    <a:lnTo>
                      <a:pt x="2" y="290195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50121" tIns="479653" rIns="430806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zh-CN" sz="10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ED8652C2-5801-030A-048F-A6EFDEDD2E99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605439" y="3362627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1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03993CF0-3D70-7733-0213-551F28C871E0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4766553" y="3362626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2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39" name="Freeform 25">
                <a:extLst>
                  <a:ext uri="{FF2B5EF4-FFF2-40B4-BE49-F238E27FC236}">
                    <a16:creationId xmlns:a16="http://schemas.microsoft.com/office/drawing/2014/main" id="{09A55B82-AC72-AD42-A2F5-2B30A8608B23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719119" y="2356456"/>
                <a:ext cx="3821744" cy="3065030"/>
              </a:xfrm>
              <a:custGeom>
                <a:avLst/>
                <a:gdLst>
                  <a:gd name="connsiteX0" fmla="*/ 2901950 w 3176989"/>
                  <a:gd name="connsiteY0" fmla="*/ 0 h 2901951"/>
                  <a:gd name="connsiteX1" fmla="*/ 2901949 w 3176989"/>
                  <a:gd name="connsiteY1" fmla="*/ 1181659 h 2901951"/>
                  <a:gd name="connsiteX2" fmla="*/ 3176989 w 3176989"/>
                  <a:gd name="connsiteY2" fmla="*/ 1450977 h 2901951"/>
                  <a:gd name="connsiteX3" fmla="*/ 2901951 w 3176989"/>
                  <a:gd name="connsiteY3" fmla="*/ 1720295 h 2901951"/>
                  <a:gd name="connsiteX4" fmla="*/ 2901949 w 3176989"/>
                  <a:gd name="connsiteY4" fmla="*/ 2901951 h 2901951"/>
                  <a:gd name="connsiteX5" fmla="*/ 0 w 3176989"/>
                  <a:gd name="connsiteY5" fmla="*/ 2901950 h 2901951"/>
                  <a:gd name="connsiteX6" fmla="*/ 1 w 3176989"/>
                  <a:gd name="connsiteY6" fmla="*/ 1 h 290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9" h="2901951">
                    <a:moveTo>
                      <a:pt x="2901950" y="0"/>
                    </a:moveTo>
                    <a:lnTo>
                      <a:pt x="2901949" y="1181659"/>
                    </a:lnTo>
                    <a:lnTo>
                      <a:pt x="3176989" y="1450977"/>
                    </a:lnTo>
                    <a:lnTo>
                      <a:pt x="2901951" y="1720295"/>
                    </a:lnTo>
                    <a:lnTo>
                      <a:pt x="2901949" y="2901951"/>
                    </a:lnTo>
                    <a:lnTo>
                      <a:pt x="0" y="29019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49450" tIns="479653" rIns="43147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en-US" sz="1050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019A57C8-6530-E7B6-0A60-A06925B0370D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7543504" y="3389166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3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" name="Freeform 19">
                <a:extLst>
                  <a:ext uri="{FF2B5EF4-FFF2-40B4-BE49-F238E27FC236}">
                    <a16:creationId xmlns:a16="http://schemas.microsoft.com/office/drawing/2014/main" id="{3BE3DE9C-C636-2CEF-67DD-06824DEA3AB0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>
                <a:off x="10348311" y="2356456"/>
                <a:ext cx="2640525" cy="3065030"/>
              </a:xfrm>
              <a:custGeom>
                <a:avLst/>
                <a:gdLst>
                  <a:gd name="connsiteX0" fmla="*/ 2901948 w 3176987"/>
                  <a:gd name="connsiteY0" fmla="*/ 0 h 2901950"/>
                  <a:gd name="connsiteX1" fmla="*/ 2901948 w 3176987"/>
                  <a:gd name="connsiteY1" fmla="*/ 1181659 h 2901950"/>
                  <a:gd name="connsiteX2" fmla="*/ 3176987 w 3176987"/>
                  <a:gd name="connsiteY2" fmla="*/ 1450976 h 2901950"/>
                  <a:gd name="connsiteX3" fmla="*/ 2901947 w 3176987"/>
                  <a:gd name="connsiteY3" fmla="*/ 1720294 h 2901950"/>
                  <a:gd name="connsiteX4" fmla="*/ 2901948 w 3176987"/>
                  <a:gd name="connsiteY4" fmla="*/ 2901950 h 2901950"/>
                  <a:gd name="connsiteX5" fmla="*/ 2 w 3176987"/>
                  <a:gd name="connsiteY5" fmla="*/ 2901950 h 2901950"/>
                  <a:gd name="connsiteX6" fmla="*/ 0 w 3176987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7" h="2901950">
                    <a:moveTo>
                      <a:pt x="2901948" y="0"/>
                    </a:moveTo>
                    <a:lnTo>
                      <a:pt x="2901948" y="1181659"/>
                    </a:lnTo>
                    <a:lnTo>
                      <a:pt x="3176987" y="1450976"/>
                    </a:lnTo>
                    <a:lnTo>
                      <a:pt x="2901947" y="1720294"/>
                    </a:lnTo>
                    <a:lnTo>
                      <a:pt x="2901948" y="2901950"/>
                    </a:lnTo>
                    <a:lnTo>
                      <a:pt x="2" y="290195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50120" tIns="479653" rIns="43080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zh-CN" sz="9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4CBFD5C1-9D5B-1422-89DD-7CBF8F34E076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>
                <a:off x="10336905" y="3389166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4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10" name="Freeform 19">
              <a:extLst>
                <a:ext uri="{FF2B5EF4-FFF2-40B4-BE49-F238E27FC236}">
                  <a16:creationId xmlns:a16="http://schemas.microsoft.com/office/drawing/2014/main" id="{4C94744A-940D-8001-21B0-FACF2B5318A8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0337927" y="2474142"/>
              <a:ext cx="2030702" cy="3038822"/>
            </a:xfrm>
            <a:custGeom>
              <a:avLst/>
              <a:gdLst>
                <a:gd name="connsiteX0" fmla="*/ 2901948 w 3176987"/>
                <a:gd name="connsiteY0" fmla="*/ 0 h 2901950"/>
                <a:gd name="connsiteX1" fmla="*/ 2901948 w 3176987"/>
                <a:gd name="connsiteY1" fmla="*/ 1181659 h 2901950"/>
                <a:gd name="connsiteX2" fmla="*/ 3176987 w 3176987"/>
                <a:gd name="connsiteY2" fmla="*/ 1450976 h 2901950"/>
                <a:gd name="connsiteX3" fmla="*/ 2901947 w 3176987"/>
                <a:gd name="connsiteY3" fmla="*/ 1720294 h 2901950"/>
                <a:gd name="connsiteX4" fmla="*/ 2901948 w 3176987"/>
                <a:gd name="connsiteY4" fmla="*/ 2901950 h 2901950"/>
                <a:gd name="connsiteX5" fmla="*/ 2 w 3176987"/>
                <a:gd name="connsiteY5" fmla="*/ 2901950 h 2901950"/>
                <a:gd name="connsiteX6" fmla="*/ 0 w 3176987"/>
                <a:gd name="connsiteY6" fmla="*/ 1 h 290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6987" h="2901950">
                  <a:moveTo>
                    <a:pt x="2901948" y="0"/>
                  </a:moveTo>
                  <a:lnTo>
                    <a:pt x="2901948" y="1181659"/>
                  </a:lnTo>
                  <a:lnTo>
                    <a:pt x="3176987" y="1450976"/>
                  </a:lnTo>
                  <a:lnTo>
                    <a:pt x="2901947" y="1720294"/>
                  </a:lnTo>
                  <a:lnTo>
                    <a:pt x="2901948" y="2901950"/>
                  </a:lnTo>
                  <a:lnTo>
                    <a:pt x="2" y="29019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0120" tIns="479653" rIns="430807" bIns="479653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  <a:spcAft>
                  <a:spcPts val="1200"/>
                </a:spcAft>
              </a:pPr>
              <a:endParaRPr lang="zh-CN" altLang="zh-CN" sz="1000" b="1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1" name="任意多边形: 形状 36">
            <a:extLst>
              <a:ext uri="{FF2B5EF4-FFF2-40B4-BE49-F238E27FC236}">
                <a16:creationId xmlns:a16="http://schemas.microsoft.com/office/drawing/2014/main" id="{12C84C22-B963-DBA4-E385-75FD297F768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852310" y="3511038"/>
            <a:ext cx="399223" cy="1024023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任意多边形: 形状 31">
            <a:extLst>
              <a:ext uri="{FF2B5EF4-FFF2-40B4-BE49-F238E27FC236}">
                <a16:creationId xmlns:a16="http://schemas.microsoft.com/office/drawing/2014/main" id="{102D0340-E8C5-14B9-3342-2F6D6507A33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83982" y="3458497"/>
            <a:ext cx="399223" cy="1024023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BD5378B-F49D-58B3-64FD-9C381F7A72E5}"/>
              </a:ext>
            </a:extLst>
          </p:cNvPr>
          <p:cNvSpPr txBox="1"/>
          <p:nvPr/>
        </p:nvSpPr>
        <p:spPr>
          <a:xfrm>
            <a:off x="3366244" y="2737488"/>
            <a:ext cx="2054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Segmentazione delle Immagini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B13C9D0-C35C-8D94-D211-0995E444DA98}"/>
              </a:ext>
            </a:extLst>
          </p:cNvPr>
          <p:cNvSpPr txBox="1"/>
          <p:nvPr/>
        </p:nvSpPr>
        <p:spPr>
          <a:xfrm>
            <a:off x="5483006" y="2684172"/>
            <a:ext cx="1788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Calcolo delle Features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CAD67E6-C8C1-21E1-3C67-499C0DC7F724}"/>
              </a:ext>
            </a:extLst>
          </p:cNvPr>
          <p:cNvSpPr txBox="1"/>
          <p:nvPr/>
        </p:nvSpPr>
        <p:spPr>
          <a:xfrm>
            <a:off x="781540" y="2610791"/>
            <a:ext cx="1788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Acquisizione delle immagini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A83E241-EA3D-212D-F315-2FE1F432726D}"/>
              </a:ext>
            </a:extLst>
          </p:cNvPr>
          <p:cNvSpPr txBox="1"/>
          <p:nvPr/>
        </p:nvSpPr>
        <p:spPr>
          <a:xfrm>
            <a:off x="7638652" y="2675933"/>
            <a:ext cx="1969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Riconoscimento degli oggetti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5A49AA0-F160-AA1A-1E5C-A125FFD627F8}"/>
              </a:ext>
            </a:extLst>
          </p:cNvPr>
          <p:cNvSpPr txBox="1"/>
          <p:nvPr/>
        </p:nvSpPr>
        <p:spPr>
          <a:xfrm>
            <a:off x="9788319" y="2684173"/>
            <a:ext cx="1788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Classificazione delle Foglie</a:t>
            </a:r>
          </a:p>
        </p:txBody>
      </p:sp>
    </p:spTree>
    <p:extLst>
      <p:ext uri="{BB962C8B-B14F-4D97-AF65-F5344CB8AC3E}">
        <p14:creationId xmlns:p14="http://schemas.microsoft.com/office/powerpoint/2010/main" val="2793676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E1357F-9A4D-332D-196B-B43CD2AF0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7C05A6-B4F0-BE46-B938-2B93CCEE0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7" y="860560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02-Segmentazione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delle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Immagini</a:t>
            </a:r>
            <a:endParaRPr lang="en-US" sz="440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任意多边形: 形状 31">
            <a:extLst>
              <a:ext uri="{FF2B5EF4-FFF2-40B4-BE49-F238E27FC236}">
                <a16:creationId xmlns:a16="http://schemas.microsoft.com/office/drawing/2014/main" id="{01B5230F-9A66-644C-EB3B-5111B13DF5B9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91670" y="3484725"/>
            <a:ext cx="399223" cy="1024024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28C3EB53-A45D-4E65-F645-0EC7498B6D1D}"/>
              </a:ext>
            </a:extLst>
          </p:cNvPr>
          <p:cNvGrpSpPr/>
          <p:nvPr/>
        </p:nvGrpSpPr>
        <p:grpSpPr>
          <a:xfrm>
            <a:off x="202488" y="2487158"/>
            <a:ext cx="11671750" cy="3055303"/>
            <a:chOff x="696879" y="2457661"/>
            <a:chExt cx="11671750" cy="305530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6738AC8-F29E-E145-6D08-983632C27412}"/>
                </a:ext>
              </a:extLst>
            </p:cNvPr>
            <p:cNvGrpSpPr/>
            <p:nvPr/>
          </p:nvGrpSpPr>
          <p:grpSpPr>
            <a:xfrm>
              <a:off x="696879" y="2457661"/>
              <a:ext cx="9523480" cy="3045472"/>
              <a:chOff x="605439" y="2356456"/>
              <a:chExt cx="12383397" cy="3071737"/>
            </a:xfrm>
          </p:grpSpPr>
          <p:sp>
            <p:nvSpPr>
              <p:cNvPr id="65" name="Freeform 4">
                <a:extLst>
                  <a:ext uri="{FF2B5EF4-FFF2-40B4-BE49-F238E27FC236}">
                    <a16:creationId xmlns:a16="http://schemas.microsoft.com/office/drawing/2014/main" id="{E5ECAA14-DD9E-090D-A904-1AF913F86F0A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7543504" y="2363163"/>
                <a:ext cx="2640525" cy="3065030"/>
              </a:xfrm>
              <a:custGeom>
                <a:avLst/>
                <a:gdLst>
                  <a:gd name="connsiteX0" fmla="*/ 2901949 w 3176990"/>
                  <a:gd name="connsiteY0" fmla="*/ 0 h 2901950"/>
                  <a:gd name="connsiteX1" fmla="*/ 2901948 w 3176990"/>
                  <a:gd name="connsiteY1" fmla="*/ 1181659 h 2901950"/>
                  <a:gd name="connsiteX2" fmla="*/ 3176990 w 3176990"/>
                  <a:gd name="connsiteY2" fmla="*/ 1450974 h 2901950"/>
                  <a:gd name="connsiteX3" fmla="*/ 2901948 w 3176990"/>
                  <a:gd name="connsiteY3" fmla="*/ 1720293 h 2901950"/>
                  <a:gd name="connsiteX4" fmla="*/ 2901947 w 3176990"/>
                  <a:gd name="connsiteY4" fmla="*/ 2901950 h 2901950"/>
                  <a:gd name="connsiteX5" fmla="*/ 0 w 3176990"/>
                  <a:gd name="connsiteY5" fmla="*/ 2901949 h 2901950"/>
                  <a:gd name="connsiteX6" fmla="*/ 1 w 3176990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90" h="2901950">
                    <a:moveTo>
                      <a:pt x="2901949" y="0"/>
                    </a:moveTo>
                    <a:lnTo>
                      <a:pt x="2901948" y="1181659"/>
                    </a:lnTo>
                    <a:lnTo>
                      <a:pt x="3176990" y="1450974"/>
                    </a:lnTo>
                    <a:lnTo>
                      <a:pt x="2901948" y="1720293"/>
                    </a:lnTo>
                    <a:lnTo>
                      <a:pt x="2901947" y="2901950"/>
                    </a:lnTo>
                    <a:lnTo>
                      <a:pt x="0" y="29019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49450" tIns="479653" rIns="43147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en-US" altLang="zh-CN" sz="11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97" name="Freeform 19">
                <a:extLst>
                  <a:ext uri="{FF2B5EF4-FFF2-40B4-BE49-F238E27FC236}">
                    <a16:creationId xmlns:a16="http://schemas.microsoft.com/office/drawing/2014/main" id="{4997963B-DC56-F266-75BE-945BB5FFF1C3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3548729" y="2356456"/>
                <a:ext cx="3841900" cy="3065030"/>
              </a:xfrm>
              <a:custGeom>
                <a:avLst/>
                <a:gdLst>
                  <a:gd name="connsiteX0" fmla="*/ 2901948 w 3176987"/>
                  <a:gd name="connsiteY0" fmla="*/ 0 h 2901950"/>
                  <a:gd name="connsiteX1" fmla="*/ 2901948 w 3176987"/>
                  <a:gd name="connsiteY1" fmla="*/ 1181659 h 2901950"/>
                  <a:gd name="connsiteX2" fmla="*/ 3176987 w 3176987"/>
                  <a:gd name="connsiteY2" fmla="*/ 1450976 h 2901950"/>
                  <a:gd name="connsiteX3" fmla="*/ 2901947 w 3176987"/>
                  <a:gd name="connsiteY3" fmla="*/ 1720294 h 2901950"/>
                  <a:gd name="connsiteX4" fmla="*/ 2901948 w 3176987"/>
                  <a:gd name="connsiteY4" fmla="*/ 2901950 h 2901950"/>
                  <a:gd name="connsiteX5" fmla="*/ 2 w 3176987"/>
                  <a:gd name="connsiteY5" fmla="*/ 2901950 h 2901950"/>
                  <a:gd name="connsiteX6" fmla="*/ 0 w 3176987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7" h="2901950">
                    <a:moveTo>
                      <a:pt x="2901948" y="0"/>
                    </a:moveTo>
                    <a:lnTo>
                      <a:pt x="2901948" y="1181659"/>
                    </a:lnTo>
                    <a:lnTo>
                      <a:pt x="3176987" y="1450976"/>
                    </a:lnTo>
                    <a:lnTo>
                      <a:pt x="2901947" y="1720294"/>
                    </a:lnTo>
                    <a:lnTo>
                      <a:pt x="2901948" y="2901950"/>
                    </a:lnTo>
                    <a:lnTo>
                      <a:pt x="2" y="290195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50121" tIns="479653" rIns="430806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zh-CN" sz="10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2ABB0B2E-53FE-90E9-DE78-823BC0D9EB12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605439" y="3362627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1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46806F7B-1AA4-758D-8DDE-3A8E5B02F918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3548729" y="3336172"/>
                <a:ext cx="519110" cy="1032856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2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39" name="Freeform 25">
                <a:extLst>
                  <a:ext uri="{FF2B5EF4-FFF2-40B4-BE49-F238E27FC236}">
                    <a16:creationId xmlns:a16="http://schemas.microsoft.com/office/drawing/2014/main" id="{A02312C9-232A-260B-CAE1-FDAE1291EBD6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719120" y="2356456"/>
                <a:ext cx="2640525" cy="3065030"/>
              </a:xfrm>
              <a:custGeom>
                <a:avLst/>
                <a:gdLst>
                  <a:gd name="connsiteX0" fmla="*/ 2901950 w 3176989"/>
                  <a:gd name="connsiteY0" fmla="*/ 0 h 2901951"/>
                  <a:gd name="connsiteX1" fmla="*/ 2901949 w 3176989"/>
                  <a:gd name="connsiteY1" fmla="*/ 1181659 h 2901951"/>
                  <a:gd name="connsiteX2" fmla="*/ 3176989 w 3176989"/>
                  <a:gd name="connsiteY2" fmla="*/ 1450977 h 2901951"/>
                  <a:gd name="connsiteX3" fmla="*/ 2901951 w 3176989"/>
                  <a:gd name="connsiteY3" fmla="*/ 1720295 h 2901951"/>
                  <a:gd name="connsiteX4" fmla="*/ 2901949 w 3176989"/>
                  <a:gd name="connsiteY4" fmla="*/ 2901951 h 2901951"/>
                  <a:gd name="connsiteX5" fmla="*/ 0 w 3176989"/>
                  <a:gd name="connsiteY5" fmla="*/ 2901950 h 2901951"/>
                  <a:gd name="connsiteX6" fmla="*/ 1 w 3176989"/>
                  <a:gd name="connsiteY6" fmla="*/ 1 h 290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9" h="2901951">
                    <a:moveTo>
                      <a:pt x="2901950" y="0"/>
                    </a:moveTo>
                    <a:lnTo>
                      <a:pt x="2901949" y="1181659"/>
                    </a:lnTo>
                    <a:lnTo>
                      <a:pt x="3176989" y="1450977"/>
                    </a:lnTo>
                    <a:lnTo>
                      <a:pt x="2901951" y="1720295"/>
                    </a:lnTo>
                    <a:lnTo>
                      <a:pt x="2901949" y="2901951"/>
                    </a:lnTo>
                    <a:lnTo>
                      <a:pt x="0" y="29019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49450" tIns="479653" rIns="43147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en-US" sz="1050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11F814BB-A414-16BD-1579-E52CB7EBAEAA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7543504" y="3389166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3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" name="Freeform 19">
                <a:extLst>
                  <a:ext uri="{FF2B5EF4-FFF2-40B4-BE49-F238E27FC236}">
                    <a16:creationId xmlns:a16="http://schemas.microsoft.com/office/drawing/2014/main" id="{6179AFA4-A8F5-1BF1-A5D1-30BAE896C86E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>
                <a:off x="10348311" y="2356456"/>
                <a:ext cx="2640525" cy="3065030"/>
              </a:xfrm>
              <a:custGeom>
                <a:avLst/>
                <a:gdLst>
                  <a:gd name="connsiteX0" fmla="*/ 2901948 w 3176987"/>
                  <a:gd name="connsiteY0" fmla="*/ 0 h 2901950"/>
                  <a:gd name="connsiteX1" fmla="*/ 2901948 w 3176987"/>
                  <a:gd name="connsiteY1" fmla="*/ 1181659 h 2901950"/>
                  <a:gd name="connsiteX2" fmla="*/ 3176987 w 3176987"/>
                  <a:gd name="connsiteY2" fmla="*/ 1450976 h 2901950"/>
                  <a:gd name="connsiteX3" fmla="*/ 2901947 w 3176987"/>
                  <a:gd name="connsiteY3" fmla="*/ 1720294 h 2901950"/>
                  <a:gd name="connsiteX4" fmla="*/ 2901948 w 3176987"/>
                  <a:gd name="connsiteY4" fmla="*/ 2901950 h 2901950"/>
                  <a:gd name="connsiteX5" fmla="*/ 2 w 3176987"/>
                  <a:gd name="connsiteY5" fmla="*/ 2901950 h 2901950"/>
                  <a:gd name="connsiteX6" fmla="*/ 0 w 3176987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7" h="2901950">
                    <a:moveTo>
                      <a:pt x="2901948" y="0"/>
                    </a:moveTo>
                    <a:lnTo>
                      <a:pt x="2901948" y="1181659"/>
                    </a:lnTo>
                    <a:lnTo>
                      <a:pt x="3176987" y="1450976"/>
                    </a:lnTo>
                    <a:lnTo>
                      <a:pt x="2901947" y="1720294"/>
                    </a:lnTo>
                    <a:lnTo>
                      <a:pt x="2901948" y="2901950"/>
                    </a:lnTo>
                    <a:lnTo>
                      <a:pt x="2" y="290195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50120" tIns="479653" rIns="43080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zh-CN" sz="9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89333FAE-C5F0-32A3-F826-EE9472001B47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>
                <a:off x="10336905" y="3389166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4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10" name="Freeform 19">
              <a:extLst>
                <a:ext uri="{FF2B5EF4-FFF2-40B4-BE49-F238E27FC236}">
                  <a16:creationId xmlns:a16="http://schemas.microsoft.com/office/drawing/2014/main" id="{17D1BF2E-CD45-2F08-98F6-C6BB90B44EA6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0337927" y="2474142"/>
              <a:ext cx="2030702" cy="3038822"/>
            </a:xfrm>
            <a:custGeom>
              <a:avLst/>
              <a:gdLst>
                <a:gd name="connsiteX0" fmla="*/ 2901948 w 3176987"/>
                <a:gd name="connsiteY0" fmla="*/ 0 h 2901950"/>
                <a:gd name="connsiteX1" fmla="*/ 2901948 w 3176987"/>
                <a:gd name="connsiteY1" fmla="*/ 1181659 h 2901950"/>
                <a:gd name="connsiteX2" fmla="*/ 3176987 w 3176987"/>
                <a:gd name="connsiteY2" fmla="*/ 1450976 h 2901950"/>
                <a:gd name="connsiteX3" fmla="*/ 2901947 w 3176987"/>
                <a:gd name="connsiteY3" fmla="*/ 1720294 h 2901950"/>
                <a:gd name="connsiteX4" fmla="*/ 2901948 w 3176987"/>
                <a:gd name="connsiteY4" fmla="*/ 2901950 h 2901950"/>
                <a:gd name="connsiteX5" fmla="*/ 2 w 3176987"/>
                <a:gd name="connsiteY5" fmla="*/ 2901950 h 2901950"/>
                <a:gd name="connsiteX6" fmla="*/ 0 w 3176987"/>
                <a:gd name="connsiteY6" fmla="*/ 1 h 290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6987" h="2901950">
                  <a:moveTo>
                    <a:pt x="2901948" y="0"/>
                  </a:moveTo>
                  <a:lnTo>
                    <a:pt x="2901948" y="1181659"/>
                  </a:lnTo>
                  <a:lnTo>
                    <a:pt x="3176987" y="1450976"/>
                  </a:lnTo>
                  <a:lnTo>
                    <a:pt x="2901947" y="1720294"/>
                  </a:lnTo>
                  <a:lnTo>
                    <a:pt x="2901948" y="2901950"/>
                  </a:lnTo>
                  <a:lnTo>
                    <a:pt x="2" y="29019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0120" tIns="479653" rIns="430807" bIns="479653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  <a:spcAft>
                  <a:spcPts val="1200"/>
                </a:spcAft>
              </a:pPr>
              <a:endParaRPr lang="zh-CN" altLang="zh-CN" sz="1000" b="1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1" name="任意多边形: 形状 36">
            <a:extLst>
              <a:ext uri="{FF2B5EF4-FFF2-40B4-BE49-F238E27FC236}">
                <a16:creationId xmlns:a16="http://schemas.microsoft.com/office/drawing/2014/main" id="{BF6A7B9C-CA8B-16EB-34F4-FDC7F5C834E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852310" y="3511038"/>
            <a:ext cx="399223" cy="1024023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任意多边形: 形状 31">
            <a:extLst>
              <a:ext uri="{FF2B5EF4-FFF2-40B4-BE49-F238E27FC236}">
                <a16:creationId xmlns:a16="http://schemas.microsoft.com/office/drawing/2014/main" id="{1F285894-5169-897E-01B7-054AB4CB4A1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83982" y="3458497"/>
            <a:ext cx="399223" cy="1024023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9B63893-71F8-CF82-E477-A72DD37724E0}"/>
              </a:ext>
            </a:extLst>
          </p:cNvPr>
          <p:cNvSpPr txBox="1"/>
          <p:nvPr/>
        </p:nvSpPr>
        <p:spPr>
          <a:xfrm>
            <a:off x="2790165" y="2711218"/>
            <a:ext cx="2054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bg1"/>
                </a:solidFill>
              </a:rPr>
              <a:t>Segmentazione delle Immagini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348BE1E-DCED-770A-4398-38BF680D050A}"/>
              </a:ext>
            </a:extLst>
          </p:cNvPr>
          <p:cNvSpPr txBox="1"/>
          <p:nvPr/>
        </p:nvSpPr>
        <p:spPr>
          <a:xfrm>
            <a:off x="5483006" y="2684172"/>
            <a:ext cx="1788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Calcolo delle Features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887250D-F17C-7C60-B64D-AFE3D51AB73F}"/>
              </a:ext>
            </a:extLst>
          </p:cNvPr>
          <p:cNvSpPr txBox="1"/>
          <p:nvPr/>
        </p:nvSpPr>
        <p:spPr>
          <a:xfrm>
            <a:off x="414971" y="2699895"/>
            <a:ext cx="1788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Acquisizione delle immagini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94B7807-AC1E-39E8-A33F-F25ABBE21C16}"/>
              </a:ext>
            </a:extLst>
          </p:cNvPr>
          <p:cNvSpPr txBox="1"/>
          <p:nvPr/>
        </p:nvSpPr>
        <p:spPr>
          <a:xfrm>
            <a:off x="7638652" y="2675933"/>
            <a:ext cx="1969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Riconoscimento degli oggetti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AF4365E-3D3F-38E2-9039-9DA87FC6818F}"/>
              </a:ext>
            </a:extLst>
          </p:cNvPr>
          <p:cNvSpPr txBox="1"/>
          <p:nvPr/>
        </p:nvSpPr>
        <p:spPr>
          <a:xfrm>
            <a:off x="9788319" y="2684173"/>
            <a:ext cx="1788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Classificazione delle Foglie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99AF9A8-CD45-499D-FAC4-94BD92D65361}"/>
              </a:ext>
            </a:extLst>
          </p:cNvPr>
          <p:cNvSpPr txBox="1"/>
          <p:nvPr/>
        </p:nvSpPr>
        <p:spPr>
          <a:xfrm>
            <a:off x="2945256" y="3511038"/>
            <a:ext cx="186812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1400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Tramite</a:t>
            </a:r>
            <a:r>
              <a:rPr lang="zh-CN" altLang="it-IT" sz="1400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it-IT" altLang="zh-CN" sz="1400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metodo </a:t>
            </a:r>
            <a:r>
              <a:rPr lang="it-IT" altLang="zh-CN" sz="1400" u="sng" dirty="0" err="1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region-growing</a:t>
            </a:r>
            <a:r>
              <a:rPr lang="it-IT" altLang="zh-CN" sz="1400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 abbinato all’utilizzo dello spazio LAB</a:t>
            </a:r>
            <a:endParaRPr lang="zh-CN" altLang="en-US" sz="1400" dirty="0">
              <a:solidFill>
                <a:schemeClr val="bg1"/>
              </a:solidFill>
              <a:ea typeface="微软雅黑" panose="020B0503020204020204" pitchFamily="34" charset="-122"/>
              <a:cs typeface="+mn-ea"/>
              <a:sym typeface="+mn-lt"/>
            </a:endParaRPr>
          </a:p>
          <a:p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21578693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14_6*l_h_i*1_1_1"/>
  <p:tag name="KSO_WM_TEMPLATE_CATEGORY" val="custom"/>
  <p:tag name="KSO_WM_TEMPLATE_INDEX" val="20230314"/>
  <p:tag name="KSO_WM_UNIT_LAYERLEVEL" val="1_1_1"/>
  <p:tag name="KSO_WM_TAG_VERSION" val="3.0"/>
  <p:tag name="KSO_WM_DIAGRAM_GROUP_CODE" val="l1-1"/>
  <p:tag name="KSO_WM_UNIT_TYPE" val="l_h_i"/>
  <p:tag name="KSO_WM_UNIT_INDEX" val="1_1_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9995757816343,&quot;left&quot;:345.09999694824216,&quot;top&quot;:65.72500305175781,&quot;width&quot;:399.1000061035156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brightness&quot;:-0.5,&quot;colorType&quot;:1,&quot;foreColorIndex&quot;:14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UNIT_FILL_FORE_SCHEMECOLOR_INDEX" val="16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31237_1*i*1"/>
  <p:tag name="KSO_WM_TEMPLATE_CATEGORY" val="custom"/>
  <p:tag name="KSO_WM_TEMPLATE_INDEX" val="20231237"/>
  <p:tag name="KSO_WM_UNIT_LAYERLEVEL" val="1"/>
  <p:tag name="KSO_WM_TAG_VERSION" val="3.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1298_3*l_h_i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4"/>
  <p:tag name="KSO_WM_UNIT_FILL_TYPE" val="3"/>
  <p:tag name="KSO_WM_UNIT_TEXT_FILL_FORE_SCHEMECOLOR_INDEX" val="1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31237_1*h_f*1_1"/>
  <p:tag name="KSO_WM_TEMPLATE_CATEGORY" val="custom"/>
  <p:tag name="KSO_WM_TEMPLATE_INDEX" val="20231237"/>
  <p:tag name="KSO_WM_UNIT_LAYERLEVEL" val="1_1"/>
  <p:tag name="KSO_WM_TAG_VERSION" val="3.0"/>
  <p:tag name="KSO_WM_BEAUTIFY_FLAG" val="#wm#"/>
  <p:tag name="KSO_WM_UNIT_TEXT_FILL_FORE_SCHEMECOLOR_INDEX_BRIGHTNESS" val="0.15"/>
  <p:tag name="KSO_WM_UNIT_TEXT_FILL_FORE_SCHEMECOLOR_INDEX" val="13"/>
  <p:tag name="KSO_WM_UNIT_TEXT_FILL_TYPE" val="1"/>
  <p:tag name="KSO_WM_UNIT_PRESET_TEXT" val="单击此处输入你的正文，文字是您思想的提炼，请尽量言简意赅的阐述观点。单击此处输入你的正文。请尽量言简意赅的阐述观点。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298_3*l_h_f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298_3*l_h_f*1_1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5"/>
  <p:tag name="KSO_WM_UNIT_FILL_FORE_SCHEMECOLOR_INDEX_BRIGHTNESS" val="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298_3*l_h_f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5,&quot;pos&quot;:0.019999999552965164,&quot;transparency&quot;:0},{&quot;brightness&quot;:0.899999976158142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1298_3*l_h_i*1_1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1"/>
  <p:tag name="KSO_WM_UNIT_FILL_TYPE" val="3"/>
  <p:tag name="KSO_WM_UNIT_TEXT_FILL_FORE_SCHEMECOLOR_INDEX" val="1"/>
  <p:tag name="KSO_WM_UNIT_TEXT_FILL_TYPE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298_3*l_h_f*1_3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5"/>
  <p:tag name="KSO_WM_UNIT_FILL_FORE_SCHEMECOLOR_INDEX_BRIGHTNESS" val="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5,&quot;pos&quot;:0.019999999552965164,&quot;transparency&quot;:0},{&quot;brightness&quot;:0.899999976158142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31298_3*l_h_i*1_3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3"/>
  <p:tag name="KSO_WM_UNIT_FILL_TYPE" val="3"/>
  <p:tag name="KSO_WM_UNIT_TEXT_FILL_FORE_SCHEMECOLOR_INDEX" val="1"/>
  <p:tag name="KSO_WM_UNIT_TEXT_FILL_TYPE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298_3*l_h_f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1298_3*l_h_i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4"/>
  <p:tag name="KSO_WM_UNIT_FILL_TYPE" val="3"/>
  <p:tag name="KSO_WM_UNIT_TEXT_FILL_FORE_SCHEMECOLOR_INDEX" val="1"/>
  <p:tag name="KSO_WM_UNIT_TEX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31237_1*h_a*1_1"/>
  <p:tag name="KSO_WM_TEMPLATE_CATEGORY" val="custom"/>
  <p:tag name="KSO_WM_TEMPLATE_INDEX" val="20231237"/>
  <p:tag name="KSO_WM_UNIT_LAYERLEVEL" val="1_1"/>
  <p:tag name="KSO_WM_TAG_VERSION" val="3.0"/>
  <p:tag name="KSO_WM_BEAUTIFY_FLAG" val="#wm#"/>
  <p:tag name="KSO_WM_UNIT_TEXT_FILL_FORE_SCHEMECOLOR_INDEX_BRIGHTNESS" val="0.15"/>
  <p:tag name="KSO_WM_UNIT_TEXT_FILL_FORE_SCHEMECOLOR_INDEX" val="13"/>
  <p:tag name="KSO_WM_UNIT_TEXT_FILL_TYPE" val="1"/>
  <p:tag name="KSO_WM_UNIT_PRESET_TEXT" val="添加标题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1298_3*l_h_i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4"/>
  <p:tag name="KSO_WM_UNIT_FILL_TYPE" val="3"/>
  <p:tag name="KSO_WM_UNIT_TEXT_FILL_FORE_SCHEMECOLOR_INDEX" val="1"/>
  <p:tag name="KSO_WM_UNIT_TEXT_FILL_TYPE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298_3*l_h_f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298_3*l_h_f*1_1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5"/>
  <p:tag name="KSO_WM_UNIT_FILL_FORE_SCHEMECOLOR_INDEX_BRIGHTNESS" val="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298_3*l_h_f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5,&quot;pos&quot;:0.019999999552965164,&quot;transparency&quot;:0},{&quot;brightness&quot;:0.899999976158142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1298_3*l_h_i*1_1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1"/>
  <p:tag name="KSO_WM_UNIT_FILL_TYPE" val="3"/>
  <p:tag name="KSO_WM_UNIT_TEXT_FILL_FORE_SCHEMECOLOR_INDEX" val="1"/>
  <p:tag name="KSO_WM_UNIT_TEXT_FILL_TYPE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298_3*l_h_f*1_3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5"/>
  <p:tag name="KSO_WM_UNIT_FILL_FORE_SCHEMECOLOR_INDEX_BRIGHTNESS" val="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5,&quot;pos&quot;:0.019999999552965164,&quot;transparency&quot;:0},{&quot;brightness&quot;:0.899999976158142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31298_3*l_h_i*1_3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3"/>
  <p:tag name="KSO_WM_UNIT_FILL_TYPE" val="3"/>
  <p:tag name="KSO_WM_UNIT_TEXT_FILL_FORE_SCHEMECOLOR_INDEX" val="1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2_1"/>
  <p:tag name="KSO_WM_UNIT_ID" val="diagram20231109_5*m_h_f*1_2_1"/>
  <p:tag name="KSO_WM_TEMPLATE_CATEGORY" val="diagram"/>
  <p:tag name="KSO_WM_TEMPLATE_INDEX" val="20231109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输入你的智能图形项正文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298_3*l_h_f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1298_3*l_h_i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4"/>
  <p:tag name="KSO_WM_UNIT_FILL_TYPE" val="3"/>
  <p:tag name="KSO_WM_UNIT_TEXT_FILL_FORE_SCHEMECOLOR_INDEX" val="1"/>
  <p:tag name="KSO_WM_UNIT_TEX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4_1"/>
  <p:tag name="KSO_WM_UNIT_ID" val="diagram20231109_5*m_h_f*1_4_1"/>
  <p:tag name="KSO_WM_TEMPLATE_CATEGORY" val="diagram"/>
  <p:tag name="KSO_WM_TEMPLATE_INDEX" val="20231109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输入你的智能图形项正文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1_1"/>
  <p:tag name="KSO_WM_UNIT_ID" val="diagram20231109_5*m_h_f*1_1_1"/>
  <p:tag name="KSO_WM_TEMPLATE_CATEGORY" val="diagram"/>
  <p:tag name="KSO_WM_TEMPLATE_INDEX" val="20231109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输入你的智能图形项正文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2_1"/>
  <p:tag name="KSO_WM_UNIT_ID" val="diagram20231109_5*m_h_a*1_2_1"/>
  <p:tag name="KSO_WM_TEMPLATE_CATEGORY" val="diagram"/>
  <p:tag name="KSO_WM_TEMPLATE_INDEX" val="20231109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添加标题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4_1"/>
  <p:tag name="KSO_WM_UNIT_ID" val="diagram20231109_5*m_h_a*1_4_1"/>
  <p:tag name="KSO_WM_TEMPLATE_CATEGORY" val="diagram"/>
  <p:tag name="KSO_WM_TEMPLATE_INDEX" val="20231109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添加标题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6_1"/>
  <p:tag name="KSO_WM_UNIT_ID" val="diagram20231109_5*m_h_a*1_6_1"/>
  <p:tag name="KSO_WM_TEMPLATE_CATEGORY" val="diagram"/>
  <p:tag name="KSO_WM_TEMPLATE_INDEX" val="20231109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添加标题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1_1"/>
  <p:tag name="KSO_WM_UNIT_ID" val="diagram20231109_5*m_h_a*1_1_1"/>
  <p:tag name="KSO_WM_TEMPLATE_CATEGORY" val="diagram"/>
  <p:tag name="KSO_WM_TEMPLATE_INDEX" val="20231109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添加标题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2"/>
  <p:tag name="KSO_WM_UNIT_ID" val="custom20230314_6*l_h_i*1_1_2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9995757816343,&quot;left&quot;:345.09999694824216,&quot;top&quot;:65.72500305175781,&quot;width&quot;:399.1000061035156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3_1"/>
  <p:tag name="KSO_WM_UNIT_ID" val="diagram20231109_5*m_h_a*1_3_1"/>
  <p:tag name="KSO_WM_TEMPLATE_CATEGORY" val="diagram"/>
  <p:tag name="KSO_WM_TEMPLATE_INDEX" val="20231109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添加标题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5_1"/>
  <p:tag name="KSO_WM_UNIT_ID" val="diagram20231109_5*m_h_a*1_5_1"/>
  <p:tag name="KSO_WM_TEMPLATE_CATEGORY" val="diagram"/>
  <p:tag name="KSO_WM_TEMPLATE_INDEX" val="20231109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添加标题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4_1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4_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solidLine&quot;:{&quot;brightness&quot;:0,&quot;colorType&quot;:1,&quot;foreColorIndex&quot;:8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6_1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6_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solidLine&quot;:{&quot;brightness&quot;:0,&quot;colorType&quot;:1,&quot;foreColorIndex&quot;:8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2_1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2_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solidLine&quot;:{&quot;brightness&quot;:0,&quot;colorType&quot;:1,&quot;foreColorIndex&quot;:8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3_1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3_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5_1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5_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1_1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1_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1_2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1_2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gradient&quot;:[{&quot;brightness&quot;:0.15000000596046448,&quot;colorType&quot;:1,&quot;foreColorIndex&quot;:5,&quot;pos&quot;:1,&quot;transparency&quot;:0},{&quot;brightness&quot;:0,&quot;colorType&quot;:1,&quot;foreColorIndex&quot;:5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6_2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6_2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gradient&quot;:[{&quot;brightness&quot;:0.15000000596046448,&quot;colorType&quot;:1,&quot;foreColorIndex&quot;:8,&quot;pos&quot;:1,&quot;transparency&quot;:0},{&quot;brightness&quot;:0,&quot;colorType&quot;:1,&quot;foreColorIndex&quot;:8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custom20230314_6*l_h_a*1_1_1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9995757816343,&quot;left&quot;:345.09999694824216,&quot;top&quot;:65.72500305175781,&quot;width&quot;:399.10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目录标题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2_2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2_2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gradient&quot;:[{&quot;brightness&quot;:0.15000000596046448,&quot;colorType&quot;:1,&quot;foreColorIndex&quot;:8,&quot;pos&quot;:1,&quot;transparency&quot;:0},{&quot;brightness&quot;:0,&quot;colorType&quot;:1,&quot;foreColorIndex&quot;:8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3_2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3_2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gradient&quot;:[{&quot;brightness&quot;:0.15000000596046448,&quot;colorType&quot;:1,&quot;foreColorIndex&quot;:5,&quot;pos&quot;:1,&quot;transparency&quot;:0},{&quot;brightness&quot;:0,&quot;colorType&quot;:1,&quot;foreColorIndex&quot;:5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4_2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4_2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gradient&quot;:[{&quot;brightness&quot;:0.15000000596046448,&quot;colorType&quot;:1,&quot;foreColorIndex&quot;:8,&quot;pos&quot;:1,&quot;transparency&quot;:0},{&quot;brightness&quot;:0,&quot;colorType&quot;:1,&quot;foreColorIndex&quot;:8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5_2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5_2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gradient&quot;:[{&quot;brightness&quot;:0.15000000596046448,&quot;colorType&quot;:1,&quot;foreColorIndex&quot;:5,&quot;pos&quot;:1,&quot;transparency&quot;:0},{&quot;brightness&quot;:0,&quot;colorType&quot;:1,&quot;foreColorIndex&quot;:5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3_3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SUBTYPE" val="d"/>
  <p:tag name="KSO_WM_UNIT_TYPE" val="m_h_i"/>
  <p:tag name="KSO_WM_UNIT_INDEX" val="1_3_3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PRESET_TEXT" val="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5_3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SUBTYPE" val="d"/>
  <p:tag name="KSO_WM_UNIT_TYPE" val="m_h_i"/>
  <p:tag name="KSO_WM_UNIT_INDEX" val="1_5_3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PRESET_TEXT" val="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1_3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SUBTYPE" val="d"/>
  <p:tag name="KSO_WM_UNIT_TYPE" val="m_h_i"/>
  <p:tag name="KSO_WM_UNIT_INDEX" val="1_1_3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PRESET_TEXT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2_3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SUBTYPE" val="d"/>
  <p:tag name="KSO_WM_UNIT_TYPE" val="m_h_i"/>
  <p:tag name="KSO_WM_UNIT_INDEX" val="1_2_3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8"/>
  <p:tag name="KSO_WM_UNIT_FILL_FORE_SCHEMECOLOR_INDEX_BRIGHTNESS" val="0"/>
  <p:tag name="KSO_WM_UNIT_TEXT_FILL_FORE_SCHEMECOLOR_INDEX" val="1"/>
  <p:tag name="KSO_WM_UNIT_TEXT_FILL_TYPE" val="1"/>
  <p:tag name="KSO_WM_UNIT_PRESET_TEXT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4_3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SUBTYPE" val="d"/>
  <p:tag name="KSO_WM_UNIT_TYPE" val="m_h_i"/>
  <p:tag name="KSO_WM_UNIT_INDEX" val="1_4_3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8"/>
  <p:tag name="KSO_WM_UNIT_FILL_FORE_SCHEMECOLOR_INDEX_BRIGHTNESS" val="0"/>
  <p:tag name="KSO_WM_UNIT_TEXT_FILL_FORE_SCHEMECOLOR_INDEX" val="1"/>
  <p:tag name="KSO_WM_UNIT_TEXT_FILL_TYPE" val="1"/>
  <p:tag name="KSO_WM_UNIT_PRESET_TEXT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6_3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SUBTYPE" val="d"/>
  <p:tag name="KSO_WM_UNIT_TYPE" val="m_h_i"/>
  <p:tag name="KSO_WM_UNIT_INDEX" val="1_6_3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8"/>
  <p:tag name="KSO_WM_UNIT_FILL_FORE_SCHEMECOLOR_INDEX_BRIGHTNESS" val="0"/>
  <p:tag name="KSO_WM_UNIT_TEXT_FILL_FORE_SCHEMECOLOR_INDEX" val="1"/>
  <p:tag name="KSO_WM_UNIT_TEXT_FILL_TYPE" val="1"/>
  <p:tag name="KSO_WM_UNIT_PRESET_TEXT" val="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14_6*l_h_i*1_2_1"/>
  <p:tag name="KSO_WM_TEMPLATE_CATEGORY" val="custom"/>
  <p:tag name="KSO_WM_TEMPLATE_INDEX" val="20230314"/>
  <p:tag name="KSO_WM_UNIT_LAYERLEVEL" val="1_1_1"/>
  <p:tag name="KSO_WM_TAG_VERSION" val="3.0"/>
  <p:tag name="KSO_WM_DIAGRAM_GROUP_CODE" val="l1-1"/>
  <p:tag name="KSO_WM_UNIT_TYPE" val="l_h_i"/>
  <p:tag name="KSO_WM_UNIT_INDEX" val="1_2_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9995757816343,&quot;left&quot;:345.09999694824216,&quot;top&quot;:65.72500305175781,&quot;width&quot;:399.1000061035156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brightness&quot;:-0.5,&quot;colorType&quot;:1,&quot;foreColorIndex&quot;:14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UNIT_FILL_FORE_SCHEMECOLOR_INDEX" val="16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1_4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1_4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gradient&quot;:[{&quot;brightness&quot;:0.15000000596046448,&quot;colorType&quot;:1,&quot;foreColorIndex&quot;:5,&quot;pos&quot;:1,&quot;transparency&quot;:0},{&quot;brightness&quot;:0,&quot;colorType&quot;:1,&quot;foreColorIndex&quot;:5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6_4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6_4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gradient&quot;:[{&quot;brightness&quot;:0.15000000596046448,&quot;colorType&quot;:1,&quot;foreColorIndex&quot;:8,&quot;pos&quot;:1,&quot;transparency&quot;:0},{&quot;brightness&quot;:0,&quot;colorType&quot;:1,&quot;foreColorIndex&quot;:8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1298_3*l_h_i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4"/>
  <p:tag name="KSO_WM_UNIT_FILL_TYPE" val="3"/>
  <p:tag name="KSO_WM_UNIT_TEXT_FILL_FORE_SCHEMECOLOR_INDEX" val="1"/>
  <p:tag name="KSO_WM_UNIT_TEXT_FILL_TYPE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298_3*l_h_f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298_3*l_h_f*1_1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5"/>
  <p:tag name="KSO_WM_UNIT_FILL_FORE_SCHEMECOLOR_INDEX_BRIGHTNESS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298_3*l_h_f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5,&quot;pos&quot;:0.019999999552965164,&quot;transparency&quot;:0},{&quot;brightness&quot;:0.899999976158142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1298_3*l_h_i*1_1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1"/>
  <p:tag name="KSO_WM_UNIT_FILL_TYPE" val="3"/>
  <p:tag name="KSO_WM_UNIT_TEXT_FILL_FORE_SCHEMECOLOR_INDEX" val="1"/>
  <p:tag name="KSO_WM_UNIT_TEXT_FILL_TYPE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2"/>
  <p:tag name="KSO_WM_UNIT_ID" val="custom20230314_6*l_h_i*1_2_2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9995757816343,&quot;left&quot;:345.09999694824216,&quot;top&quot;:65.72500305175781,&quot;width&quot;:399.1000061035156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2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298_3*l_h_f*1_3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5"/>
  <p:tag name="KSO_WM_UNIT_FILL_FORE_SCHEMECOLOR_INDEX_BRIGHTNESS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5,&quot;pos&quot;:0.019999999552965164,&quot;transparency&quot;:0},{&quot;brightness&quot;:0.899999976158142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31298_3*l_h_i*1_3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3"/>
  <p:tag name="KSO_WM_UNIT_FILL_TYPE" val="3"/>
  <p:tag name="KSO_WM_UNIT_TEXT_FILL_FORE_SCHEMECOLOR_INDEX" val="1"/>
  <p:tag name="KSO_WM_UNIT_TEXT_FILL_TYPE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298_3*l_h_f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1298_3*l_h_i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4"/>
  <p:tag name="KSO_WM_UNIT_FILL_TYPE" val="3"/>
  <p:tag name="KSO_WM_UNIT_TEXT_FILL_FORE_SCHEMECOLOR_INDEX" val="1"/>
  <p:tag name="KSO_WM_UNIT_TEXT_FILL_TYPE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1298_3*l_h_i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4"/>
  <p:tag name="KSO_WM_UNIT_FILL_TYPE" val="3"/>
  <p:tag name="KSO_WM_UNIT_TEXT_FILL_FORE_SCHEMECOLOR_INDEX" val="1"/>
  <p:tag name="KSO_WM_UNIT_TEXT_FILL_TYPE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298_3*l_h_f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298_3*l_h_f*1_1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5"/>
  <p:tag name="KSO_WM_UNIT_FILL_FORE_SCHEMECOLOR_INDEX_BRIGHTNESS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298_3*l_h_f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custom20230314_6*l_h_a*1_2_1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9995757816343,&quot;left&quot;:345.09999694824216,&quot;top&quot;:65.72500305175781,&quot;width&quot;:399.10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目录标题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5,&quot;pos&quot;:0.019999999552965164,&quot;transparency&quot;:0},{&quot;brightness&quot;:0.899999976158142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1298_3*l_h_i*1_1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1"/>
  <p:tag name="KSO_WM_UNIT_FILL_TYPE" val="3"/>
  <p:tag name="KSO_WM_UNIT_TEXT_FILL_FORE_SCHEMECOLOR_INDEX" val="1"/>
  <p:tag name="KSO_WM_UNIT_TEXT_FILL_TYPE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298_3*l_h_f*1_3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5"/>
  <p:tag name="KSO_WM_UNIT_FILL_FORE_SCHEMECOLOR_INDEX_BRIGHTNESS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5,&quot;pos&quot;:0.019999999552965164,&quot;transparency&quot;:0},{&quot;brightness&quot;:0.899999976158142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31298_3*l_h_i*1_3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3"/>
  <p:tag name="KSO_WM_UNIT_FILL_TYPE" val="3"/>
  <p:tag name="KSO_WM_UNIT_TEXT_FILL_FORE_SCHEMECOLOR_INDEX" val="1"/>
  <p:tag name="KSO_WM_UNIT_TEXT_FILL_TYPE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298_3*l_h_f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1298_3*l_h_i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4"/>
  <p:tag name="KSO_WM_UNIT_FILL_TYPE" val="3"/>
  <p:tag name="KSO_WM_UNIT_TEXT_FILL_FORE_SCHEMECOLOR_INDEX" val="1"/>
  <p:tag name="KSO_WM_UNIT_TEXT_FILL_TYPE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31237_1*i*1"/>
  <p:tag name="KSO_WM_TEMPLATE_CATEGORY" val="custom"/>
  <p:tag name="KSO_WM_TEMPLATE_INDEX" val="20231237"/>
  <p:tag name="KSO_WM_UNIT_LAYERLEVEL" val="1"/>
  <p:tag name="KSO_WM_TAG_VERSION" val="3.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31237_1*h_f*1_1"/>
  <p:tag name="KSO_WM_TEMPLATE_CATEGORY" val="custom"/>
  <p:tag name="KSO_WM_TEMPLATE_INDEX" val="20231237"/>
  <p:tag name="KSO_WM_UNIT_LAYERLEVEL" val="1_1"/>
  <p:tag name="KSO_WM_TAG_VERSION" val="3.0"/>
  <p:tag name="KSO_WM_BEAUTIFY_FLAG" val="#wm#"/>
  <p:tag name="KSO_WM_UNIT_TEXT_FILL_FORE_SCHEMECOLOR_INDEX_BRIGHTNESS" val="0.15"/>
  <p:tag name="KSO_WM_UNIT_TEXT_FILL_FORE_SCHEMECOLOR_INDEX" val="13"/>
  <p:tag name="KSO_WM_UNIT_TEXT_FILL_TYPE" val="1"/>
  <p:tag name="KSO_WM_UNIT_PRESET_TEXT" val="单击此处输入你的正文，文字是您思想的提炼，请尽量言简意赅的阐述观点。单击此处输入你的正文。请尽量言简意赅的阐述观点。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31237_1*h_a*1_1"/>
  <p:tag name="KSO_WM_TEMPLATE_CATEGORY" val="custom"/>
  <p:tag name="KSO_WM_TEMPLATE_INDEX" val="20231237"/>
  <p:tag name="KSO_WM_UNIT_LAYERLEVEL" val="1_1"/>
  <p:tag name="KSO_WM_TAG_VERSION" val="3.0"/>
  <p:tag name="KSO_WM_BEAUTIFY_FLAG" val="#wm#"/>
  <p:tag name="KSO_WM_UNIT_TEXT_FILL_FORE_SCHEMECOLOR_INDEX_BRIGHTNESS" val="0.15"/>
  <p:tag name="KSO_WM_UNIT_TEXT_FILL_FORE_SCHEMECOLOR_INDEX" val="13"/>
  <p:tag name="KSO_WM_UNIT_TEXT_FILL_TYPE" val="1"/>
  <p:tag name="KSO_WM_UNIT_PRESET_TEXT" val="添加标题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2"/>
  <p:tag name="KSO_WM_UNIT_ID" val="custom20230314_6*l_h_i*1_1_2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9995757816343,&quot;left&quot;:345.09999694824216,&quot;top&quot;:65.72500305175781,&quot;width&quot;:399.1000061035156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14_6*l_h_i*1_3_1"/>
  <p:tag name="KSO_WM_TEMPLATE_CATEGORY" val="custom"/>
  <p:tag name="KSO_WM_TEMPLATE_INDEX" val="20230314"/>
  <p:tag name="KSO_WM_UNIT_LAYERLEVEL" val="1_1_1"/>
  <p:tag name="KSO_WM_TAG_VERSION" val="3.0"/>
  <p:tag name="KSO_WM_DIAGRAM_GROUP_CODE" val="l1-1"/>
  <p:tag name="KSO_WM_UNIT_TYPE" val="l_h_i"/>
  <p:tag name="KSO_WM_UNIT_INDEX" val="1_3_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9995757816343,&quot;left&quot;:345.09999694824216,&quot;top&quot;:65.72500305175781,&quot;width&quot;:399.1000061035156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brightness&quot;:-0.5,&quot;colorType&quot;:1,&quot;foreColorIndex&quot;:14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UNIT_FILL_FORE_SCHEMECOLOR_INDEX" val="16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1298_3*l_h_i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4"/>
  <p:tag name="KSO_WM_UNIT_FILL_TYPE" val="3"/>
  <p:tag name="KSO_WM_UNIT_TEXT_FILL_FORE_SCHEMECOLOR_INDEX" val="1"/>
  <p:tag name="KSO_WM_UNIT_TEXT_FILL_TYPE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298_3*l_h_f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298_3*l_h_f*1_1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5"/>
  <p:tag name="KSO_WM_UNIT_FILL_FORE_SCHEMECOLOR_INDEX_BRIGHTNESS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298_3*l_h_f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5,&quot;pos&quot;:0.019999999552965164,&quot;transparency&quot;:0},{&quot;brightness&quot;:0.899999976158142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1298_3*l_h_i*1_1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1"/>
  <p:tag name="KSO_WM_UNIT_FILL_TYPE" val="3"/>
  <p:tag name="KSO_WM_UNIT_TEXT_FILL_FORE_SCHEMECOLOR_INDEX" val="1"/>
  <p:tag name="KSO_WM_UNIT_TEXT_FILL_TYPE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298_3*l_h_f*1_3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5"/>
  <p:tag name="KSO_WM_UNIT_FILL_FORE_SCHEMECOLOR_INDEX_BRIGHTNESS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5,&quot;pos&quot;:0.019999999552965164,&quot;transparency&quot;:0},{&quot;brightness&quot;:0.899999976158142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31298_3*l_h_i*1_3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3"/>
  <p:tag name="KSO_WM_UNIT_FILL_TYPE" val="3"/>
  <p:tag name="KSO_WM_UNIT_TEXT_FILL_FORE_SCHEMECOLOR_INDEX" val="1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3_2"/>
  <p:tag name="KSO_WM_UNIT_ID" val="custom20230314_6*l_h_i*1_3_2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9995757816343,&quot;left&quot;:345.09999694824216,&quot;top&quot;:65.72500305175781,&quot;width&quot;:399.1000061035156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3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298_3*l_h_f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1298_3*l_h_i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4"/>
  <p:tag name="KSO_WM_UNIT_FILL_TYPE" val="3"/>
  <p:tag name="KSO_WM_UNIT_TEXT_FILL_FORE_SCHEMECOLOR_INDEX" val="1"/>
  <p:tag name="KSO_WM_UNIT_TEXT_FILL_TYPE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5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5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gradient&quot;:[{&quot;brightness&quot;:0.6000000238418579,&quot;colorType&quot;:1,&quot;foreColorIndex&quot;:5,&quot;pos&quot;:0,&quot;transparency&quot;:0},{&quot;brightness&quot;:0,&quot;colorType&quot;:1,&quot;foreColorIndex&quot;:5,&quot;pos&quot;:0.9200000166893005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_1_BRIGHTNESS" val="0.6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92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1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ORE_SCHEMECOLOR_INDEX_BRIGHTNESS" val="0"/>
  <p:tag name="KSO_WM_UNIT_LINE_FILL_TYPE" val="2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1_2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2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-0.25,&quot;colorType&quot;:1,&quot;foreColorIndex&quot;:5,&quot;pos&quot;:0.009999999776482582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1731_4*l_h_f*1_1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项正文"/>
  <p:tag name="KSO_WM_UNIT_TEXT_FILL_FORE_SCHEMECOLOR_INDEX" val="1"/>
  <p:tag name="KSO_WM_UNIT_TEXT_FILL_TYPE" val="1"/>
  <p:tag name="KSO_WM_UNIT_USESOURCEFORMAT_APPLY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1731_4*l_h_a*1_1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项标题"/>
  <p:tag name="KSO_WM_UNIT_TEXT_FILL_FORE_SCHEMECOLOR_INDEX" val="1"/>
  <p:tag name="KSO_WM_UNIT_TEXT_FILL_TYPE" val="1"/>
  <p:tag name="KSO_WM_UNIT_USESOURCEFORMAT_APPLY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1_3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3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1"/>
  <p:tag name="KSO_WM_UNIT_LINE_FORE_SCHEMECOLOR_INDEX_2_BRIGHTNESS" val="0"/>
  <p:tag name="KSO_WM_UNIT_LINE_FORE_SCHEMECOLOR_INDEX_2" val="5"/>
  <p:tag name="KSO_WM_UNIT_LINE_FORE_SCHEMECOLOR_INDEX_2_POS" val="1"/>
  <p:tag name="KSO_WM_UNIT_LINE_FORE_SCHEMECOLOR_INDEX_2_TRANS" val="0"/>
  <p:tag name="KSO_WM_UNIT_LINE_GRADIENT_TYPE" val="0"/>
  <p:tag name="KSO_WM_UNIT_LINE_GRADIENT_ANGLE" val="270"/>
  <p:tag name="KSO_WM_UNIT_LINE_GRADIENT_DIRECTION" val="6"/>
  <p:tag name="KSO_WM_UNIT_LINE_FILL_TYPE" val="5"/>
  <p:tag name="KSO_WM_UNIT_USESOURCEFORMAT_APPLY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5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5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ORE_SCHEMECOLOR_INDEX_BRIGHTNESS" val="0"/>
  <p:tag name="KSO_WM_UNIT_LINE_FILL_TYPE" val="2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custom20230314_6*l_h_a*1_3_1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9995757816343,&quot;left&quot;:345.09999694824216,&quot;top&quot;:65.72500305175781,&quot;width&quot;:399.10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目录标题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5_2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5_2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-0.25,&quot;colorType&quot;:1,&quot;foreColorIndex&quot;:5,&quot;pos&quot;:0.009999999776482582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5_1"/>
  <p:tag name="KSO_WM_UNIT_ID" val="diagram20231731_4*l_h_f*1_5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项正文"/>
  <p:tag name="KSO_WM_UNIT_TEXT_FILL_FORE_SCHEMECOLOR_INDEX" val="1"/>
  <p:tag name="KSO_WM_UNIT_TEXT_FILL_TYPE" val="1"/>
  <p:tag name="KSO_WM_UNIT_USESOURCEFORMAT_APPLY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5_1"/>
  <p:tag name="KSO_WM_UNIT_ID" val="diagram20231731_4*l_h_a*1_5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项标题"/>
  <p:tag name="KSO_WM_UNIT_TEXT_FILL_FORE_SCHEMECOLOR_INDEX" val="1"/>
  <p:tag name="KSO_WM_UNIT_TEXT_FILL_TYPE" val="1"/>
  <p:tag name="KSO_WM_UNIT_USESOURCEFORMAT_APPLY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5_3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5_3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1"/>
  <p:tag name="KSO_WM_UNIT_LINE_FORE_SCHEMECOLOR_INDEX_2_BRIGHTNESS" val="0"/>
  <p:tag name="KSO_WM_UNIT_LINE_FORE_SCHEMECOLOR_INDEX_2" val="5"/>
  <p:tag name="KSO_WM_UNIT_LINE_FORE_SCHEMECOLOR_INDEX_2_POS" val="1"/>
  <p:tag name="KSO_WM_UNIT_LINE_FORE_SCHEMECOLOR_INDEX_2_TRANS" val="0"/>
  <p:tag name="KSO_WM_UNIT_LINE_GRADIENT_TYPE" val="0"/>
  <p:tag name="KSO_WM_UNIT_LINE_GRADIENT_ANGLE" val="270"/>
  <p:tag name="KSO_WM_UNIT_LINE_GRADIENT_DIRECTION" val="6"/>
  <p:tag name="KSO_WM_UNIT_LINE_FILL_TYPE" val="5"/>
  <p:tag name="KSO_WM_UNIT_USESOURCEFORMAT_APPLY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3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3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ORE_SCHEMECOLOR_INDEX_BRIGHTNESS" val="0"/>
  <p:tag name="KSO_WM_UNIT_LINE_FILL_TYPE" val="2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3_2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3_2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-0.25,&quot;colorType&quot;:1,&quot;foreColorIndex&quot;:5,&quot;pos&quot;:0.009999999776482582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1731_4*l_h_f*1_3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项正文"/>
  <p:tag name="KSO_WM_UNIT_TEXT_FILL_FORE_SCHEMECOLOR_INDEX" val="1"/>
  <p:tag name="KSO_WM_UNIT_TEXT_FILL_TYPE" val="1"/>
  <p:tag name="KSO_WM_UNIT_USESOURCEFORMAT_APPLY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1731_4*l_h_a*1_3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项标题"/>
  <p:tag name="KSO_WM_UNIT_TEXT_FILL_FORE_SCHEMECOLOR_INDEX" val="1"/>
  <p:tag name="KSO_WM_UNIT_TEXT_FILL_TYPE" val="1"/>
  <p:tag name="KSO_WM_UNIT_USESOURCEFORMAT_APPLY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3_3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3_3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1"/>
  <p:tag name="KSO_WM_UNIT_LINE_FORE_SCHEMECOLOR_INDEX_2_BRIGHTNESS" val="0"/>
  <p:tag name="KSO_WM_UNIT_LINE_FORE_SCHEMECOLOR_INDEX_2" val="5"/>
  <p:tag name="KSO_WM_UNIT_LINE_FORE_SCHEMECOLOR_INDEX_2_POS" val="1"/>
  <p:tag name="KSO_WM_UNIT_LINE_FORE_SCHEMECOLOR_INDEX_2_TRANS" val="0"/>
  <p:tag name="KSO_WM_UNIT_LINE_GRADIENT_TYPE" val="0"/>
  <p:tag name="KSO_WM_UNIT_LINE_GRADIENT_ANGLE" val="270"/>
  <p:tag name="KSO_WM_UNIT_LINE_GRADIENT_DIRECTION" val="6"/>
  <p:tag name="KSO_WM_UNIT_LINE_FILL_TYPE" val="5"/>
  <p:tag name="KSO_WM_UNIT_USESOURCEFORMAT_APPLY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2010</TotalTime>
  <Words>1322</Words>
  <Application>Microsoft Office PowerPoint</Application>
  <PresentationFormat>Widescreen</PresentationFormat>
  <Paragraphs>204</Paragraphs>
  <Slides>21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6" baseType="lpstr">
      <vt:lpstr>微软雅黑</vt:lpstr>
      <vt:lpstr>Aptos</vt:lpstr>
      <vt:lpstr>Aptos Display</vt:lpstr>
      <vt:lpstr>Arial</vt:lpstr>
      <vt:lpstr>Tema di Office</vt:lpstr>
      <vt:lpstr>Leaf-ID </vt:lpstr>
      <vt:lpstr>Indice</vt:lpstr>
      <vt:lpstr>Obbiettivo del Progetto</vt:lpstr>
      <vt:lpstr>Caratteristiche del Dataset</vt:lpstr>
      <vt:lpstr>Problemi da Affrontare</vt:lpstr>
      <vt:lpstr>Postate Limitazioni del Progetto </vt:lpstr>
      <vt:lpstr>Project Pipeline</vt:lpstr>
      <vt:lpstr>01-Acquisizione delle Immagini</vt:lpstr>
      <vt:lpstr>02-Segmentazione delle Immagini</vt:lpstr>
      <vt:lpstr>Region Growing con LAB</vt:lpstr>
      <vt:lpstr>Perchè una Soglia di 21?</vt:lpstr>
      <vt:lpstr>Tentativi differenti(Nome slide da elaborare)</vt:lpstr>
      <vt:lpstr>03-Calcolo delle Features</vt:lpstr>
      <vt:lpstr>Calcolo delle Features</vt:lpstr>
      <vt:lpstr>Texture</vt:lpstr>
      <vt:lpstr>Texture</vt:lpstr>
      <vt:lpstr>Forma/Edge</vt:lpstr>
      <vt:lpstr>Tempo di Calcolo delle Features</vt:lpstr>
      <vt:lpstr>04-Riconoscimento degli Oggetti</vt:lpstr>
      <vt:lpstr>05-Classificazione delle Foglie</vt:lpstr>
      <vt:lpstr>Risultati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 Rossi</dc:creator>
  <cp:lastModifiedBy>Andrea Rossi</cp:lastModifiedBy>
  <cp:revision>11</cp:revision>
  <dcterms:created xsi:type="dcterms:W3CDTF">2025-05-30T12:37:56Z</dcterms:created>
  <dcterms:modified xsi:type="dcterms:W3CDTF">2025-06-06T16:15:45Z</dcterms:modified>
</cp:coreProperties>
</file>