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72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9" r:id="rId2"/>
    <p:sldId id="383" r:id="rId3"/>
    <p:sldId id="410" r:id="rId4"/>
    <p:sldId id="413" r:id="rId5"/>
    <p:sldId id="432" r:id="rId6"/>
    <p:sldId id="428" r:id="rId7"/>
    <p:sldId id="400" r:id="rId8"/>
    <p:sldId id="435" r:id="rId9"/>
    <p:sldId id="436" r:id="rId10"/>
    <p:sldId id="439" r:id="rId11"/>
    <p:sldId id="423" r:id="rId12"/>
    <p:sldId id="389" r:id="rId13"/>
    <p:sldId id="425" r:id="rId14"/>
    <p:sldId id="437" r:id="rId15"/>
    <p:sldId id="395" r:id="rId16"/>
    <p:sldId id="438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13"/>
            <p14:sldId id="432"/>
            <p14:sldId id="428"/>
          </p14:sldIdLst>
        </p14:section>
        <p14:section name="Pipeline del Progetto" id="{04AEAF6D-0540-49D0-B741-04D0ACFCF029}">
          <p14:sldIdLst>
            <p14:sldId id="400"/>
            <p14:sldId id="435"/>
            <p14:sldId id="436"/>
            <p14:sldId id="439"/>
            <p14:sldId id="423"/>
            <p14:sldId id="389"/>
            <p14:sldId id="425"/>
            <p14:sldId id="437"/>
            <p14:sldId id="395"/>
            <p14:sldId id="438"/>
          </p14:sldIdLst>
        </p14:section>
        <p14:section name="Conclusione" id="{D5F37645-5251-4FC7-A3FE-E3475AF18CC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6B2-405B-AAA4-05EA9C442F3A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6B2-405B-AAA4-05EA9C442F3A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6B2-405B-AAA4-05EA9C442F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4.9000000000000004</c:v>
                </c:pt>
                <c:pt idx="5">
                  <c:v>3.5</c:v>
                </c:pt>
                <c:pt idx="6">
                  <c:v>2.9</c:v>
                </c:pt>
                <c:pt idx="7">
                  <c:v>3.3</c:v>
                </c:pt>
                <c:pt idx="8">
                  <c:v>4.0999999999999996</c:v>
                </c:pt>
                <c:pt idx="9">
                  <c:v>4.5</c:v>
                </c:pt>
                <c:pt idx="10">
                  <c:v>5</c:v>
                </c:pt>
                <c:pt idx="11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B5-40D1-A63F-B8432D37B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9"/>
        <c:overlap val="27"/>
        <c:axId val="1841719680"/>
        <c:axId val="1841718048"/>
      </c:barChart>
      <c:catAx>
        <c:axId val="1841719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841718048"/>
        <c:crosses val="autoZero"/>
        <c:auto val="0"/>
        <c:lblAlgn val="ctr"/>
        <c:lblOffset val="100"/>
        <c:noMultiLvlLbl val="0"/>
      </c:catAx>
      <c:valAx>
        <c:axId val="1841718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841719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r>
              <a:rPr lang="en-US"/>
              <a:t>Your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40-4A85-B75B-62B9968512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2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40-4A85-B75B-62B9968512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40-4A85-B75B-62B996851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8905455"/>
        <c:axId val="717107444"/>
      </c:barChart>
      <c:catAx>
        <c:axId val="20890545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717107444"/>
        <c:crosses val="autoZero"/>
        <c:auto val="1"/>
        <c:lblAlgn val="ctr"/>
        <c:lblOffset val="100"/>
        <c:noMultiLvlLbl val="0"/>
      </c:catAx>
      <c:valAx>
        <c:axId val="7171074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208905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lang="zh-CN"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r>
              <a:rPr lang="en-US"/>
              <a:t>Your title here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3B-4064-B814-B08A99CDB9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Cat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3B-4064-B814-B08A99CDB94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Tag 1</c:v>
                </c:pt>
                <c:pt idx="1">
                  <c:v>Tag 2</c:v>
                </c:pt>
                <c:pt idx="2">
                  <c:v>Tag 3</c:v>
                </c:pt>
                <c:pt idx="3">
                  <c:v>Tag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3B-4064-B814-B08A99CDB9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100"/>
        <c:axId val="269691038"/>
        <c:axId val="880589239"/>
      </c:barChart>
      <c:catAx>
        <c:axId val="26969103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880589239"/>
        <c:crosses val="autoZero"/>
        <c:auto val="1"/>
        <c:lblAlgn val="ctr"/>
        <c:lblOffset val="100"/>
        <c:noMultiLvlLbl val="0"/>
      </c:catAx>
      <c:valAx>
        <c:axId val="880589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26969103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微软雅黑" panose="020B0503020204020204" pitchFamily="34" charset="-122"/>
              <a:cs typeface="+mn-ea"/>
              <a:sym typeface="+mn-lt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lnSpc>
          <a:spcPct val="120000"/>
        </a:lnSpc>
        <a:spcBef>
          <a:spcPts val="0"/>
        </a:spcBef>
        <a:spcAft>
          <a:spcPts val="0"/>
        </a:spcAft>
        <a:defRPr lang="zh-CN"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F-48A3-955E-2A35CAABF6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5F-48A3-955E-2A35CAABF68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5F-48A3-955E-2A35CAABF68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5F-48A3-955E-2A35CAABF681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5F-48A3-955E-2A35CAABF6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A25F-48A3-955E-2A35CAABF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7704912"/>
        <c:axId val="1217706832"/>
      </c:barChart>
      <c:catAx>
        <c:axId val="121770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6832"/>
        <c:crosses val="autoZero"/>
        <c:auto val="1"/>
        <c:lblAlgn val="ctr"/>
        <c:lblOffset val="100"/>
        <c:noMultiLvlLbl val="0"/>
      </c:catAx>
      <c:valAx>
        <c:axId val="12177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1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135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F0E8D6-320C-3CA7-2F0B-C2310DA56E51}"/>
              </a:ext>
            </a:extLst>
          </p:cNvPr>
          <p:cNvSpPr/>
          <p:nvPr userDrawn="1"/>
        </p:nvSpPr>
        <p:spPr>
          <a:xfrm>
            <a:off x="9283065" y="2817737"/>
            <a:ext cx="2213610" cy="1947545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3DAFCA-A33A-6F15-9932-6E93C6B62520}"/>
              </a:ext>
            </a:extLst>
          </p:cNvPr>
          <p:cNvSpPr/>
          <p:nvPr userDrawn="1"/>
        </p:nvSpPr>
        <p:spPr>
          <a:xfrm>
            <a:off x="7063980" y="2817737"/>
            <a:ext cx="2219085" cy="1947545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AD4A2D-C475-8B65-6D06-5789733E1D9E}"/>
              </a:ext>
            </a:extLst>
          </p:cNvPr>
          <p:cNvSpPr/>
          <p:nvPr userDrawn="1"/>
        </p:nvSpPr>
        <p:spPr>
          <a:xfrm>
            <a:off x="2803766" y="2262747"/>
            <a:ext cx="4260214" cy="2980690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4BCF5-EBE3-1F61-B82B-E1CBFCAB927B}"/>
              </a:ext>
            </a:extLst>
          </p:cNvPr>
          <p:cNvSpPr/>
          <p:nvPr userDrawn="1"/>
        </p:nvSpPr>
        <p:spPr>
          <a:xfrm>
            <a:off x="695325" y="2779319"/>
            <a:ext cx="2213610" cy="1947545"/>
          </a:xfrm>
          <a:prstGeom prst="rect">
            <a:avLst/>
          </a:prstGeom>
          <a:pattFill prst="pct90">
            <a:fgClr>
              <a:schemeClr val="bg1">
                <a:lumMod val="85000"/>
              </a:schemeClr>
            </a:fgClr>
            <a:bgClr>
              <a:schemeClr val="bg1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altLang="zh-CN" dirty="0"/>
              <a:t>icture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9BC038A-2D91-FD59-2FAC-4E7F374A03E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779319"/>
            <a:ext cx="2108441" cy="19475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41AF041A-6E63-F8CD-F3D3-AE48F884FB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03766" y="2262746"/>
            <a:ext cx="4260214" cy="298069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EEFC903-B40F-A365-8AB3-B88ED15D53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63980" y="2817736"/>
            <a:ext cx="2213610" cy="19475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99F36EC-AC53-6BAA-704B-CE5389800A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88540" y="2817736"/>
            <a:ext cx="2213610" cy="19475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8730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chart" Target="../charts/chart4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chart" Target="../charts/chart3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image" Target="../media/image9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slideLayout" Target="../slideLayouts/slideLayout13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10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112.xml"/><Relationship Id="rId9" Type="http://schemas.openxmlformats.org/officeDocument/2006/relationships/tags" Target="../tags/tag1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tags" Target="../tags/tag39.xml"/><Relationship Id="rId3" Type="http://schemas.openxmlformats.org/officeDocument/2006/relationships/tags" Target="../tags/tag16.xml"/><Relationship Id="rId21" Type="http://schemas.openxmlformats.org/officeDocument/2006/relationships/tags" Target="../tags/tag34.xml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tags" Target="../tags/tag38.xml"/><Relationship Id="rId33" Type="http://schemas.openxmlformats.org/officeDocument/2006/relationships/slideLayout" Target="../slideLayouts/slideLayout13.xml"/><Relationship Id="rId2" Type="http://schemas.openxmlformats.org/officeDocument/2006/relationships/tags" Target="../tags/tag15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29" Type="http://schemas.openxmlformats.org/officeDocument/2006/relationships/tags" Target="../tags/tag42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tags" Target="../tags/tag37.xml"/><Relationship Id="rId32" Type="http://schemas.openxmlformats.org/officeDocument/2006/relationships/tags" Target="../tags/tag45.xml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tags" Target="../tags/tag36.xml"/><Relationship Id="rId28" Type="http://schemas.openxmlformats.org/officeDocument/2006/relationships/tags" Target="../tags/tag41.xml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tags" Target="../tags/tag44.xml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tags" Target="../tags/tag35.xml"/><Relationship Id="rId27" Type="http://schemas.openxmlformats.org/officeDocument/2006/relationships/tags" Target="../tags/tag40.xml"/><Relationship Id="rId30" Type="http://schemas.openxmlformats.org/officeDocument/2006/relationships/tags" Target="../tags/tag43.xml"/><Relationship Id="rId8" Type="http://schemas.openxmlformats.org/officeDocument/2006/relationships/tags" Target="../tags/tag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58.xml"/><Relationship Id="rId9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Riconoscitore</a:t>
            </a:r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36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5" y="4444677"/>
            <a:ext cx="2997200" cy="879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2400" b="1" dirty="0">
                <a:ea typeface="微软雅黑" panose="020B0503020204020204" pitchFamily="34" charset="-122"/>
                <a:cs typeface="+mn-ea"/>
                <a:sym typeface="+mn-lt"/>
              </a:rPr>
              <a:t>Tizio e Caio</a:t>
            </a:r>
            <a:endParaRPr lang="en-US" sz="2400" b="1" spc="0" dirty="0"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1590" y="1723069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8810" y="1580557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Region Growing + LAB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algn="l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Il programma che abbiamo implementato converte una immagine fornita in spazio colore LAB. In congiunzione con un algoritmo di </a:t>
              </a:r>
              <a:r>
                <a:rPr lang="it-IT" altLang="zh-CN" sz="1200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region.growing</a:t>
              </a: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possiamo discriminare i vari pixel tra sfondo e oggetti.</a:t>
              </a:r>
              <a:endPara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ea typeface="微软雅黑" panose="020B0503020204020204" pitchFamily="34" charset="-122"/>
                  <a:cs typeface="+mn-ea"/>
                  <a:sym typeface="+mn-lt"/>
                </a:rPr>
                <a:t>Come abbiamo implementato la segmentazione degli oggetti?</a:t>
              </a:r>
              <a:endParaRPr lang="zh-CN" altLang="en-US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04F8F31-A8A1-708A-EC15-8283506EA699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41EED-BD0B-D74C-78D7-1267FD5940B6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695326" y="4539570"/>
            <a:ext cx="25046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mai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proprio LAB?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È lo spazio colore più adatto per confrontare le differenze percepite visivamente.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3961391" y="4923320"/>
            <a:ext cx="38691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discrimina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l’algoritmo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1800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Il metodo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che abbiamo implementato calcola la distanza nel colore LAB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rispoetto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al seme con un peso di 0.5 su L.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 la distanza è inferiore alla soglia, il pixel viene aggiunto al background.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9D08E42-0BC8-36EB-ED53-54AAC6AD4382}"/>
              </a:ext>
            </a:extLst>
          </p:cNvPr>
          <p:cNvSpPr txBox="1"/>
          <p:nvPr/>
        </p:nvSpPr>
        <p:spPr>
          <a:xfrm>
            <a:off x="8682291" y="4678069"/>
            <a:ext cx="250466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dare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meno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peso a L?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Testando abbiamo notato che gli oggetti con tinte più scure venivano incluse nello sfondo. Per evitare ciò abbiamo voluto ridurre il peso di 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99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F744D8-8C64-9AAC-66B7-EF33F1D420F2}"/>
              </a:ext>
            </a:extLst>
          </p:cNvPr>
          <p:cNvGraphicFramePr/>
          <p:nvPr/>
        </p:nvGraphicFramePr>
        <p:xfrm>
          <a:off x="3117441" y="2398722"/>
          <a:ext cx="3090834" cy="20605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278810" y="3044952"/>
            <a:ext cx="768096" cy="76809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800" dirty="0">
                <a:ea typeface="微软雅黑" panose="020B0503020204020204" pitchFamily="34" charset="-122"/>
                <a:cs typeface="+mn-ea"/>
                <a:sym typeface="+mn-lt"/>
              </a:rPr>
              <a:t>70%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103ADF-50A6-AA01-833A-EA901F4BD8B5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9B1837-BB63-5FB2-99AC-F9DA9B64E56E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C417B8C2-AE5C-79CE-815B-820CE0267C44}"/>
              </a:ext>
            </a:extLst>
          </p:cNvPr>
          <p:cNvGraphicFramePr/>
          <p:nvPr/>
        </p:nvGraphicFramePr>
        <p:xfrm>
          <a:off x="6705893" y="1951507"/>
          <a:ext cx="4894956" cy="420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In post mean shot ye.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33" name="序号">
            <a:extLst>
              <a:ext uri="{FF2B5EF4-FFF2-40B4-BE49-F238E27FC236}">
                <a16:creationId xmlns:a16="http://schemas.microsoft.com/office/drawing/2014/main" id="{4201C8EA-658F-64EC-2640-BEDAF91E367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5325" y="5432670"/>
            <a:ext cx="1555815" cy="5687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CCE0A-405E-6434-0AAB-8175D5FC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95279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4" name="正文">
            <a:extLst>
              <a:ext uri="{FF2B5EF4-FFF2-40B4-BE49-F238E27FC236}">
                <a16:creationId xmlns:a16="http://schemas.microsoft.com/office/drawing/2014/main" id="{41E81432-D1AF-4879-FD1D-5265D2F1E16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15371" y="5638670"/>
            <a:ext cx="4820921" cy="8547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1400" spc="0" dirty="0">
                <a:ln>
                  <a:noFill/>
                  <a:prstDash val="sysDot"/>
                </a:ln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Design at uneasy me season of branch on praise esteem.</a:t>
            </a:r>
          </a:p>
        </p:txBody>
      </p:sp>
      <p:graphicFrame>
        <p:nvGraphicFramePr>
          <p:cNvPr id="5" name="图表 3">
            <a:extLst>
              <a:ext uri="{FF2B5EF4-FFF2-40B4-BE49-F238E27FC236}">
                <a16:creationId xmlns:a16="http://schemas.microsoft.com/office/drawing/2014/main" id="{1566B26C-CF22-7093-1DEF-F0B2F8ECC9A1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7007476" y="1827684"/>
          <a:ext cx="4491990" cy="3567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" name="图表 4">
            <a:extLst>
              <a:ext uri="{FF2B5EF4-FFF2-40B4-BE49-F238E27FC236}">
                <a16:creationId xmlns:a16="http://schemas.microsoft.com/office/drawing/2014/main" id="{7BDD7A93-18D3-7D8C-31F9-EB138279227A}"/>
              </a:ext>
            </a:extLst>
          </p:cNvPr>
          <p:cNvGraphicFramePr/>
          <p:nvPr>
            <p:custDataLst>
              <p:tags r:id="rId3"/>
            </p:custDataLst>
          </p:nvPr>
        </p:nvGraphicFramePr>
        <p:xfrm>
          <a:off x="684771" y="1827684"/>
          <a:ext cx="4820920" cy="348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5F2C5A-C5B8-F218-81C1-D632054EB605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1F0F2-6B13-880D-D961-118B3CE77048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9" name="正文">
            <a:extLst>
              <a:ext uri="{FF2B5EF4-FFF2-40B4-BE49-F238E27FC236}">
                <a16:creationId xmlns:a16="http://schemas.microsoft.com/office/drawing/2014/main" id="{3B6CDED3-F10A-5E52-669C-E992BE7029B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55708" y="5638670"/>
            <a:ext cx="4820921" cy="8547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fontAlgn="auto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l">
              <a:lnSpc>
                <a:spcPct val="120000"/>
              </a:lnSpc>
              <a:spcAft>
                <a:spcPts val="0"/>
              </a:spcAft>
              <a:buNone/>
            </a:pPr>
            <a:r>
              <a:rPr lang="zh-CN" altLang="en-US" sz="1400" spc="0" dirty="0">
                <a:ln>
                  <a:noFill/>
                  <a:prstDash val="sysDot"/>
                </a:ln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Design at uneasy me season of branch on praise esteem.</a:t>
            </a:r>
          </a:p>
        </p:txBody>
      </p:sp>
    </p:spTree>
    <p:extLst>
      <p:ext uri="{BB962C8B-B14F-4D97-AF65-F5344CB8AC3E}">
        <p14:creationId xmlns:p14="http://schemas.microsoft.com/office/powerpoint/2010/main" val="267269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 fontScale="90000"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Tentativi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differenti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(Nome slide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elaborare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49A419-1FC0-4B2A-0613-C4BF346EFCA5}"/>
              </a:ext>
            </a:extLst>
          </p:cNvPr>
          <p:cNvGraphicFramePr/>
          <p:nvPr/>
        </p:nvGraphicFramePr>
        <p:xfrm>
          <a:off x="6748042" y="1737500"/>
          <a:ext cx="4748634" cy="452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0CACA5-599A-7AEF-56E1-F31E077779AF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2B4F4-0A07-7BAF-C18B-0AFBE9D1A214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9B5F-3741-0DC6-3EA7-716B00BE103E}"/>
              </a:ext>
            </a:extLst>
          </p:cNvPr>
          <p:cNvSpPr txBox="1"/>
          <p:nvPr/>
        </p:nvSpPr>
        <p:spPr>
          <a:xfrm>
            <a:off x="3810578" y="2289337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CA7-4B1F-B542-F879-5C1950383F43}"/>
              </a:ext>
            </a:extLst>
          </p:cNvPr>
          <p:cNvSpPr txBox="1"/>
          <p:nvPr/>
        </p:nvSpPr>
        <p:spPr>
          <a:xfrm>
            <a:off x="3810578" y="3666335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A398B-C82F-8E4D-7F8D-34622B4D517F}"/>
              </a:ext>
            </a:extLst>
          </p:cNvPr>
          <p:cNvSpPr txBox="1"/>
          <p:nvPr/>
        </p:nvSpPr>
        <p:spPr>
          <a:xfrm>
            <a:off x="3810578" y="5043333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C931C-34AA-08AA-7989-6629C1C63279}"/>
              </a:ext>
            </a:extLst>
          </p:cNvPr>
          <p:cNvSpPr txBox="1"/>
          <p:nvPr/>
        </p:nvSpPr>
        <p:spPr>
          <a:xfrm>
            <a:off x="591151" y="2289337"/>
            <a:ext cx="24066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In post mean shot ye.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12" name="序号">
            <a:extLst>
              <a:ext uri="{FF2B5EF4-FFF2-40B4-BE49-F238E27FC236}">
                <a16:creationId xmlns:a16="http://schemas.microsoft.com/office/drawing/2014/main" id="{DF947B64-6343-2458-ED06-1716CC2C18F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5325" y="5432670"/>
            <a:ext cx="1555815" cy="5687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211430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D4AB-A998-CBE0-A3DA-8B3AADCDB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89660A-2206-A1E5-BE33-715D7BC76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03-Acquisizione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FE167F-5033-2080-7B65-24D252369A0C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A054ED9E-3546-7057-289D-7754847446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71B7040D-163D-D102-D628-1E616956A41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2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9FE0698-C7B5-5953-2283-9F0427F1866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3F2BD10-A393-4C9D-5E3D-F3395B0E55A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B9FC29F2-96B2-B95E-D041-F09FB08123F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61D8D715-46D3-73EC-22A0-C23D2B3F811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7EC24FA8-EF7D-8D03-4138-E5E0E9CD88F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4D514ACB-1EE4-6F20-D75F-D99B6C54AC6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DCAA1FE-B4BD-1F8F-FC77-01506F3AD18D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0D8E53-38A3-F0BD-793D-5C90357878F4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35C35D97-E9B1-2C1A-04EE-DFA8B842486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092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Acquisizione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gradFill>
            <a:gsLst>
              <a:gs pos="30000">
                <a:srgbClr val="EEEEEE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78884" y="3339130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03796" y="285051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Goal 01</a:t>
            </a: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467411" y="3339130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85051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uFillTx/>
                <a:ea typeface="微软雅黑" panose="020B0503020204020204" pitchFamily="34" charset="-122"/>
                <a:cs typeface="+mn-ea"/>
                <a:sym typeface="+mn-lt"/>
              </a:rPr>
              <a:t>Goal 05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椭圆 57">
            <a:extLst>
              <a:ext uri="{FF2B5EF4-FFF2-40B4-BE49-F238E27FC236}">
                <a16:creationId xmlns:a16="http://schemas.microsoft.com/office/drawing/2014/main" id="{C557E39D-6A33-6743-D66A-7FBA5079683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26322" y="3992115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椭圆 58">
            <a:extLst>
              <a:ext uri="{FF2B5EF4-FFF2-40B4-BE49-F238E27FC236}">
                <a16:creationId xmlns:a16="http://schemas.microsoft.com/office/drawing/2014/main" id="{9F1548D5-21C9-EFF7-6EBC-D002AAD854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954288" y="4020081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59">
            <a:extLst>
              <a:ext uri="{FF2B5EF4-FFF2-40B4-BE49-F238E27FC236}">
                <a16:creationId xmlns:a16="http://schemas.microsoft.com/office/drawing/2014/main" id="{4D17B0BE-8EC2-3EB1-2C64-C47E9A6DE57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176016" y="2510074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61">
            <a:extLst>
              <a:ext uri="{FF2B5EF4-FFF2-40B4-BE49-F238E27FC236}">
                <a16:creationId xmlns:a16="http://schemas.microsoft.com/office/drawing/2014/main" id="{71A6BEC9-6970-AEA2-5660-7C4B9C90ED2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300928" y="2021461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>
                <a:ea typeface="微软雅黑" panose="020B0503020204020204" pitchFamily="34" charset="-122"/>
                <a:cs typeface="+mn-ea"/>
                <a:sym typeface="+mn-lt"/>
              </a:rPr>
              <a:t>Goal 0</a:t>
            </a:r>
            <a:r>
              <a:rPr lang="en-US" altLang="zh-CN" b="1"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cxnSp>
        <p:nvCxnSpPr>
          <p:cNvPr id="20" name="直接连接符 62">
            <a:extLst>
              <a:ext uri="{FF2B5EF4-FFF2-40B4-BE49-F238E27FC236}">
                <a16:creationId xmlns:a16="http://schemas.microsoft.com/office/drawing/2014/main" id="{30590639-8EF1-DD54-E375-475A529B111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4000809" y="3342955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63">
            <a:extLst>
              <a:ext uri="{FF2B5EF4-FFF2-40B4-BE49-F238E27FC236}">
                <a16:creationId xmlns:a16="http://schemas.microsoft.com/office/drawing/2014/main" id="{65BD51D3-7983-F9AF-348C-06C0412399D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120587" y="3992115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椭圆 64">
            <a:extLst>
              <a:ext uri="{FF2B5EF4-FFF2-40B4-BE49-F238E27FC236}">
                <a16:creationId xmlns:a16="http://schemas.microsoft.com/office/drawing/2014/main" id="{E16DDF41-920B-5B47-096F-CC36F05807D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148553" y="4020081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65">
            <a:extLst>
              <a:ext uri="{FF2B5EF4-FFF2-40B4-BE49-F238E27FC236}">
                <a16:creationId xmlns:a16="http://schemas.microsoft.com/office/drawing/2014/main" id="{0933C3C2-63BC-4068-12A5-7292DF9782B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370280" y="2510074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66">
            <a:extLst>
              <a:ext uri="{FF2B5EF4-FFF2-40B4-BE49-F238E27FC236}">
                <a16:creationId xmlns:a16="http://schemas.microsoft.com/office/drawing/2014/main" id="{421323D2-A09E-F3A2-3589-88B96D35963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495192" y="2021461"/>
            <a:ext cx="1397153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Goal 04</a:t>
            </a:r>
          </a:p>
        </p:txBody>
      </p:sp>
      <p:cxnSp>
        <p:nvCxnSpPr>
          <p:cNvPr id="25" name="直接连接符 67">
            <a:extLst>
              <a:ext uri="{FF2B5EF4-FFF2-40B4-BE49-F238E27FC236}">
                <a16:creationId xmlns:a16="http://schemas.microsoft.com/office/drawing/2014/main" id="{40A8C670-76D4-15A0-74FD-205FC0922B4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V="1">
            <a:off x="8195073" y="3342955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273148" y="2258940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398060" y="1770326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Goal 03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Graphic 30" descr="Target with solid fill">
            <a:extLst>
              <a:ext uri="{FF2B5EF4-FFF2-40B4-BE49-F238E27FC236}">
                <a16:creationId xmlns:a16="http://schemas.microsoft.com/office/drawing/2014/main" id="{0DAF36FF-FC9E-E9A9-1FBC-294FCD9C42C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45472" y="4631179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4475F1-6616-6658-F20A-EE6CF9976D82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74151-489E-9292-9415-AB2A7A45ABA2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EC83D-AEBC-2649-4B6D-7B8942317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7AD9A-CB01-D1D0-823C-F7FBE53A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04-Classificazione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8E08823-E375-17BA-7CE6-BFC4E990EB56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DC6C8ABD-3D24-917E-A64D-23FFFD515F7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C3D4CE78-6017-BA82-3F68-BF97AF08828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2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1F7F2D7B-8769-D469-4588-A1E0855F9B03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C52BB751-19FA-AA1B-EE36-30F74E7A7D68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7B62AE9F-4366-2AB2-8260-6D0AAF68BE2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888F7FA5-0F0E-2E09-8B44-8BD1DE9F6766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00A9FF4-62EB-C426-66EA-D830EE81685C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575206F-FAA1-33CE-620A-06E89B13551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A9083C1-873E-6817-7A47-457F1E962F75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BD0B-B2A7-CCD1-4E92-D3BA79568CBA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FCC2B0D1-40C5-7A97-235E-B3B2AC4BA02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454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Scopo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ea typeface="微软雅黑" panose="020B0503020204020204" pitchFamily="34" charset="-122"/>
                  <a:cs typeface="+mn-ea"/>
                  <a:sym typeface="+mn-lt"/>
                </a:rPr>
                <a:t>Riconoscere</a:t>
              </a:r>
              <a:r>
                <a:rPr lang="zh-CN" altLang="it-IT" b="1" dirty="0"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ea typeface="微软雅黑" panose="020B0503020204020204" pitchFamily="34" charset="-122"/>
                  <a:cs typeface="+mn-ea"/>
                  <a:sym typeface="+mn-lt"/>
                </a:rPr>
                <a:t>Identificare</a:t>
              </a:r>
              <a:endParaRPr lang="zh-CN" altLang="en-US" b="1" dirty="0"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5979575" y="467590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8992007" y="46780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3DFF57-41AF-B22A-64FD-503D9B04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9" y="860559"/>
            <a:ext cx="1080135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Assunzioni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e Disclaimer(?)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EBB640-910B-2AB5-A6DC-217BDA9147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134CE0-C8FD-0F93-B620-FA9B88DA60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055E02E-1B49-B25C-7C63-E5A16ED8D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126474E-FE6B-C830-DFC7-7B1A6D035EA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正文">
            <a:extLst>
              <a:ext uri="{FF2B5EF4-FFF2-40B4-BE49-F238E27FC236}">
                <a16:creationId xmlns:a16="http://schemas.microsoft.com/office/drawing/2014/main" id="{7852FD19-F8FA-7554-BEE7-A619096E27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705735" y="5575537"/>
            <a:ext cx="7515225" cy="1009015"/>
          </a:xfrm>
          <a:prstGeom prst="rect">
            <a:avLst/>
          </a:prstGeom>
          <a:noFill/>
        </p:spPr>
        <p:txBody>
          <a:bodyPr wrap="square" lIns="0" tIns="107950" rIns="0" bIns="0" rtlCol="0" anchor="t" anchorCtr="0">
            <a:noAutofit/>
          </a:bodyPr>
          <a:lstStyle/>
          <a:p>
            <a:pPr indent="0" algn="l" fontAlgn="auto">
              <a:lnSpc>
                <a:spcPct val="120000"/>
              </a:lnSpc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Design at uneasy me season of branch on praise esteem.</a:t>
            </a:r>
          </a:p>
        </p:txBody>
      </p:sp>
    </p:spTree>
    <p:extLst>
      <p:ext uri="{BB962C8B-B14F-4D97-AF65-F5344CB8AC3E}">
        <p14:creationId xmlns:p14="http://schemas.microsoft.com/office/powerpoint/2010/main" val="320138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2997813" y="213857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5921703" y="213857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8845591" y="213857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2997813" y="4281504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5921703" y="4281504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218EE55-020F-51F8-1F47-B141C72BBA5D}"/>
              </a:ext>
            </a:extLst>
          </p:cNvPr>
          <p:cNvSpPr/>
          <p:nvPr/>
        </p:nvSpPr>
        <p:spPr>
          <a:xfrm>
            <a:off x="8845591" y="4281504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4475F1-6616-6658-F20A-EE6CF9976D82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74151-489E-9292-9415-AB2A7A45ABA2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7647946-5888-FF61-56B4-A7565D48BC5B}"/>
              </a:ext>
            </a:extLst>
          </p:cNvPr>
          <p:cNvGrpSpPr/>
          <p:nvPr/>
        </p:nvGrpSpPr>
        <p:grpSpPr>
          <a:xfrm>
            <a:off x="3173212" y="4471399"/>
            <a:ext cx="2300287" cy="1348192"/>
            <a:chOff x="3173212" y="4449096"/>
            <a:chExt cx="2300287" cy="134819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C5E11B6-996E-C995-4F07-54454F969794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918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/>
                <a:t>Lone Pixel</a:t>
              </a:r>
            </a:p>
            <a:p>
              <a:r>
                <a:rPr lang="en-US" sz="1100" dirty="0"/>
                <a:t>Per lo </a:t>
              </a:r>
              <a:r>
                <a:rPr lang="en-US" sz="1100" dirty="0" err="1"/>
                <a:t>scopo</a:t>
              </a:r>
              <a:r>
                <a:rPr lang="en-US" sz="1100" dirty="0"/>
                <a:t> del Progetto </a:t>
              </a:r>
              <a:r>
                <a:rPr lang="en-US" sz="1100" dirty="0" err="1"/>
                <a:t>si</a:t>
              </a:r>
              <a:r>
                <a:rPr lang="en-US" sz="1100" dirty="0"/>
                <a:t> </a:t>
              </a:r>
              <a:r>
                <a:rPr lang="en-US" sz="1100" dirty="0" err="1"/>
                <a:t>presuppone</a:t>
              </a:r>
              <a:r>
                <a:rPr lang="en-US" sz="1100" dirty="0"/>
                <a:t> </a:t>
              </a:r>
              <a:r>
                <a:rPr lang="en-US" sz="1100" dirty="0" err="1"/>
                <a:t>che</a:t>
              </a:r>
              <a:r>
                <a:rPr lang="en-US" sz="1100" dirty="0"/>
                <a:t> il pixel </a:t>
              </a:r>
              <a:r>
                <a:rPr lang="en-US" sz="1100" dirty="0" err="1"/>
                <a:t>più</a:t>
              </a:r>
              <a:r>
                <a:rPr lang="en-US" sz="1100" dirty="0"/>
                <a:t> in alto a sinistra </a:t>
              </a:r>
              <a:r>
                <a:rPr lang="en-US" sz="1100" dirty="0" err="1"/>
                <a:t>sia</a:t>
              </a:r>
              <a:r>
                <a:rPr lang="en-US" sz="1100" dirty="0"/>
                <a:t> sempre libero.</a:t>
              </a:r>
            </a:p>
          </p:txBody>
        </p:sp>
        <p:pic>
          <p:nvPicPr>
            <p:cNvPr id="46" name="Graphic 45" descr="List with solid fill">
              <a:extLst>
                <a:ext uri="{FF2B5EF4-FFF2-40B4-BE49-F238E27FC236}">
                  <a16:creationId xmlns:a16="http://schemas.microsoft.com/office/drawing/2014/main" id="{5990224F-4AE5-2599-0E72-93BD528FA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E5DF60F-A0F3-4BE3-B7AD-6134B29266BE}"/>
              </a:ext>
            </a:extLst>
          </p:cNvPr>
          <p:cNvGrpSpPr/>
          <p:nvPr/>
        </p:nvGrpSpPr>
        <p:grpSpPr>
          <a:xfrm>
            <a:off x="9020990" y="4471399"/>
            <a:ext cx="2300287" cy="1517469"/>
            <a:chOff x="3173212" y="4449096"/>
            <a:chExt cx="2300287" cy="151746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8DBFB15-743F-D20F-2E45-0F5060272101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1087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/>
                <a:t>Need Objectives</a:t>
              </a:r>
            </a:p>
            <a:p>
              <a:r>
                <a:rPr lang="en-US" sz="1100" dirty="0"/>
                <a:t>Design at uneasy me season of branch on praise esteem. In post mean shot ye. There out her child sir his lived. </a:t>
              </a:r>
            </a:p>
          </p:txBody>
        </p:sp>
        <p:pic>
          <p:nvPicPr>
            <p:cNvPr id="51" name="Graphic 50" descr="List with solid fill">
              <a:extLst>
                <a:ext uri="{FF2B5EF4-FFF2-40B4-BE49-F238E27FC236}">
                  <a16:creationId xmlns:a16="http://schemas.microsoft.com/office/drawing/2014/main" id="{56466F44-4334-77C6-6AC9-F46D86A54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F6B131-2263-26CF-DBEA-421ABAAFFF18}"/>
              </a:ext>
            </a:extLst>
          </p:cNvPr>
          <p:cNvGrpSpPr/>
          <p:nvPr/>
        </p:nvGrpSpPr>
        <p:grpSpPr>
          <a:xfrm>
            <a:off x="9020990" y="2328468"/>
            <a:ext cx="2300287" cy="1348192"/>
            <a:chOff x="3173212" y="4449096"/>
            <a:chExt cx="2300287" cy="134819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1D6933-FAE5-F7DF-F71A-085C4365B03B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9182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 err="1"/>
                <a:t>Sfondo</a:t>
              </a:r>
              <a:endParaRPr lang="en-US" sz="1400" b="1" dirty="0"/>
            </a:p>
            <a:p>
              <a:r>
                <a:rPr lang="en-US" sz="1100" dirty="0"/>
                <a:t>Lo </a:t>
              </a:r>
              <a:r>
                <a:rPr lang="en-US" sz="1100" dirty="0" err="1"/>
                <a:t>sfondo</a:t>
              </a:r>
              <a:r>
                <a:rPr lang="en-US" sz="1100" dirty="0"/>
                <a:t> </a:t>
              </a:r>
              <a:r>
                <a:rPr lang="en-US" sz="1100" dirty="0" err="1"/>
                <a:t>nelle</a:t>
              </a:r>
              <a:r>
                <a:rPr lang="en-US" sz="1100" dirty="0"/>
                <a:t> </a:t>
              </a:r>
              <a:r>
                <a:rPr lang="en-US" sz="1100" dirty="0" err="1"/>
                <a:t>immagini</a:t>
              </a:r>
              <a:r>
                <a:rPr lang="en-US" sz="1100" dirty="0"/>
                <a:t> di training e testing è </a:t>
              </a:r>
              <a:r>
                <a:rPr lang="en-US" sz="1100" dirty="0" err="1"/>
                <a:t>bianco</a:t>
              </a:r>
              <a:r>
                <a:rPr lang="en-US" sz="1100" dirty="0"/>
                <a:t> con </a:t>
              </a:r>
              <a:r>
                <a:rPr lang="en-US" sz="1100" dirty="0" err="1"/>
                <a:t>una</a:t>
              </a:r>
              <a:r>
                <a:rPr lang="en-US" sz="1100" dirty="0"/>
                <a:t> texture </a:t>
              </a:r>
              <a:r>
                <a:rPr lang="en-US" sz="1100" dirty="0" err="1"/>
                <a:t>uniforme</a:t>
              </a:r>
              <a:r>
                <a:rPr lang="en-US" sz="1100" dirty="0"/>
                <a:t>. </a:t>
              </a:r>
            </a:p>
          </p:txBody>
        </p:sp>
        <p:pic>
          <p:nvPicPr>
            <p:cNvPr id="54" name="Graphic 53" descr="List with solid fill">
              <a:extLst>
                <a:ext uri="{FF2B5EF4-FFF2-40B4-BE49-F238E27FC236}">
                  <a16:creationId xmlns:a16="http://schemas.microsoft.com/office/drawing/2014/main" id="{E4729815-3176-8355-006E-D761DA950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8E2C85E-95F0-582E-A1A1-191AF874D152}"/>
              </a:ext>
            </a:extLst>
          </p:cNvPr>
          <p:cNvGrpSpPr/>
          <p:nvPr/>
        </p:nvGrpSpPr>
        <p:grpSpPr>
          <a:xfrm>
            <a:off x="6097102" y="2328468"/>
            <a:ext cx="2300287" cy="1178915"/>
            <a:chOff x="3173212" y="4449096"/>
            <a:chExt cx="2300287" cy="117891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1EE79F-D69F-51D7-0A92-BDBFEC410EA2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748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 err="1"/>
                <a:t>Luminosità</a:t>
              </a:r>
              <a:endParaRPr lang="en-US" sz="1400" b="1" dirty="0"/>
            </a:p>
            <a:p>
              <a:r>
                <a:rPr lang="en-US" sz="1100" dirty="0" err="1"/>
                <a:t>L’illuminazione</a:t>
              </a:r>
              <a:r>
                <a:rPr lang="en-US" sz="1100" dirty="0"/>
                <a:t> </a:t>
              </a:r>
              <a:r>
                <a:rPr lang="en-US" sz="1100" dirty="0" err="1"/>
                <a:t>nelle</a:t>
              </a:r>
              <a:r>
                <a:rPr lang="en-US" sz="1100" dirty="0"/>
                <a:t> </a:t>
              </a:r>
              <a:r>
                <a:rPr lang="en-US" sz="1100" dirty="0" err="1"/>
                <a:t>immagini</a:t>
              </a:r>
              <a:r>
                <a:rPr lang="en-US" sz="1100" dirty="0"/>
                <a:t> di training e test è semi-</a:t>
              </a:r>
              <a:r>
                <a:rPr lang="en-US" sz="1100" dirty="0" err="1"/>
                <a:t>regolare</a:t>
              </a:r>
              <a:endParaRPr lang="en-US" sz="1100" dirty="0"/>
            </a:p>
          </p:txBody>
        </p:sp>
        <p:pic>
          <p:nvPicPr>
            <p:cNvPr id="57" name="Graphic 56" descr="List with solid fill">
              <a:extLst>
                <a:ext uri="{FF2B5EF4-FFF2-40B4-BE49-F238E27FC236}">
                  <a16:creationId xmlns:a16="http://schemas.microsoft.com/office/drawing/2014/main" id="{264ED344-E727-24C3-ACD3-24ABD72FF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8276E71-336F-A65F-D8B7-54AA399A5014}"/>
              </a:ext>
            </a:extLst>
          </p:cNvPr>
          <p:cNvGrpSpPr/>
          <p:nvPr/>
        </p:nvGrpSpPr>
        <p:grpSpPr>
          <a:xfrm>
            <a:off x="3173212" y="2328468"/>
            <a:ext cx="2300287" cy="1517469"/>
            <a:chOff x="3173212" y="4449096"/>
            <a:chExt cx="2300287" cy="151746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79E9637-C22B-F59E-7B1C-3FA479A679F8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1087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/>
                <a:t>Classi</a:t>
              </a:r>
            </a:p>
            <a:p>
              <a:r>
                <a:rPr lang="en-US" sz="1100" dirty="0"/>
                <a:t>Il dataset è compost da 10 classi+1 Classe </a:t>
              </a:r>
              <a:r>
                <a:rPr lang="en-US" sz="1100" dirty="0" err="1"/>
                <a:t>Sconosciuta</a:t>
              </a:r>
              <a:r>
                <a:rPr lang="en-US" sz="1100" dirty="0"/>
                <a:t> per </a:t>
              </a:r>
              <a:r>
                <a:rPr lang="en-US" sz="1100" dirty="0" err="1"/>
                <a:t>gli</a:t>
              </a:r>
              <a:r>
                <a:rPr lang="en-US" sz="1100" dirty="0"/>
                <a:t> </a:t>
              </a:r>
              <a:r>
                <a:rPr lang="en-US" sz="1100" dirty="0" err="1"/>
                <a:t>oggetti</a:t>
              </a:r>
              <a:r>
                <a:rPr lang="en-US" sz="1100" dirty="0"/>
                <a:t> </a:t>
              </a:r>
              <a:r>
                <a:rPr lang="en-US" sz="1100" dirty="0" err="1"/>
                <a:t>che</a:t>
              </a:r>
              <a:r>
                <a:rPr lang="en-US" sz="1100" dirty="0"/>
                <a:t> non </a:t>
              </a:r>
              <a:r>
                <a:rPr lang="en-US" sz="1100" dirty="0" err="1"/>
                <a:t>rientrano</a:t>
              </a:r>
              <a:r>
                <a:rPr lang="en-US" sz="1100" dirty="0"/>
                <a:t> </a:t>
              </a:r>
              <a:r>
                <a:rPr lang="en-US" sz="1100" dirty="0" err="1"/>
                <a:t>nelle</a:t>
              </a:r>
              <a:r>
                <a:rPr lang="en-US" sz="1100" dirty="0"/>
                <a:t> 10 </a:t>
              </a:r>
              <a:r>
                <a:rPr lang="en-US" sz="1100" dirty="0" err="1"/>
                <a:t>classi</a:t>
              </a:r>
              <a:endParaRPr lang="en-US" sz="1100" dirty="0"/>
            </a:p>
          </p:txBody>
        </p:sp>
        <p:pic>
          <p:nvPicPr>
            <p:cNvPr id="60" name="Graphic 59" descr="List with solid fill">
              <a:extLst>
                <a:ext uri="{FF2B5EF4-FFF2-40B4-BE49-F238E27FC236}">
                  <a16:creationId xmlns:a16="http://schemas.microsoft.com/office/drawing/2014/main" id="{3812CFDE-FC1C-7F1F-A6DA-C5B464CC6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21CF9A6-16B9-7FEA-295A-6B37ABBF59CE}"/>
              </a:ext>
            </a:extLst>
          </p:cNvPr>
          <p:cNvGrpSpPr/>
          <p:nvPr/>
        </p:nvGrpSpPr>
        <p:grpSpPr>
          <a:xfrm>
            <a:off x="6097102" y="4471399"/>
            <a:ext cx="2300287" cy="1517469"/>
            <a:chOff x="3173212" y="4449096"/>
            <a:chExt cx="2300287" cy="151746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0A0E632-C48C-4CA9-A1D2-3EC0B6890B02}"/>
                </a:ext>
              </a:extLst>
            </p:cNvPr>
            <p:cNvSpPr txBox="1"/>
            <p:nvPr/>
          </p:nvSpPr>
          <p:spPr>
            <a:xfrm>
              <a:off x="3173212" y="4879088"/>
              <a:ext cx="2300287" cy="10874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800"/>
                </a:spcAft>
              </a:pPr>
              <a:r>
                <a:rPr lang="en-US" sz="1400" b="1" dirty="0"/>
                <a:t>Social Distancing</a:t>
              </a:r>
            </a:p>
            <a:p>
              <a:r>
                <a:rPr lang="en-US" sz="1100" dirty="0"/>
                <a:t>Si </a:t>
              </a:r>
              <a:r>
                <a:rPr lang="en-US" sz="1100" dirty="0" err="1"/>
                <a:t>presuppone</a:t>
              </a:r>
              <a:r>
                <a:rPr lang="en-US" sz="1100" dirty="0"/>
                <a:t> </a:t>
              </a:r>
              <a:r>
                <a:rPr lang="en-US" sz="1100" dirty="0" err="1"/>
                <a:t>che</a:t>
              </a:r>
              <a:r>
                <a:rPr lang="en-US" sz="1100" dirty="0"/>
                <a:t> </a:t>
              </a:r>
              <a:r>
                <a:rPr lang="en-US" sz="1100" dirty="0" err="1"/>
                <a:t>nessun</a:t>
              </a:r>
              <a:r>
                <a:rPr lang="en-US" sz="1100" dirty="0"/>
                <a:t> </a:t>
              </a:r>
              <a:r>
                <a:rPr lang="en-US" sz="1100" dirty="0" err="1"/>
                <a:t>oggetto</a:t>
              </a:r>
              <a:r>
                <a:rPr lang="en-US" sz="1100" dirty="0"/>
                <a:t> </a:t>
              </a:r>
              <a:r>
                <a:rPr lang="en-US" sz="1100" dirty="0" err="1"/>
                <a:t>sia</a:t>
              </a:r>
              <a:r>
                <a:rPr lang="en-US" sz="1100" dirty="0"/>
                <a:t> </a:t>
              </a:r>
              <a:r>
                <a:rPr lang="en-US" sz="1100" dirty="0" err="1"/>
                <a:t>sovrapposto</a:t>
              </a:r>
              <a:r>
                <a:rPr lang="en-US" sz="1100" dirty="0"/>
                <a:t> a un </a:t>
              </a:r>
              <a:r>
                <a:rPr lang="en-US" sz="1100" dirty="0" err="1"/>
                <a:t>altro</a:t>
              </a:r>
              <a:r>
                <a:rPr lang="en-US" sz="1100" dirty="0"/>
                <a:t> e </a:t>
              </a:r>
              <a:r>
                <a:rPr lang="en-US" sz="1100" dirty="0" err="1"/>
                <a:t>che</a:t>
              </a:r>
              <a:r>
                <a:rPr lang="en-US" sz="1100" dirty="0"/>
                <a:t> </a:t>
              </a:r>
              <a:r>
                <a:rPr lang="en-US" sz="1100" dirty="0" err="1"/>
                <a:t>nessun</a:t>
              </a:r>
              <a:r>
                <a:rPr lang="en-US" sz="1100" dirty="0"/>
                <a:t> </a:t>
              </a:r>
              <a:r>
                <a:rPr lang="en-US" sz="1100" dirty="0" err="1"/>
                <a:t>oggetto</a:t>
              </a:r>
              <a:r>
                <a:rPr lang="en-US" sz="1100" dirty="0"/>
                <a:t> </a:t>
              </a:r>
              <a:r>
                <a:rPr lang="en-US" sz="1100" dirty="0" err="1"/>
                <a:t>venga</a:t>
              </a:r>
              <a:r>
                <a:rPr lang="en-US" sz="1100" dirty="0"/>
                <a:t> </a:t>
              </a:r>
              <a:r>
                <a:rPr lang="en-US" sz="1100" dirty="0" err="1"/>
                <a:t>tagliato</a:t>
              </a:r>
              <a:r>
                <a:rPr lang="en-US" sz="1100" dirty="0"/>
                <a:t> dal </a:t>
              </a:r>
              <a:r>
                <a:rPr lang="en-US" sz="1100" dirty="0" err="1"/>
                <a:t>bordo</a:t>
              </a:r>
              <a:r>
                <a:rPr lang="en-US" sz="1100" dirty="0"/>
                <a:t>.</a:t>
              </a:r>
            </a:p>
          </p:txBody>
        </p:sp>
        <p:pic>
          <p:nvPicPr>
            <p:cNvPr id="63" name="Graphic 62" descr="List with solid fill">
              <a:extLst>
                <a:ext uri="{FF2B5EF4-FFF2-40B4-BE49-F238E27FC236}">
                  <a16:creationId xmlns:a16="http://schemas.microsoft.com/office/drawing/2014/main" id="{17DFA094-9719-5500-01C3-4ABC2D6C9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73212" y="4449096"/>
              <a:ext cx="401957" cy="401957"/>
            </a:xfrm>
            <a:prstGeom prst="rect">
              <a:avLst/>
            </a:prstGeom>
          </p:spPr>
        </p:pic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Design at uneasy me season of branch on praise esteem. In post mean shot ye. There out her child sir his lived. </a:t>
            </a:r>
          </a:p>
        </p:txBody>
      </p:sp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B83E8D-3746-FB14-35DD-E169D9707802}"/>
              </a:ext>
            </a:extLst>
          </p:cNvPr>
          <p:cNvSpPr/>
          <p:nvPr/>
        </p:nvSpPr>
        <p:spPr>
          <a:xfrm>
            <a:off x="6394002" y="2523281"/>
            <a:ext cx="5099499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5099499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1841057" y="2196706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F4266C-4F63-21A8-4658-FC7A61C487FE}"/>
              </a:ext>
            </a:extLst>
          </p:cNvPr>
          <p:cNvSpPr/>
          <p:nvPr/>
        </p:nvSpPr>
        <p:spPr>
          <a:xfrm>
            <a:off x="7539735" y="2196706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ea typeface="微软雅黑" panose="020B0503020204020204" pitchFamily="34" charset="-122"/>
                <a:cs typeface="+mn-ea"/>
                <a:sym typeface="+mn-lt"/>
              </a:rPr>
              <a:t>Limitations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94067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71395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548723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1E7D84-7AC5-008B-8821-57D5021507BF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41C538-D6FE-F612-7C0E-34C44CC97988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2125EE-A6EB-CDE4-5313-66143F880A55}"/>
              </a:ext>
            </a:extLst>
          </p:cNvPr>
          <p:cNvSpPr/>
          <p:nvPr/>
        </p:nvSpPr>
        <p:spPr>
          <a:xfrm>
            <a:off x="6828779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B190E4-2697-B39B-0D3E-4C223D8F4FF2}"/>
              </a:ext>
            </a:extLst>
          </p:cNvPr>
          <p:cNvSpPr/>
          <p:nvPr/>
        </p:nvSpPr>
        <p:spPr>
          <a:xfrm>
            <a:off x="6828779" y="394067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613C71-FD8D-BA34-49B1-4EDF8F7B81E4}"/>
              </a:ext>
            </a:extLst>
          </p:cNvPr>
          <p:cNvSpPr/>
          <p:nvPr/>
        </p:nvSpPr>
        <p:spPr>
          <a:xfrm>
            <a:off x="6828779" y="471395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329BDD-B002-4193-8FD6-97C4AE4CE5AF}"/>
              </a:ext>
            </a:extLst>
          </p:cNvPr>
          <p:cNvSpPr/>
          <p:nvPr/>
        </p:nvSpPr>
        <p:spPr>
          <a:xfrm>
            <a:off x="6828779" y="548723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2911037" y="1758726"/>
            <a:ext cx="668072" cy="66807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9073" y="1876762"/>
            <a:ext cx="432000" cy="432000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E95A73F3-BC7A-F12B-779F-55A73E00F642}"/>
              </a:ext>
            </a:extLst>
          </p:cNvPr>
          <p:cNvSpPr/>
          <p:nvPr/>
        </p:nvSpPr>
        <p:spPr>
          <a:xfrm>
            <a:off x="8609715" y="1758726"/>
            <a:ext cx="668072" cy="66807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6" name="Graphic 25" descr="Puzzle with solid fill">
            <a:extLst>
              <a:ext uri="{FF2B5EF4-FFF2-40B4-BE49-F238E27FC236}">
                <a16:creationId xmlns:a16="http://schemas.microsoft.com/office/drawing/2014/main" id="{A0787C4C-6479-A623-5D22-E66D97E159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7751" y="1876762"/>
            <a:ext cx="432000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6" name="矩形 13">
            <a:extLst>
              <a:ext uri="{FF2B5EF4-FFF2-40B4-BE49-F238E27FC236}">
                <a16:creationId xmlns:a16="http://schemas.microsoft.com/office/drawing/2014/main" id="{83CB90F9-13CC-C7CF-FB27-AF1C7D42D23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436736" y="5078095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8" name="矩形 15">
            <a:extLst>
              <a:ext uri="{FF2B5EF4-FFF2-40B4-BE49-F238E27FC236}">
                <a16:creationId xmlns:a16="http://schemas.microsoft.com/office/drawing/2014/main" id="{A06F9B0C-98A0-1FDA-99D5-91F6C7CE6C6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4513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9" name="矩形 17">
            <a:extLst>
              <a:ext uri="{FF2B5EF4-FFF2-40B4-BE49-F238E27FC236}">
                <a16:creationId xmlns:a16="http://schemas.microsoft.com/office/drawing/2014/main" id="{E11C43C3-19F7-4D46-2A3F-EAB46F54FB4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770496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Immagini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Punto in Più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82065" y="1890395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561840" y="1890395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875270" y="1890395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Risultati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  <a:endParaRPr lang="en-US" altLang="zh-CN" sz="1400" b="1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bg2"/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AB38C7D-C317-C5A2-7FC6-E147FDE93046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796CD0C-32B0-38C2-9846-72691B8EB2DE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F6CC3-BAB5-AFB9-C80A-10D54FC5C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1941E4-69DF-2C05-FBB0-E2679E6F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01-Acquisizione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499449-4FE6-4B19-E847-89B91DE3E2A7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387699CE-1CFF-4EC9-86C9-3A5A062A1A2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5CA8FFED-7C4C-2622-8671-BC3D94CC93A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3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81A5404-0282-7C4A-C8B8-5158807799F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6C42424B-5110-053B-F1FC-D9B0EF65558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D8B0FA17-4430-96F5-DD16-196DC52DFBA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rgbClr val="FFFFFF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rgbClr val="FFFFFF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C5222CFC-BE59-A2CD-FEA0-4772DD4D3C4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9AA74D31-C03B-7AAA-C4F2-06D0150990C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zh-CN" altLang="en-US" sz="1400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Design at uneasy me season of branch on praise esteem.</a:t>
              </a: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88A417DD-ED5E-B0B1-E9BA-AC0AC3ABEF8B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13B2185-9328-CCC5-A504-E703A2FA4B58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04F1D-44F0-9CE0-EB36-C6320E0276AF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870B3185-0075-B7CE-1EB6-33C11A5456F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375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A1072-0EB9-B1C8-6068-5EDFC8913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DA4C34-67FA-41B8-14CF-3EBF36F1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02-Segmentazione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9D351E-E8DF-6FF3-FFB0-12884E6CB0FB}"/>
              </a:ext>
            </a:extLst>
          </p:cNvPr>
          <p:cNvGrpSpPr/>
          <p:nvPr/>
        </p:nvGrpSpPr>
        <p:grpSpPr>
          <a:xfrm>
            <a:off x="696879" y="2441180"/>
            <a:ext cx="10889886" cy="3045471"/>
            <a:chOff x="605439" y="2339833"/>
            <a:chExt cx="10983806" cy="3071736"/>
          </a:xfrm>
        </p:grpSpPr>
        <p:sp>
          <p:nvSpPr>
            <p:cNvPr id="65" name="Freeform 4">
              <a:extLst>
                <a:ext uri="{FF2B5EF4-FFF2-40B4-BE49-F238E27FC236}">
                  <a16:creationId xmlns:a16="http://schemas.microsoft.com/office/drawing/2014/main" id="{CEA19D0E-CDD6-6DBC-DDF0-96BA9088D65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6202974" y="2346539"/>
              <a:ext cx="2581466" cy="3065030"/>
            </a:xfrm>
            <a:custGeom>
              <a:avLst/>
              <a:gdLst>
                <a:gd name="connsiteX0" fmla="*/ 2901949 w 3176990"/>
                <a:gd name="connsiteY0" fmla="*/ 0 h 2901950"/>
                <a:gd name="connsiteX1" fmla="*/ 2901948 w 3176990"/>
                <a:gd name="connsiteY1" fmla="*/ 1181659 h 2901950"/>
                <a:gd name="connsiteX2" fmla="*/ 3176990 w 3176990"/>
                <a:gd name="connsiteY2" fmla="*/ 1450974 h 2901950"/>
                <a:gd name="connsiteX3" fmla="*/ 2901948 w 3176990"/>
                <a:gd name="connsiteY3" fmla="*/ 1720293 h 2901950"/>
                <a:gd name="connsiteX4" fmla="*/ 2901947 w 3176990"/>
                <a:gd name="connsiteY4" fmla="*/ 2901950 h 2901950"/>
                <a:gd name="connsiteX5" fmla="*/ 0 w 3176990"/>
                <a:gd name="connsiteY5" fmla="*/ 2901949 h 2901950"/>
                <a:gd name="connsiteX6" fmla="*/ 1 w 3176990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90" h="2901950">
                  <a:moveTo>
                    <a:pt x="2901949" y="0"/>
                  </a:moveTo>
                  <a:lnTo>
                    <a:pt x="2901948" y="1181659"/>
                  </a:lnTo>
                  <a:lnTo>
                    <a:pt x="3176990" y="1450974"/>
                  </a:lnTo>
                  <a:lnTo>
                    <a:pt x="2901948" y="1720293"/>
                  </a:lnTo>
                  <a:lnTo>
                    <a:pt x="2901947" y="2901950"/>
                  </a:lnTo>
                  <a:lnTo>
                    <a:pt x="0" y="29019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en-US" altLang="zh-CN" b="1" dirty="0" err="1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delle</a:t>
              </a:r>
              <a:r>
                <a:rPr lang="en-US" altLang="zh-CN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features</a:t>
              </a:r>
            </a:p>
          </p:txBody>
        </p:sp>
        <p:sp>
          <p:nvSpPr>
            <p:cNvPr id="97" name="Freeform 19">
              <a:extLst>
                <a:ext uri="{FF2B5EF4-FFF2-40B4-BE49-F238E27FC236}">
                  <a16:creationId xmlns:a16="http://schemas.microsoft.com/office/drawing/2014/main" id="{647F4C52-E872-11D5-ABF1-0A937C5F1C8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409573" y="2339834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Segmentazione delle Immagini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</a:pPr>
              <a:r>
                <a:rPr lang="it-IT" altLang="zh-CN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Tramite</a:t>
              </a:r>
              <a:r>
                <a:rPr lang="zh-CN" altLang="it-IT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metodo </a:t>
              </a:r>
              <a:r>
                <a:rPr lang="it-IT" altLang="zh-CN" sz="1400" u="sng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region-growing</a:t>
              </a:r>
              <a:r>
                <a:rPr lang="it-IT" altLang="zh-CN" sz="14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abbinato all’utilizzo dello spazio LAB</a:t>
              </a:r>
              <a:endPara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4335872-7E82-936C-4366-74A18D600910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605439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1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F8889074-4D3E-6D54-0093-F9FDD15BAFC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3404207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2</a:t>
              </a:r>
              <a:endParaRPr lang="zh-CN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39" name="Freeform 25">
              <a:extLst>
                <a:ext uri="{FF2B5EF4-FFF2-40B4-BE49-F238E27FC236}">
                  <a16:creationId xmlns:a16="http://schemas.microsoft.com/office/drawing/2014/main" id="{4BC43ACB-C619-A57D-39FF-C64EF205134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719121" y="2346539"/>
              <a:ext cx="2581466" cy="3065030"/>
            </a:xfrm>
            <a:custGeom>
              <a:avLst/>
              <a:gdLst>
                <a:gd name="connsiteX0" fmla="*/ 2901950 w 3176989"/>
                <a:gd name="connsiteY0" fmla="*/ 0 h 2901951"/>
                <a:gd name="connsiteX1" fmla="*/ 2901949 w 3176989"/>
                <a:gd name="connsiteY1" fmla="*/ 1181659 h 2901951"/>
                <a:gd name="connsiteX2" fmla="*/ 3176989 w 3176989"/>
                <a:gd name="connsiteY2" fmla="*/ 1450977 h 2901951"/>
                <a:gd name="connsiteX3" fmla="*/ 2901951 w 3176989"/>
                <a:gd name="connsiteY3" fmla="*/ 1720295 h 2901951"/>
                <a:gd name="connsiteX4" fmla="*/ 2901949 w 3176989"/>
                <a:gd name="connsiteY4" fmla="*/ 2901951 h 2901951"/>
                <a:gd name="connsiteX5" fmla="*/ 0 w 3176989"/>
                <a:gd name="connsiteY5" fmla="*/ 2901950 h 2901951"/>
                <a:gd name="connsiteX6" fmla="*/ 1 w 3176989"/>
                <a:gd name="connsiteY6" fmla="*/ 1 h 290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9" h="2901951">
                  <a:moveTo>
                    <a:pt x="2901950" y="0"/>
                  </a:moveTo>
                  <a:lnTo>
                    <a:pt x="2901949" y="1181659"/>
                  </a:lnTo>
                  <a:lnTo>
                    <a:pt x="3176989" y="1450977"/>
                  </a:lnTo>
                  <a:lnTo>
                    <a:pt x="2901951" y="1720295"/>
                  </a:lnTo>
                  <a:lnTo>
                    <a:pt x="2901949" y="2901951"/>
                  </a:lnTo>
                  <a:lnTo>
                    <a:pt x="0" y="29019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Acquisizione delle Immagini</a:t>
              </a:r>
              <a:endParaRPr lang="zh-CN" altLang="zh-CN" sz="1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80D2777-5F66-FD61-9834-A89F138298F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6203645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3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5A2782E0-080D-290A-81EF-54539DE95F15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9007779" y="2339833"/>
              <a:ext cx="2581466" cy="3065030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r>
                <a:rPr lang="it-IT" altLang="zh-CN" sz="16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Classificazione delle Immagini</a:t>
              </a:r>
              <a:endParaRPr lang="zh-CN" altLang="zh-CN" sz="16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A13B994D-89C9-40F7-9884-987F26680F2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002413" y="3362627"/>
              <a:ext cx="519110" cy="1032855"/>
            </a:xfrm>
            <a:custGeom>
              <a:avLst/>
              <a:gdLst>
                <a:gd name="connsiteX0" fmla="*/ 2727 w 519110"/>
                <a:gd name="connsiteY0" fmla="*/ 0 h 1032855"/>
                <a:gd name="connsiteX1" fmla="*/ 519110 w 519110"/>
                <a:gd name="connsiteY1" fmla="*/ 516428 h 1032855"/>
                <a:gd name="connsiteX2" fmla="*/ 2727 w 519110"/>
                <a:gd name="connsiteY2" fmla="*/ 1032855 h 1032855"/>
                <a:gd name="connsiteX3" fmla="*/ 0 w 519110"/>
                <a:gd name="connsiteY3" fmla="*/ 1032581 h 1032855"/>
                <a:gd name="connsiteX4" fmla="*/ 0 w 519110"/>
                <a:gd name="connsiteY4" fmla="*/ 275 h 1032855"/>
                <a:gd name="connsiteX5" fmla="*/ 2727 w 519110"/>
                <a:gd name="connsiteY5" fmla="*/ 0 h 1032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9110" h="1032855">
                  <a:moveTo>
                    <a:pt x="2727" y="0"/>
                  </a:moveTo>
                  <a:cubicBezTo>
                    <a:pt x="287918" y="0"/>
                    <a:pt x="519110" y="231212"/>
                    <a:pt x="519110" y="516428"/>
                  </a:cubicBezTo>
                  <a:cubicBezTo>
                    <a:pt x="519110" y="801643"/>
                    <a:pt x="287918" y="1032855"/>
                    <a:pt x="2727" y="1032855"/>
                  </a:cubicBezTo>
                  <a:lnTo>
                    <a:pt x="0" y="1032581"/>
                  </a:lnTo>
                  <a:lnTo>
                    <a:pt x="0" y="275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4</a:t>
              </a:r>
              <a:endParaRPr lang="zh-CN" altLang="zh-CN" sz="2400" b="1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3AEF80-57A1-9508-A57C-17AD88057DCE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38F080-0F74-FA74-111E-3D82AFCB5986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3F1E1C79-F38A-78EB-3DF7-6ACE12E4FA1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01941" y="3455229"/>
            <a:ext cx="514671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87587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731_4*l_h_f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731_4*l_h_a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203_1*f*1"/>
  <p:tag name="KSO_WM_TEMPLATE_CATEGORY" val="custom"/>
  <p:tag name="KSO_WM_TEMPLATE_INDEX" val="20231203"/>
  <p:tag name="KSO_WM_UNIT_LAYERLEVEL" val="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,文字是您思想的提炼，请尽量言简意赅阐述观点此处输入你的正文。请尽量言简意赅的阐述观点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31109_5*m_h_f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1109_5*m_h_f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1109_5*m_h_f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177_1*f*1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具体内容，简明扼要地阐述您的观点。根据需要可酌情增减文字，以便观者准确地理解您传达的思想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77_1*α*1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CHART_MATCH_MAX_SERIES_COUNT" val="0"/>
  <p:tag name="KSO_WM_UNIT_CHART_MATCH_MIN_SERIES_COUNT" val="0"/>
  <p:tag name="KSO_WM_UNIT_TYPE" val="α"/>
  <p:tag name="KSO_WM_UNIT_INDEX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177_1*α*2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CHART_MATCH_MAX_SERIES_COUNT" val="0"/>
  <p:tag name="KSO_WM_UNIT_CHART_MATCH_MIN_SERIES_COUNT" val="0"/>
  <p:tag name="KSO_WM_UNIT_TYPE" val="α"/>
  <p:tag name="KSO_WM_UNIT_INDEX" val="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177_1*f*1"/>
  <p:tag name="KSO_WM_TEMPLATE_CATEGORY" val="custom"/>
  <p:tag name="KSO_WM_TEMPLATE_INDEX" val="20231177"/>
  <p:tag name="KSO_WM_UNIT_LAYERLEVEL" val="1"/>
  <p:tag name="KSO_WM_TAG_VERSION" val="3.0"/>
  <p:tag name="KSO_WM_BEAUTIFY_FLAG" val="#wm#"/>
  <p:tag name="KSO_WM_UNIT_TEXT_FILL_FORE_SCHEMECOLOR_INDEX_BRIGHTNESS" val="0.25"/>
  <p:tag name="KSO_WM_UNIT_TEXT_FILL_FORE_SCHEMECOLOR_INDEX" val="13"/>
  <p:tag name="KSO_WM_UNIT_TEXT_FILL_TYPE" val="1"/>
  <p:tag name="KSO_WM_UNIT_PRESET_TEXT" val="单击此处添加文本具体内容，简明扼要地阐述您的观点。根据需要可酌情增减文字，以便观者准确地理解您传达的思想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31_4*l_h_f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31_4*l_h_a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2429</Words>
  <Application>Microsoft Office PowerPoint</Application>
  <PresentationFormat>Widescreen</PresentationFormat>
  <Paragraphs>193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微软雅黑</vt:lpstr>
      <vt:lpstr>Aptos</vt:lpstr>
      <vt:lpstr>Aptos Display</vt:lpstr>
      <vt:lpstr>Arial</vt:lpstr>
      <vt:lpstr>Tema di Office</vt:lpstr>
      <vt:lpstr>Riconoscitore delle Foglie </vt:lpstr>
      <vt:lpstr>Indice</vt:lpstr>
      <vt:lpstr>Scopo/Obbiettivo del Progetto</vt:lpstr>
      <vt:lpstr>Assunzioni e Disclaimer(?)</vt:lpstr>
      <vt:lpstr>Caratteristiche del Dataset</vt:lpstr>
      <vt:lpstr>Problemi da Affrontare</vt:lpstr>
      <vt:lpstr>Project Pipeline</vt:lpstr>
      <vt:lpstr>01-Acquisizione delle Immagini</vt:lpstr>
      <vt:lpstr>02-Segmentazione delle Immagini</vt:lpstr>
      <vt:lpstr>Region Growing + LAB</vt:lpstr>
      <vt:lpstr>Perchè una Soglia di 21?</vt:lpstr>
      <vt:lpstr>Perchè una Soglia di 21?</vt:lpstr>
      <vt:lpstr>Tentativi differenti(Nome slide da elaborare)</vt:lpstr>
      <vt:lpstr>03-Acquisizione delle Features</vt:lpstr>
      <vt:lpstr>Acquisizione delle Features</vt:lpstr>
      <vt:lpstr>04-Classificazione delle Immagini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Andrea Rossi</cp:lastModifiedBy>
  <cp:revision>4</cp:revision>
  <dcterms:created xsi:type="dcterms:W3CDTF">2025-05-30T12:37:56Z</dcterms:created>
  <dcterms:modified xsi:type="dcterms:W3CDTF">2025-06-04T15:09:35Z</dcterms:modified>
</cp:coreProperties>
</file>