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59" r:id="rId9"/>
    <p:sldId id="457" r:id="rId10"/>
    <p:sldId id="443" r:id="rId11"/>
    <p:sldId id="444" r:id="rId12"/>
    <p:sldId id="439" r:id="rId13"/>
    <p:sldId id="423" r:id="rId14"/>
    <p:sldId id="425" r:id="rId15"/>
    <p:sldId id="445" r:id="rId16"/>
    <p:sldId id="395" r:id="rId17"/>
    <p:sldId id="440" r:id="rId18"/>
    <p:sldId id="454" r:id="rId19"/>
    <p:sldId id="453" r:id="rId20"/>
    <p:sldId id="446" r:id="rId21"/>
    <p:sldId id="463" r:id="rId22"/>
    <p:sldId id="455" r:id="rId23"/>
    <p:sldId id="448" r:id="rId24"/>
    <p:sldId id="458" r:id="rId25"/>
    <p:sldId id="389" r:id="rId26"/>
    <p:sldId id="434" r:id="rId27"/>
    <p:sldId id="441" r:id="rId28"/>
    <p:sldId id="449" r:id="rId29"/>
    <p:sldId id="450" r:id="rId30"/>
    <p:sldId id="451" r:id="rId31"/>
    <p:sldId id="462" r:id="rId32"/>
    <p:sldId id="460" r:id="rId33"/>
    <p:sldId id="461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59"/>
            <p14:sldId id="457"/>
            <p14:sldId id="443"/>
            <p14:sldId id="444"/>
            <p14:sldId id="439"/>
            <p14:sldId id="423"/>
            <p14:sldId id="425"/>
            <p14:sldId id="445"/>
            <p14:sldId id="395"/>
            <p14:sldId id="440"/>
            <p14:sldId id="454"/>
            <p14:sldId id="453"/>
            <p14:sldId id="446"/>
            <p14:sldId id="463"/>
            <p14:sldId id="455"/>
            <p14:sldId id="448"/>
            <p14:sldId id="458"/>
            <p14:sldId id="389"/>
            <p14:sldId id="434"/>
          </p14:sldIdLst>
        </p14:section>
        <p14:section name="Conclusione" id="{D5F37645-5251-4FC7-A3FE-E3475AF18CC4}">
          <p14:sldIdLst>
            <p14:sldId id="441"/>
          </p14:sldIdLst>
        </p14:section>
        <p14:section name="Spiegazioni Aggiuntive" id="{51636C16-1B8D-40C2-BD1E-267BED498A0E}">
          <p14:sldIdLst>
            <p14:sldId id="449"/>
            <p14:sldId id="450"/>
            <p14:sldId id="451"/>
            <p14:sldId id="462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5" autoAdjust="0"/>
    <p:restoredTop sz="94712"/>
  </p:normalViewPr>
  <p:slideViewPr>
    <p:cSldViewPr snapToGrid="0">
      <p:cViewPr varScale="1">
        <p:scale>
          <a:sx n="157" d="100"/>
          <a:sy n="15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5-4B9E-BAE4-ACD4A6E7D3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5-4B9E-BAE4-ACD4A6E7D3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5-4B9E-BAE4-ACD4A6E7D3A5}"/>
              </c:ext>
            </c:extLst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08/06/25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32.svg"/><Relationship Id="rId3" Type="http://schemas.openxmlformats.org/officeDocument/2006/relationships/tags" Target="../tags/tag83.xml"/><Relationship Id="rId21" Type="http://schemas.openxmlformats.org/officeDocument/2006/relationships/image" Target="../media/image27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image" Target="../media/image31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26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30.sv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29.png"/><Relationship Id="rId10" Type="http://schemas.openxmlformats.org/officeDocument/2006/relationships/tags" Target="../tags/tag90.xml"/><Relationship Id="rId19" Type="http://schemas.openxmlformats.org/officeDocument/2006/relationships/image" Target="../media/image2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44.jpg"/><Relationship Id="rId4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45.jp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46.jpg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183" y="4534680"/>
            <a:ext cx="3807849" cy="12732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18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18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Immagine 14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A25EF48D-E1A5-9D43-98B4-445B1B102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7" y="2297807"/>
            <a:ext cx="1973686" cy="1683925"/>
          </a:xfrm>
          <a:prstGeom prst="rect">
            <a:avLst/>
          </a:prstGeom>
        </p:spPr>
      </p:pic>
      <p:pic>
        <p:nvPicPr>
          <p:cNvPr id="17" name="Immagine 16" descr="Immagine che contiene erba, verde, verdura, pianta&#10;&#10;Il contenuto generato dall'IA potrebbe non essere corretto.">
            <a:extLst>
              <a:ext uri="{FF2B5EF4-FFF2-40B4-BE49-F238E27FC236}">
                <a16:creationId xmlns:a16="http://schemas.microsoft.com/office/drawing/2014/main" id="{DDCB496D-B835-8C37-9EDF-C0BD3E810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1" y="2297807"/>
            <a:ext cx="2095037" cy="16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" y="16246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Segmentatori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2940671" y="1673852"/>
            <a:ext cx="2504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K-Means Clustering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Abbiamo scartato il clustering per problemi nel riconoscere i pixel di oggetti come parte dello sfondo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8313752" y="1673852"/>
            <a:ext cx="250466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Region Growing con I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canali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a e b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precedenza dello spazio colore Lab abbiamo escluso la L ma dopo aver notato che alcuni oggetti molto scuri o alcune foglie molto chiare venissero incluse nello sfondo, abbiamo ritenuto necessario includere anche lo spazio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72258" y="765911"/>
            <a:ext cx="2406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Altri metodi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Prima di utilizzare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region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growing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abbiamo considerato altri metodi che però non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soddisfavano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alcune delle nostre esigenze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Immagine 6" descr="Immagine che contiene verde, natura, foglia&#10;&#10;Il contenuto generato dall'IA potrebbe non essere corretto.">
            <a:extLst>
              <a:ext uri="{FF2B5EF4-FFF2-40B4-BE49-F238E27FC236}">
                <a16:creationId xmlns:a16="http://schemas.microsoft.com/office/drawing/2014/main" id="{900DA735-A699-8D4D-8D90-344DBAA9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15" y="4493341"/>
            <a:ext cx="2412729" cy="1932039"/>
          </a:xfrm>
          <a:prstGeom prst="rect">
            <a:avLst/>
          </a:prstGeom>
        </p:spPr>
      </p:pic>
      <p:pic>
        <p:nvPicPr>
          <p:cNvPr id="14" name="Immagine 13" descr="Immagine che contiene oscurità, nero, bianco e nero, luce&#10;&#10;Il contenuto generato dall'IA potrebbe non essere corretto.">
            <a:extLst>
              <a:ext uri="{FF2B5EF4-FFF2-40B4-BE49-F238E27FC236}">
                <a16:creationId xmlns:a16="http://schemas.microsoft.com/office/drawing/2014/main" id="{61ED7F98-9F03-B967-165F-98DF227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86" y="4493341"/>
            <a:ext cx="2412729" cy="1932039"/>
          </a:xfrm>
          <a:prstGeom prst="rect">
            <a:avLst/>
          </a:prstGeom>
        </p:spPr>
      </p:pic>
      <p:pic>
        <p:nvPicPr>
          <p:cNvPr id="16" name="Immagine 15" descr="Immagine che contiene verde, pianta&#10;&#10;Il contenuto generato dall'IA potrebbe non essere corretto.">
            <a:extLst>
              <a:ext uri="{FF2B5EF4-FFF2-40B4-BE49-F238E27FC236}">
                <a16:creationId xmlns:a16="http://schemas.microsoft.com/office/drawing/2014/main" id="{7AFB92B8-C0E8-488D-766C-419318F2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9" y="3358562"/>
            <a:ext cx="2095630" cy="1678116"/>
          </a:xfrm>
          <a:prstGeom prst="rect">
            <a:avLst/>
          </a:prstGeom>
        </p:spPr>
      </p:pic>
      <p:pic>
        <p:nvPicPr>
          <p:cNvPr id="18" name="Immagine 17" descr="Immagine che contiene bianco e nero, cartone animato, arte&#10;&#10;Il contenuto generato dall'IA potrebbe non essere corretto.">
            <a:extLst>
              <a:ext uri="{FF2B5EF4-FFF2-40B4-BE49-F238E27FC236}">
                <a16:creationId xmlns:a16="http://schemas.microsoft.com/office/drawing/2014/main" id="{C15E7CA9-67BB-7034-2153-43C00E5A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9" y="3358562"/>
            <a:ext cx="2095630" cy="16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789A58-B679-56BC-568D-9D687CDAC233}"/>
              </a:ext>
            </a:extLst>
          </p:cNvPr>
          <p:cNvSpPr txBox="1"/>
          <p:nvPr/>
        </p:nvSpPr>
        <p:spPr>
          <a:xfrm>
            <a:off x="4958308" y="3223115"/>
            <a:ext cx="246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riconoscere gli oggetti appena segmentati è necessario estrapolare le caratteristiche di quest’ultimi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1403" y="2234322"/>
            <a:ext cx="2609193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-RILBP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-Edge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Histogram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Zernike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48800" y="1762185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10313" y="2610756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-Media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-STD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Kurtosi</a:t>
            </a:r>
            <a:endParaRPr lang="it-IT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Assimetria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Canali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02143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Colore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3105" y="2961458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-Signature Polare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-Feature Statistiche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Hu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-Descrittori di Fourier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8016" y="2482270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Elemento grafico 33" descr="Mela con riempimento a tinta unita">
            <a:extLst>
              <a:ext uri="{FF2B5EF4-FFF2-40B4-BE49-F238E27FC236}">
                <a16:creationId xmlns:a16="http://schemas.microsoft.com/office/drawing/2014/main" id="{E6BCD32A-7345-197D-9F5B-CE200782DA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98620">
            <a:off x="6583357" y="4171362"/>
            <a:ext cx="914400" cy="914400"/>
          </a:xfrm>
          <a:prstGeom prst="rect">
            <a:avLst/>
          </a:prstGeom>
        </p:spPr>
      </p:pic>
      <p:pic>
        <p:nvPicPr>
          <p:cNvPr id="36" name="Elemento grafico 35" descr="Foglia d\'acero con riempimento a tinta unita">
            <a:extLst>
              <a:ext uri="{FF2B5EF4-FFF2-40B4-BE49-F238E27FC236}">
                <a16:creationId xmlns:a16="http://schemas.microsoft.com/office/drawing/2014/main" id="{9336AC11-19D4-5391-B5E9-5C7C8AF7C1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13788" y="4275065"/>
            <a:ext cx="774746" cy="774746"/>
          </a:xfrm>
          <a:prstGeom prst="rect">
            <a:avLst/>
          </a:prstGeom>
        </p:spPr>
      </p:pic>
      <p:pic>
        <p:nvPicPr>
          <p:cNvPr id="38" name="Elemento grafico 37" descr="Foglia con riempimento a tinta unita">
            <a:extLst>
              <a:ext uri="{FF2B5EF4-FFF2-40B4-BE49-F238E27FC236}">
                <a16:creationId xmlns:a16="http://schemas.microsoft.com/office/drawing/2014/main" id="{674517E4-DD37-1BFE-2CF0-1AB49AFF08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29393" y="4849137"/>
            <a:ext cx="914400" cy="914400"/>
          </a:xfrm>
          <a:prstGeom prst="rect">
            <a:avLst/>
          </a:prstGeom>
        </p:spPr>
      </p:pic>
      <p:pic>
        <p:nvPicPr>
          <p:cNvPr id="39" name="Graphic 34">
            <a:extLst>
              <a:ext uri="{FF2B5EF4-FFF2-40B4-BE49-F238E27FC236}">
                <a16:creationId xmlns:a16="http://schemas.microsoft.com/office/drawing/2014/main" id="{338E9B00-8233-9E2F-ED66-EB3D09CC1E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0557966">
            <a:off x="3083190" y="4803305"/>
            <a:ext cx="774619" cy="7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E0E8042-CACB-8883-F2DA-5F24FCE9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26" y="0"/>
            <a:ext cx="8476765" cy="68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C1653-FB17-E996-2D2C-DFD54FED6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A6A84-F96E-2A69-9DA4-6BE05DE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5" y="315384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Selezione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Automatica</a:t>
            </a:r>
            <a:b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3EF84322-C66F-014B-4AD8-762F4DE561F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263960" y="1929960"/>
            <a:ext cx="6858001" cy="2998079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椭圆 47">
            <a:extLst>
              <a:ext uri="{FF2B5EF4-FFF2-40B4-BE49-F238E27FC236}">
                <a16:creationId xmlns:a16="http://schemas.microsoft.com/office/drawing/2014/main" id="{F0C4F938-401E-214D-9116-4E2911E4FB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59334" y="178444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48">
            <a:extLst>
              <a:ext uri="{FF2B5EF4-FFF2-40B4-BE49-F238E27FC236}">
                <a16:creationId xmlns:a16="http://schemas.microsoft.com/office/drawing/2014/main" id="{0CBD11D2-40A9-5DE4-163C-7D45412885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80678" y="181241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51">
            <a:extLst>
              <a:ext uri="{FF2B5EF4-FFF2-40B4-BE49-F238E27FC236}">
                <a16:creationId xmlns:a16="http://schemas.microsoft.com/office/drawing/2014/main" id="{2F731F05-DAB3-57D0-D7BA-650964CCDCBF}"/>
              </a:ext>
            </a:extLst>
          </p:cNvPr>
          <p:cNvCxnSpPr>
            <a:cxnSpLocks/>
            <a:stCxn id="16" idx="3"/>
          </p:cNvCxnSpPr>
          <p:nvPr>
            <p:custDataLst>
              <p:tags r:id="rId4"/>
            </p:custDataLst>
          </p:nvPr>
        </p:nvCxnSpPr>
        <p:spPr>
          <a:xfrm flipH="1">
            <a:off x="7274030" y="188960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椭圆 47">
            <a:extLst>
              <a:ext uri="{FF2B5EF4-FFF2-40B4-BE49-F238E27FC236}">
                <a16:creationId xmlns:a16="http://schemas.microsoft.com/office/drawing/2014/main" id="{63E1B79C-7FE2-C87C-DAFC-F81CE935804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96203" y="5764027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椭圆 48">
            <a:extLst>
              <a:ext uri="{FF2B5EF4-FFF2-40B4-BE49-F238E27FC236}">
                <a16:creationId xmlns:a16="http://schemas.microsoft.com/office/drawing/2014/main" id="{C72ECC76-465E-195B-C10B-DAC1533398C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17547" y="5791993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7" name="直接连接符 51">
            <a:extLst>
              <a:ext uri="{FF2B5EF4-FFF2-40B4-BE49-F238E27FC236}">
                <a16:creationId xmlns:a16="http://schemas.microsoft.com/office/drawing/2014/main" id="{57F6655C-3BCD-A0F7-FB39-F4127F446ED5}"/>
              </a:ext>
            </a:extLst>
          </p:cNvPr>
          <p:cNvCxnSpPr>
            <a:cxnSpLocks/>
            <a:stCxn id="35" idx="3"/>
          </p:cNvCxnSpPr>
          <p:nvPr>
            <p:custDataLst>
              <p:tags r:id="rId7"/>
            </p:custDataLst>
          </p:nvPr>
        </p:nvCxnSpPr>
        <p:spPr>
          <a:xfrm flipH="1">
            <a:off x="7810899" y="5869182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椭圆 47">
            <a:extLst>
              <a:ext uri="{FF2B5EF4-FFF2-40B4-BE49-F238E27FC236}">
                <a16:creationId xmlns:a16="http://schemas.microsoft.com/office/drawing/2014/main" id="{37785B49-47A2-4EF1-5AD8-7DA2931425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36257" y="377092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8">
            <a:extLst>
              <a:ext uri="{FF2B5EF4-FFF2-40B4-BE49-F238E27FC236}">
                <a16:creationId xmlns:a16="http://schemas.microsoft.com/office/drawing/2014/main" id="{6C371AD4-B798-99E9-62EC-4BAC6E3EFB3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57601" y="379889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2" name="直接连接符 51">
            <a:extLst>
              <a:ext uri="{FF2B5EF4-FFF2-40B4-BE49-F238E27FC236}">
                <a16:creationId xmlns:a16="http://schemas.microsoft.com/office/drawing/2014/main" id="{051DA2FD-BA64-401F-149A-011E6B614D59}"/>
              </a:ext>
            </a:extLst>
          </p:cNvPr>
          <p:cNvCxnSpPr>
            <a:cxnSpLocks/>
            <a:stCxn id="41" idx="3"/>
          </p:cNvCxnSpPr>
          <p:nvPr>
            <p:custDataLst>
              <p:tags r:id="rId10"/>
            </p:custDataLst>
          </p:nvPr>
        </p:nvCxnSpPr>
        <p:spPr>
          <a:xfrm flipH="1">
            <a:off x="6850953" y="387608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34DC9AF-6889-D9D5-F73F-7D8A9B8CE3D0}"/>
              </a:ext>
            </a:extLst>
          </p:cNvPr>
          <p:cNvSpPr txBox="1"/>
          <p:nvPr/>
        </p:nvSpPr>
        <p:spPr>
          <a:xfrm>
            <a:off x="3801979" y="1366811"/>
            <a:ext cx="344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 delle features basato su MRMR o </a:t>
            </a:r>
            <a:r>
              <a:rPr lang="it-IT" dirty="0" err="1"/>
              <a:t>oobPermutedImportance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EC28ED6-6E86-BD2B-234D-0909DB7E50BB}"/>
              </a:ext>
            </a:extLst>
          </p:cNvPr>
          <p:cNvSpPr txBox="1"/>
          <p:nvPr/>
        </p:nvSpPr>
        <p:spPr>
          <a:xfrm>
            <a:off x="4145503" y="3623526"/>
            <a:ext cx="30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delle coppie ad alta correlazione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F19CC7C-0E00-B8D6-E332-B49937B7FF56}"/>
              </a:ext>
            </a:extLst>
          </p:cNvPr>
          <p:cNvSpPr txBox="1"/>
          <p:nvPr/>
        </p:nvSpPr>
        <p:spPr>
          <a:xfrm>
            <a:off x="4572000" y="5475265"/>
            <a:ext cx="322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RFE loop con modello a scelta (default ensemble)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0FBBD0-AAA7-BB72-AFB6-03FDECE88C65}"/>
              </a:ext>
            </a:extLst>
          </p:cNvPr>
          <p:cNvSpPr txBox="1"/>
          <p:nvPr/>
        </p:nvSpPr>
        <p:spPr>
          <a:xfrm>
            <a:off x="416060" y="1796608"/>
            <a:ext cx="3221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abbiamo applicate nel seguente ordine per aumentare accuratezza e mantenere interpretabilità delle features(selezionando solo quelle veramente utili) mentre allo stesso tempo riducendo la dimensionalità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6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2FEE97-80A2-02F5-8873-A37650F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BFA1387-FDC1-D537-89E9-DF8DA099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" y="377051"/>
            <a:ext cx="10800000" cy="720000"/>
          </a:xfrm>
        </p:spPr>
        <p:txBody>
          <a:bodyPr>
            <a:normAutofit/>
          </a:bodyPr>
          <a:lstStyle/>
          <a:p>
            <a:r>
              <a:rPr lang="it-IT" sz="4400" dirty="0"/>
              <a:t>Scaling dei Dati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0471560-308F-ADCC-1F32-64007FA26B3B}"/>
              </a:ext>
            </a:extLst>
          </p:cNvPr>
          <p:cNvSpPr/>
          <p:nvPr/>
        </p:nvSpPr>
        <p:spPr>
          <a:xfrm>
            <a:off x="68557" y="4158757"/>
            <a:ext cx="2502568" cy="24223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234039-A500-6423-D3AB-0FFDA585D2E5}"/>
              </a:ext>
            </a:extLst>
          </p:cNvPr>
          <p:cNvSpPr/>
          <p:nvPr/>
        </p:nvSpPr>
        <p:spPr>
          <a:xfrm>
            <a:off x="6739881" y="215682"/>
            <a:ext cx="5382125" cy="334566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197A-0F5B-010E-C6EA-39CF77398EB6}"/>
              </a:ext>
            </a:extLst>
          </p:cNvPr>
          <p:cNvSpPr txBox="1"/>
          <p:nvPr/>
        </p:nvSpPr>
        <p:spPr>
          <a:xfrm>
            <a:off x="8267142" y="775223"/>
            <a:ext cx="295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Utilizziamo una standardizzazione per migliorare la performance di KNN nonostante i dati </a:t>
            </a:r>
            <a:r>
              <a:rPr lang="it-IT" dirty="0" err="1">
                <a:solidFill>
                  <a:schemeClr val="bg1"/>
                </a:solidFill>
              </a:rPr>
              <a:t>raw</a:t>
            </a:r>
            <a:r>
              <a:rPr lang="it-IT" dirty="0">
                <a:solidFill>
                  <a:schemeClr val="bg1"/>
                </a:solidFill>
              </a:rPr>
              <a:t> siano migliori per il riconoscitore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835C5E-725E-BCEB-00D4-644DD6D63EC1}"/>
              </a:ext>
            </a:extLst>
          </p:cNvPr>
          <p:cNvSpPr txBox="1"/>
          <p:nvPr/>
        </p:nvSpPr>
        <p:spPr>
          <a:xfrm>
            <a:off x="194381" y="4860758"/>
            <a:ext cx="250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Grafico dati </a:t>
            </a:r>
            <a:r>
              <a:rPr lang="it-IT" sz="1600" dirty="0" err="1">
                <a:solidFill>
                  <a:schemeClr val="bg1"/>
                </a:solidFill>
              </a:rPr>
              <a:t>Raw</a:t>
            </a:r>
            <a:r>
              <a:rPr lang="it-IT" sz="1600" dirty="0">
                <a:solidFill>
                  <a:schemeClr val="bg1"/>
                </a:solidFill>
              </a:rPr>
              <a:t> vs Dati Normalizzati vs Dati Standardizzati</a:t>
            </a:r>
          </a:p>
        </p:txBody>
      </p:sp>
      <p:pic>
        <p:nvPicPr>
          <p:cNvPr id="9" name="Immagine 8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F69EBA0B-586B-4D23-C9D6-FBECFD62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6" y="2529549"/>
            <a:ext cx="3829675" cy="41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E007CD-4FCC-7855-36E8-4941732B5D90}"/>
              </a:ext>
            </a:extLst>
          </p:cNvPr>
          <p:cNvSpPr txBox="1"/>
          <p:nvPr/>
        </p:nvSpPr>
        <p:spPr>
          <a:xfrm>
            <a:off x="7126938" y="3611731"/>
            <a:ext cx="22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Sul modello Ensemble trainato sui dati di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5C761-EDCF-F2AC-B62F-5E88CD1E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2F2CC67A-23C7-B5D0-CF3A-DD2CEF364B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EAFD2392-D7E1-F794-5D68-FAB01A941D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03CFA5CC-1436-28AF-8759-C5644DEDCF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BA39DBD9-EEBA-6C8E-2B65-A6C564A1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Ensamble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205511-A4B2-C0FE-9106-0C2AF4F22114}"/>
              </a:ext>
            </a:extLst>
          </p:cNvPr>
          <p:cNvSpPr txBox="1"/>
          <p:nvPr/>
        </p:nvSpPr>
        <p:spPr>
          <a:xfrm>
            <a:off x="695325" y="1552252"/>
            <a:ext cx="7556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Un riconoscitore </a:t>
            </a:r>
            <a:r>
              <a:rPr lang="it-IT" dirty="0" err="1"/>
              <a:t>ensamble</a:t>
            </a:r>
            <a:r>
              <a:rPr lang="it-IT" dirty="0"/>
              <a:t> combina le decisioni di più classificatori (random </a:t>
            </a:r>
            <a:r>
              <a:rPr lang="it-IT" dirty="0" err="1"/>
              <a:t>forest</a:t>
            </a:r>
            <a:r>
              <a:rPr lang="it-IT" dirty="0"/>
              <a:t> nel caso del nostro riconoscitore di foglie) per migliore robustezza e accuratezza</a:t>
            </a:r>
          </a:p>
          <a:p>
            <a:r>
              <a:rPr lang="it-IT" dirty="0"/>
              <a:t>Ogni classificatore fa una predizione e la decisione </a:t>
            </a:r>
            <a:r>
              <a:rPr lang="it-IT" dirty="0" err="1"/>
              <a:t>é</a:t>
            </a:r>
            <a:r>
              <a:rPr lang="it-IT" dirty="0"/>
              <a:t> ottenuta tramite voto o media delle predizioni (in base al metodo)</a:t>
            </a:r>
          </a:p>
        </p:txBody>
      </p:sp>
    </p:spTree>
    <p:extLst>
      <p:ext uri="{BB962C8B-B14F-4D97-AF65-F5344CB8AC3E}">
        <p14:creationId xmlns:p14="http://schemas.microsoft.com/office/powerpoint/2010/main" val="84449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4606D37-7774-9E74-9E90-8CD51B5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C1E441A-2849-6E3F-0D4F-1A9C066B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591698"/>
            <a:ext cx="10800000" cy="720000"/>
          </a:xfrm>
        </p:spPr>
        <p:txBody>
          <a:bodyPr>
            <a:normAutofit/>
          </a:bodyPr>
          <a:lstStyle/>
          <a:p>
            <a:r>
              <a:rPr lang="it-IT" sz="4000" dirty="0"/>
              <a:t>Riconoscimento degli Oggetti</a:t>
            </a:r>
          </a:p>
        </p:txBody>
      </p:sp>
      <p:sp>
        <p:nvSpPr>
          <p:cNvPr id="4" name="AutoShape 2" descr="train e test riconoscitore foglia/unknown">
            <a:extLst>
              <a:ext uri="{FF2B5EF4-FFF2-40B4-BE49-F238E27FC236}">
                <a16:creationId xmlns:a16="http://schemas.microsoft.com/office/drawing/2014/main" id="{F9732E69-250A-CB30-8992-4CCB819CF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549442"/>
            <a:ext cx="4130842" cy="41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969789E-E2DB-F2F1-0634-1AD6A695FA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42EBCCA-CF5E-B1EC-11AF-0A8A2706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72" y="1311698"/>
            <a:ext cx="8051936" cy="5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D3B0C2-4F4E-3919-8285-7E394A6D5EB2}"/>
              </a:ext>
            </a:extLst>
          </p:cNvPr>
          <p:cNvSpPr txBox="1"/>
          <p:nvPr/>
        </p:nvSpPr>
        <p:spPr>
          <a:xfrm>
            <a:off x="9294800" y="3673571"/>
            <a:ext cx="215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Utilizzando KNN con K=5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1A54E3B-8D75-9042-19C2-4F7FC2F7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Pipeline di Classificazione</a:t>
            </a:r>
          </a:p>
        </p:txBody>
      </p:sp>
      <p:pic>
        <p:nvPicPr>
          <p:cNvPr id="4" name="Immagine 3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05AC1F2B-FFB3-6DBA-30FE-81190DEB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9" y="1825625"/>
            <a:ext cx="3666002" cy="4351338"/>
          </a:xfrm>
          <a:prstGeom prst="rect">
            <a:avLst/>
          </a:prstGeom>
          <a:noFill/>
        </p:spPr>
      </p:pic>
      <p:sp>
        <p:nvSpPr>
          <p:cNvPr id="2" name="Segnaposto numero diapositiva 1" hidden="1">
            <a:extLst>
              <a:ext uri="{FF2B5EF4-FFF2-40B4-BE49-F238E27FC236}">
                <a16:creationId xmlns:a16="http://schemas.microsoft.com/office/drawing/2014/main" id="{E5C3C570-57A9-C10C-C51D-9DB005A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fld id="{49AE70B2-8BF9-45C0-BB95-33D1B9D3A854}" type="slidenum">
              <a:rPr lang="en-US" smtClean="0"/>
              <a:pPr algn="ctr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Perché KNN come classificatore?</a:t>
            </a:r>
            <a:endParaRPr lang="it-IT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74EEAB9F-F3A7-2CD6-3ECC-7E44BFB0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6" y="987425"/>
            <a:ext cx="4447183" cy="4873625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534C3E-6C9C-2AF8-C0D1-52ECD39B5BB4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1600" kern="1200">
                <a:latin typeface="+mn-lt"/>
                <a:ea typeface="+mn-ea"/>
                <a:cs typeface="+mn-cs"/>
              </a:rPr>
              <a:t>Abbiamo scelto come classificatore KNN perché non deve essere trainato, permettendo di aggiungere in maniera semplice possibili nuove classi.</a:t>
            </a: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6AEF9E-45C7-C3C5-4D18-34637C882F19}"/>
              </a:ext>
            </a:extLst>
          </p:cNvPr>
          <p:cNvSpPr/>
          <p:nvPr/>
        </p:nvSpPr>
        <p:spPr>
          <a:xfrm>
            <a:off x="0" y="0"/>
            <a:ext cx="6035040" cy="6858000"/>
          </a:xfrm>
          <a:custGeom>
            <a:avLst/>
            <a:gdLst>
              <a:gd name="connsiteX0" fmla="*/ 0 w 6035040"/>
              <a:gd name="connsiteY0" fmla="*/ 0 h 6858000"/>
              <a:gd name="connsiteX1" fmla="*/ 5043606 w 6035040"/>
              <a:gd name="connsiteY1" fmla="*/ 0 h 6858000"/>
              <a:gd name="connsiteX2" fmla="*/ 5103962 w 6035040"/>
              <a:gd name="connsiteY2" fmla="*/ 94147 h 6858000"/>
              <a:gd name="connsiteX3" fmla="*/ 6035040 w 6035040"/>
              <a:gd name="connsiteY3" fmla="*/ 3429000 h 6858000"/>
              <a:gd name="connsiteX4" fmla="*/ 5103962 w 6035040"/>
              <a:gd name="connsiteY4" fmla="*/ 6763853 h 6858000"/>
              <a:gd name="connsiteX5" fmla="*/ 5043606 w 6035040"/>
              <a:gd name="connsiteY5" fmla="*/ 6858000 h 6858000"/>
              <a:gd name="connsiteX6" fmla="*/ 0 w 6035040"/>
              <a:gd name="connsiteY6" fmla="*/ 6858000 h 6858000"/>
              <a:gd name="connsiteX7" fmla="*/ 0 w 603504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5040" h="6858000">
                <a:moveTo>
                  <a:pt x="0" y="0"/>
                </a:moveTo>
                <a:lnTo>
                  <a:pt x="5043606" y="0"/>
                </a:lnTo>
                <a:lnTo>
                  <a:pt x="5103962" y="94147"/>
                </a:lnTo>
                <a:cubicBezTo>
                  <a:pt x="5694801" y="1066537"/>
                  <a:pt x="6035040" y="2208035"/>
                  <a:pt x="6035040" y="3429000"/>
                </a:cubicBezTo>
                <a:cubicBezTo>
                  <a:pt x="6035040" y="4649965"/>
                  <a:pt x="5694801" y="5791463"/>
                  <a:pt x="5103962" y="6763853"/>
                </a:cubicBezTo>
                <a:lnTo>
                  <a:pt x="504360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4662983" cy="144264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cience And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Research</a:t>
            </a:r>
            <a:endParaRPr lang="en-US" sz="44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9F5E5-1DC4-2677-7A97-141C421A239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FDCFB-2B60-5A7E-0B42-B601882A255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A113E-8740-EBCE-326B-CDEF654692CA}"/>
              </a:ext>
            </a:extLst>
          </p:cNvPr>
          <p:cNvSpPr txBox="1"/>
          <p:nvPr/>
        </p:nvSpPr>
        <p:spPr>
          <a:xfrm>
            <a:off x="695325" y="3429000"/>
            <a:ext cx="357573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In post 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mean shot ye.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4B919-6D87-FA71-E160-291844B1F2EA}"/>
              </a:ext>
            </a:extLst>
          </p:cNvPr>
          <p:cNvSpPr/>
          <p:nvPr/>
        </p:nvSpPr>
        <p:spPr>
          <a:xfrm>
            <a:off x="5226041" y="1504709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AA9A2-97C4-E68B-DD1D-1CCB63FC9913}"/>
              </a:ext>
            </a:extLst>
          </p:cNvPr>
          <p:cNvSpPr txBox="1"/>
          <p:nvPr/>
        </p:nvSpPr>
        <p:spPr>
          <a:xfrm>
            <a:off x="6817489" y="1577585"/>
            <a:ext cx="467918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56%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2B87DD-4254-BBE9-7C34-72FA4F170201}"/>
              </a:ext>
            </a:extLst>
          </p:cNvPr>
          <p:cNvSpPr/>
          <p:nvPr/>
        </p:nvSpPr>
        <p:spPr>
          <a:xfrm>
            <a:off x="5369494" y="3213903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D684B4-742A-D6C6-0E59-36367CE6BE49}"/>
              </a:ext>
            </a:extLst>
          </p:cNvPr>
          <p:cNvSpPr/>
          <p:nvPr/>
        </p:nvSpPr>
        <p:spPr>
          <a:xfrm>
            <a:off x="5046020" y="4923098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15DF3-3D58-70A0-ECC2-207723A07FB2}"/>
              </a:ext>
            </a:extLst>
          </p:cNvPr>
          <p:cNvSpPr txBox="1"/>
          <p:nvPr/>
        </p:nvSpPr>
        <p:spPr>
          <a:xfrm>
            <a:off x="7133475" y="3290207"/>
            <a:ext cx="446737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75%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4F1A3B-249E-5213-D2A9-08873F259870}"/>
              </a:ext>
            </a:extLst>
          </p:cNvPr>
          <p:cNvSpPr txBox="1"/>
          <p:nvPr/>
        </p:nvSpPr>
        <p:spPr>
          <a:xfrm>
            <a:off x="6810002" y="4995974"/>
            <a:ext cx="47908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82%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4" name="Graphic 43" descr="Beaker outline">
            <a:extLst>
              <a:ext uri="{FF2B5EF4-FFF2-40B4-BE49-F238E27FC236}">
                <a16:creationId xmlns:a16="http://schemas.microsoft.com/office/drawing/2014/main" id="{17FB0467-EE3A-0575-177F-B4FD3BDC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137" y="1740805"/>
            <a:ext cx="720000" cy="720000"/>
          </a:xfrm>
          <a:prstGeom prst="rect">
            <a:avLst/>
          </a:prstGeom>
        </p:spPr>
      </p:pic>
      <p:pic>
        <p:nvPicPr>
          <p:cNvPr id="46" name="Graphic 45" descr="DNA outline">
            <a:extLst>
              <a:ext uri="{FF2B5EF4-FFF2-40B4-BE49-F238E27FC236}">
                <a16:creationId xmlns:a16="http://schemas.microsoft.com/office/drawing/2014/main" id="{B95CA09C-3A82-EC16-0BF6-99E0A6F3F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5590" y="3449999"/>
            <a:ext cx="720000" cy="720000"/>
          </a:xfrm>
          <a:prstGeom prst="rect">
            <a:avLst/>
          </a:prstGeom>
        </p:spPr>
      </p:pic>
      <p:pic>
        <p:nvPicPr>
          <p:cNvPr id="48" name="Graphic 47" descr="Microscope outline">
            <a:extLst>
              <a:ext uri="{FF2B5EF4-FFF2-40B4-BE49-F238E27FC236}">
                <a16:creationId xmlns:a16="http://schemas.microsoft.com/office/drawing/2014/main" id="{A6456BDF-948B-A3F7-B5E6-FDDC55D88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2116" y="51591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D0A-A4E0-C8B6-BB0A-2F91F5F1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6E3EAB5-91C9-B6C8-57DE-7DF94D225B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59DE394-82D8-2DAF-4F8C-D8A2607F31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CA0159-B4AE-8660-9B88-A4D7B522A6E8}"/>
              </a:ext>
            </a:extLst>
          </p:cNvPr>
          <p:cNvSpPr txBox="1"/>
          <p:nvPr/>
        </p:nvSpPr>
        <p:spPr>
          <a:xfrm>
            <a:off x="299719" y="1228052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RILBP</a:t>
            </a:r>
          </a:p>
          <a:p>
            <a:r>
              <a:rPr lang="it-IT" dirty="0"/>
              <a:t>Potente descrittore di texture dal costo computazionale contenuto</a:t>
            </a:r>
          </a:p>
        </p:txBody>
      </p:sp>
      <p:pic>
        <p:nvPicPr>
          <p:cNvPr id="18" name="Immagine 17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B2E7A2-72C2-3D7F-388A-DE1A2E0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9" y="1036460"/>
            <a:ext cx="6112509" cy="296276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E1C397-EA07-48D2-BBC9-46EAC8CBBEBA}"/>
              </a:ext>
            </a:extLst>
          </p:cNvPr>
          <p:cNvSpPr txBox="1"/>
          <p:nvPr/>
        </p:nvSpPr>
        <p:spPr>
          <a:xfrm>
            <a:off x="234135" y="3999229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progettato per essere invariante alla rotazione.</a:t>
            </a:r>
          </a:p>
          <a:p>
            <a:r>
              <a:rPr lang="it-IT" dirty="0"/>
              <a:t>Ogni pixel viene confrontato con quelli attorno e aggiunto a una stringa binaria che viene traslata in modo da partire dal valore più basso.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926B255C-30B5-7E68-206D-EE81D3429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F1BD1D-72A9-13BB-DA38-13321AE04E39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61958D-5969-F557-B94F-88A4957117FA}"/>
              </a:ext>
            </a:extLst>
          </p:cNvPr>
          <p:cNvSpPr txBox="1">
            <a:spLocks/>
          </p:cNvSpPr>
          <p:nvPr/>
        </p:nvSpPr>
        <p:spPr>
          <a:xfrm>
            <a:off x="234135" y="373911"/>
            <a:ext cx="5032523" cy="52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Texture</a:t>
            </a:r>
          </a:p>
        </p:txBody>
      </p:sp>
    </p:spTree>
    <p:extLst>
      <p:ext uri="{BB962C8B-B14F-4D97-AF65-F5344CB8AC3E}">
        <p14:creationId xmlns:p14="http://schemas.microsoft.com/office/powerpoint/2010/main" val="1908516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183A-2A52-277D-9244-4C593A63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0B479-64B0-2409-8F23-3A0C2E0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401933"/>
            <a:ext cx="7593531" cy="492369"/>
          </a:xfrm>
        </p:spPr>
        <p:txBody>
          <a:bodyPr anchor="ctr">
            <a:no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17DE9DDE-9727-7C4F-BEA1-BC4C7E05F3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1A89E7E-48E2-0F2C-E942-E4941C50D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79E8C8-BF6C-46FC-7988-1BD7BCB97449}"/>
              </a:ext>
            </a:extLst>
          </p:cNvPr>
          <p:cNvSpPr txBox="1"/>
          <p:nvPr/>
        </p:nvSpPr>
        <p:spPr>
          <a:xfrm>
            <a:off x="312793" y="2551740"/>
            <a:ext cx="371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Sono fortemente invarianti alla rotazione e forniscono una descrizione compatta della texture </a:t>
            </a:r>
          </a:p>
          <a:p>
            <a:endParaRPr lang="it-IT" sz="1400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BE5D9F8B-6D31-41AE-658D-05D6BAF814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F26F0B-152D-FE9A-217E-B7DB35F2B4BC}"/>
              </a:ext>
            </a:extLst>
          </p:cNvPr>
          <p:cNvSpPr txBox="1"/>
          <p:nvPr/>
        </p:nvSpPr>
        <p:spPr>
          <a:xfrm>
            <a:off x="6764460" y="5341866"/>
            <a:ext cx="473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momento cattura specifiche caratteristiche della geometria, al salire dei gradi le caratteristiche si fanno sempre più fini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364583-385D-1027-8AD4-D71E9C96DED2}"/>
              </a:ext>
            </a:extLst>
          </p:cNvPr>
          <p:cNvSpPr txBox="1"/>
          <p:nvPr/>
        </p:nvSpPr>
        <p:spPr>
          <a:xfrm>
            <a:off x="312793" y="1413360"/>
            <a:ext cx="2752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Momenti di </a:t>
            </a:r>
            <a:r>
              <a:rPr lang="it-IT" b="1" dirty="0" err="1"/>
              <a:t>Zernike</a:t>
            </a:r>
            <a:endParaRPr lang="it-IT" b="1" dirty="0"/>
          </a:p>
          <a:p>
            <a:r>
              <a:rPr lang="it-IT" sz="1400" dirty="0"/>
              <a:t>Descrittori basati su polinomi ortogonali definiti all’interno di un disco unitario</a:t>
            </a:r>
          </a:p>
        </p:txBody>
      </p:sp>
      <p:pic>
        <p:nvPicPr>
          <p:cNvPr id="7" name="Immagine 6" descr="Immagine che contiene cerchio, Policromia&#10;&#10;Il contenuto generato dall'IA potrebbe non essere corretto.">
            <a:extLst>
              <a:ext uri="{FF2B5EF4-FFF2-40B4-BE49-F238E27FC236}">
                <a16:creationId xmlns:a16="http://schemas.microsoft.com/office/drawing/2014/main" id="{610C84FF-8FA6-D0D3-ACAC-30B92D63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66" y="1200926"/>
            <a:ext cx="3187878" cy="2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28934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CA8A-FB8B-FE47-7752-457AD946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EBD5619D-A25E-0BB7-91F8-EF0294A952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BF01CAE1-E0D5-C48F-40F4-DBFB05BFCE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EACBA-D4B1-A11E-206F-3133606F4835}"/>
              </a:ext>
            </a:extLst>
          </p:cNvPr>
          <p:cNvSpPr txBox="1"/>
          <p:nvPr/>
        </p:nvSpPr>
        <p:spPr>
          <a:xfrm>
            <a:off x="159042" y="2102259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Descrittori di Fourier</a:t>
            </a:r>
          </a:p>
          <a:p>
            <a:r>
              <a:rPr lang="it-IT" dirty="0"/>
              <a:t>Permettono di rappresentare il contorno di una regione dal punto di vista del dominio delle </a:t>
            </a:r>
            <a:r>
              <a:rPr lang="it-IT" dirty="0" err="1"/>
              <a:t>fequenze</a:t>
            </a:r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5036C539-EEA9-7F99-5C0D-7FA3FE907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7BB18-6383-8880-F2D2-8769F1FE4D48}"/>
              </a:ext>
            </a:extLst>
          </p:cNvPr>
          <p:cNvSpPr txBox="1"/>
          <p:nvPr/>
        </p:nvSpPr>
        <p:spPr>
          <a:xfrm>
            <a:off x="7071883" y="53441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</a:t>
            </a:r>
            <a:r>
              <a:rPr lang="it-IT" dirty="0" err="1">
                <a:solidFill>
                  <a:schemeClr val="bg1"/>
                </a:solidFill>
              </a:rPr>
              <a:t>l'edge</a:t>
            </a:r>
            <a:r>
              <a:rPr lang="it-IT" dirty="0">
                <a:solidFill>
                  <a:schemeClr val="bg1"/>
                </a:solidFill>
              </a:rPr>
              <a:t> signature </a:t>
            </a:r>
            <a:r>
              <a:rPr lang="it-IT" dirty="0" err="1">
                <a:solidFill>
                  <a:schemeClr val="bg1"/>
                </a:solidFill>
              </a:rPr>
              <a:t>é</a:t>
            </a:r>
            <a:r>
              <a:rPr lang="it-IT" dirty="0">
                <a:solidFill>
                  <a:schemeClr val="bg1"/>
                </a:solidFill>
              </a:rPr>
              <a:t> estratta in maniera adeguata permettono di ricavare features fortemente invarianti a scala e rotazione</a:t>
            </a:r>
          </a:p>
        </p:txBody>
      </p:sp>
      <p:pic>
        <p:nvPicPr>
          <p:cNvPr id="6" name="Immagine 5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7FFD040-2F36-DCBC-6B69-FBF49AAE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" y="3772016"/>
            <a:ext cx="2787323" cy="261753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3403D-1D9F-E275-F814-A8424A7CF2BE}"/>
              </a:ext>
            </a:extLst>
          </p:cNvPr>
          <p:cNvSpPr txBox="1"/>
          <p:nvPr/>
        </p:nvSpPr>
        <p:spPr>
          <a:xfrm>
            <a:off x="3502328" y="3878663"/>
            <a:ext cx="1777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Il contorno viene convertito in una sequenza di numeri complessi, rendendo possibile un'analisi compatta ed efficiente tramite la trasformata di </a:t>
            </a:r>
            <a:r>
              <a:rPr lang="it-IT" sz="1200" dirty="0" err="1"/>
              <a:t>fourier</a:t>
            </a:r>
            <a:endParaRPr lang="it-IT" sz="12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9B2C1AD-1597-00B5-F5FC-F37B64BC2DA1}"/>
              </a:ext>
            </a:extLst>
          </p:cNvPr>
          <p:cNvSpPr txBox="1">
            <a:spLocks/>
          </p:cNvSpPr>
          <p:nvPr/>
        </p:nvSpPr>
        <p:spPr>
          <a:xfrm>
            <a:off x="234135" y="373911"/>
            <a:ext cx="6910243" cy="90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Forma/Edge</a:t>
            </a:r>
          </a:p>
        </p:txBody>
      </p:sp>
    </p:spTree>
    <p:extLst>
      <p:ext uri="{BB962C8B-B14F-4D97-AF65-F5344CB8AC3E}">
        <p14:creationId xmlns:p14="http://schemas.microsoft.com/office/powerpoint/2010/main" val="80262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5CF4-57BE-D2FF-B84B-0E997789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41FCEB1F-0F13-A14C-3C4C-7A533FFE02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38FE83A6-C7C9-C4A7-7DDA-9CAB4D1D22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EB1C7600-D9B8-89DC-1853-2170C45EF6B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C39E95-7CE6-4303-883F-F1D4E7C9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RFE Loop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33E1DD-C732-37EE-798C-30C9E616CA0A}"/>
              </a:ext>
            </a:extLst>
          </p:cNvPr>
          <p:cNvSpPr txBox="1"/>
          <p:nvPr/>
        </p:nvSpPr>
        <p:spPr>
          <a:xfrm>
            <a:off x="695325" y="1177026"/>
            <a:ext cx="7556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tratta di una tecnica iterativa di selezione delle features- un modello viene allenato, le features vengono valutate (MRMR o </a:t>
            </a:r>
            <a:r>
              <a:rPr lang="it-IT" dirty="0" err="1"/>
              <a:t>oobPermutedImportanca</a:t>
            </a:r>
            <a:r>
              <a:rPr lang="it-IT" dirty="0"/>
              <a:t>, in base al modello) e la *meno importante* viene eliminata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56BAEC-021D-5C25-AA97-D867B1CD4A91}"/>
              </a:ext>
            </a:extLst>
          </p:cNvPr>
          <p:cNvSpPr txBox="1"/>
          <p:nvPr/>
        </p:nvSpPr>
        <p:spPr>
          <a:xfrm>
            <a:off x="695325" y="2763520"/>
            <a:ext cx="7556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loop continua fino al raggiungimento di un numero minimo di features (nel nostro caso viene fornito un range) o al raggiungimento di una soglia minima di importanza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C954D7-4E2E-B4B0-1FF9-B017D922061B}"/>
              </a:ext>
            </a:extLst>
          </p:cNvPr>
          <p:cNvSpPr txBox="1"/>
          <p:nvPr/>
        </p:nvSpPr>
        <p:spPr>
          <a:xfrm>
            <a:off x="6796548" y="4955457"/>
            <a:ext cx="5061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Permette di ridurre la pesantezza dei calcoli, riducendo la dimensionalità del vettore features e permette al modello di generalizzare meglio, riducendo l'</a:t>
            </a:r>
            <a:r>
              <a:rPr lang="it-IT" dirty="0" err="1">
                <a:solidFill>
                  <a:schemeClr val="bg2"/>
                </a:solidFill>
              </a:rPr>
              <a:t>overfitting</a:t>
            </a:r>
            <a:endParaRPr lang="it-I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0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AEE6-AD93-119A-0882-F551006D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CD93FAD1-07A2-4235-C0BF-804B098906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6648306-3A38-2AEE-AD83-6552603A16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A54C6E40-3D1E-89F8-B297-9396712D91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DC21EA-24F1-B35C-A9EB-2E527EE8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Maximum </a:t>
            </a:r>
            <a:r>
              <a:rPr lang="it-IT" dirty="0" err="1"/>
              <a:t>Relevance</a:t>
            </a:r>
            <a:r>
              <a:rPr lang="it-IT" dirty="0"/>
              <a:t> Minimum </a:t>
            </a:r>
            <a:r>
              <a:rPr lang="it-IT" dirty="0" err="1"/>
              <a:t>Redundance</a:t>
            </a:r>
            <a:r>
              <a:rPr lang="it-IT" dirty="0"/>
              <a:t>(MRMR)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976A2C-DBD2-5C9C-AF8F-A6D813636028}"/>
              </a:ext>
            </a:extLst>
          </p:cNvPr>
          <p:cNvSpPr txBox="1"/>
          <p:nvPr/>
        </p:nvSpPr>
        <p:spPr>
          <a:xfrm>
            <a:off x="954127" y="1319133"/>
            <a:ext cx="29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Maximum </a:t>
            </a:r>
            <a:r>
              <a:rPr lang="it-IT" dirty="0" err="1"/>
              <a:t>relevance</a:t>
            </a:r>
            <a:r>
              <a:rPr lang="it-IT" dirty="0"/>
              <a:t>: Massimizza rilevanza rispetto alle classi (simile a Fisher score)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CFB1DD-6451-DD18-407C-C02A4B7FDF79}"/>
              </a:ext>
            </a:extLst>
          </p:cNvPr>
          <p:cNvSpPr txBox="1"/>
          <p:nvPr/>
        </p:nvSpPr>
        <p:spPr>
          <a:xfrm>
            <a:off x="4857135" y="1319133"/>
            <a:ext cx="4247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Minimum </a:t>
            </a:r>
            <a:r>
              <a:rPr lang="it-IT" dirty="0" err="1"/>
              <a:t>redundance</a:t>
            </a:r>
            <a:r>
              <a:rPr lang="it-IT" dirty="0"/>
              <a:t>: minimizza la ridondanza tra le feature selezionate evitando che più feature postino la stessa informazione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144BB0-488C-A4E9-1329-365199DCEBD2}"/>
              </a:ext>
            </a:extLst>
          </p:cNvPr>
          <p:cNvSpPr txBox="1"/>
          <p:nvPr/>
        </p:nvSpPr>
        <p:spPr>
          <a:xfrm>
            <a:off x="7177548" y="4945626"/>
            <a:ext cx="351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Tecnica che mira a selezionare il sottoinsieme di caratteristiche più </a:t>
            </a:r>
            <a:r>
              <a:rPr lang="it-IT" dirty="0" err="1">
                <a:solidFill>
                  <a:schemeClr val="bg2"/>
                </a:solidFill>
              </a:rPr>
              <a:t>inforamtive</a:t>
            </a:r>
            <a:r>
              <a:rPr lang="it-IT" dirty="0">
                <a:solidFill>
                  <a:schemeClr val="bg2"/>
                </a:solidFill>
              </a:rPr>
              <a:t> per la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3855361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A65C-9175-C1FD-C68D-E0A00369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F4BAFD88-D17B-AE31-9B4B-2EFB1E869C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05434AC-EDE0-F337-A2F5-6823201923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8EDD59B8-B489-D81C-3BC0-4C00708B34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940F3-C5AC-427E-1178-1C2B003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Out-of-</a:t>
            </a:r>
            <a:r>
              <a:rPr lang="it-IT" dirty="0" err="1"/>
              <a:t>Bag</a:t>
            </a:r>
            <a:r>
              <a:rPr lang="it-IT" dirty="0"/>
              <a:t> </a:t>
            </a:r>
            <a:r>
              <a:rPr lang="it-IT" dirty="0" err="1"/>
              <a:t>Permuted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(</a:t>
            </a:r>
            <a:r>
              <a:rPr lang="it-IT" dirty="0" err="1"/>
              <a:t>OOBPermutedImportance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25D643-9207-44A8-1986-C5F8B4AA0A54}"/>
              </a:ext>
            </a:extLst>
          </p:cNvPr>
          <p:cNvSpPr txBox="1"/>
          <p:nvPr/>
        </p:nvSpPr>
        <p:spPr>
          <a:xfrm>
            <a:off x="845574" y="1279614"/>
            <a:ext cx="7934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Permette di stimare l’importanza delle variabili in modo affidabile nel modello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  <a:p>
            <a:r>
              <a:rPr lang="it-IT" dirty="0"/>
              <a:t>Usa l’errore «Out-Of-</a:t>
            </a:r>
            <a:r>
              <a:rPr lang="it-IT" dirty="0" err="1"/>
              <a:t>bag</a:t>
            </a:r>
            <a:r>
              <a:rPr lang="it-IT" dirty="0"/>
              <a:t>» e permuta ogni variabile predittiva per misurarne l’impatto sull’errore.</a:t>
            </a:r>
          </a:p>
          <a:p>
            <a:r>
              <a:rPr lang="it-IT" dirty="0"/>
              <a:t>Di conseguenza più l’errore aumenta, più la variabile è importante.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B1851E-FAF9-E34A-2261-5EB8D4F943BC}"/>
              </a:ext>
            </a:extLst>
          </p:cNvPr>
          <p:cNvSpPr txBox="1"/>
          <p:nvPr/>
        </p:nvSpPr>
        <p:spPr>
          <a:xfrm>
            <a:off x="7364361" y="4935794"/>
            <a:ext cx="400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misura è utile per identificare le feature più rilevanti nel modello e migliorarne l’interpretabilità</a:t>
            </a:r>
          </a:p>
        </p:txBody>
      </p:sp>
    </p:spTree>
    <p:extLst>
      <p:ext uri="{BB962C8B-B14F-4D97-AF65-F5344CB8AC3E}">
        <p14:creationId xmlns:p14="http://schemas.microsoft.com/office/powerpoint/2010/main" val="26524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76178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356176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499052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66396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dirty="0">
                <a:latin typeface="+mj-lt"/>
                <a:ea typeface="+mj-ea"/>
                <a:cs typeface="+mj-cs"/>
              </a:rPr>
              <a:t>Limitazioni del Progetto</a:t>
            </a:r>
            <a:br>
              <a:rPr lang="it-IT" kern="1200" dirty="0">
                <a:latin typeface="+mj-lt"/>
                <a:ea typeface="+mj-ea"/>
                <a:cs typeface="+mj-cs"/>
              </a:rPr>
            </a:br>
            <a:endParaRPr lang="it-IT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lemento grafico 5" descr="Bilancia della giustizia con riempimento a tinta unita">
            <a:extLst>
              <a:ext uri="{FF2B5EF4-FFF2-40B4-BE49-F238E27FC236}">
                <a16:creationId xmlns:a16="http://schemas.microsoft.com/office/drawing/2014/main" id="{B362F46E-0D10-DD74-E378-8BF27D9A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9EA63-0038-6B77-C2FF-1131EF81D618}"/>
              </a:ext>
            </a:extLst>
          </p:cNvPr>
          <p:cNvSpPr txBox="1"/>
          <p:nvPr/>
        </p:nvSpPr>
        <p:spPr>
          <a:xfrm>
            <a:off x="6172200" y="2128641"/>
            <a:ext cx="5181600" cy="2600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 dirty="0"/>
              <a:t>Il progetto deve cercare di prendere meno calcolo computazionale possibile in modo da non pesare sul computer ed eseguirsi in tempi ritenuti non troppo lunghi.</a:t>
            </a:r>
          </a:p>
        </p:txBody>
      </p:sp>
      <p:sp>
        <p:nvSpPr>
          <p:cNvPr id="2" name="Segnaposto numero diapositiva 1" hidden="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fld id="{49AE70B2-8BF9-45C0-BB95-33D1B9D3A854}" type="slidenum">
              <a:rPr lang="en-US" smtClean="0"/>
              <a:pPr algn="ctr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D535-5D48-E0A3-6531-CA15376D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D70202-A54D-5BD7-2BB2-9C8D1DF2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Pipeline</a:t>
            </a:r>
          </a:p>
        </p:txBody>
      </p:sp>
      <p:pic>
        <p:nvPicPr>
          <p:cNvPr id="2" name="Immagine 1" descr="Immagine che contiene testo, schermata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B119113E-3844-0085-E045-840436D7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8913"/>
            <a:ext cx="10515600" cy="152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9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DC9D00-9CDE-18B1-7F54-B222BB3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Immagine 4" descr="Immagine che contiene testo, schermata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E7D4BE98-B884-EC2B-4052-BA1361D76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700"/>
            <a:ext cx="12192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4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2412E-D90C-4D20-9636-A808D6EA6EED}">
  <we:reference id="wa200006214" version="1.0.0.0" store="it-IT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1750</Words>
  <Application>Microsoft Macintosh PowerPoint</Application>
  <PresentationFormat>Widescreen</PresentationFormat>
  <Paragraphs>239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Limitazioni del Progetto </vt:lpstr>
      <vt:lpstr>Project Pipeline</vt:lpstr>
      <vt:lpstr>Project Pipeline</vt:lpstr>
      <vt:lpstr>PowerPoint Presentation</vt:lpstr>
      <vt:lpstr>01-Acquisizione delle Immagini</vt:lpstr>
      <vt:lpstr>02-Segmentazione delle Immagini</vt:lpstr>
      <vt:lpstr>Region Growing con LAB</vt:lpstr>
      <vt:lpstr>Perchè una Soglia di 21?</vt:lpstr>
      <vt:lpstr>Segmentatori Differenti</vt:lpstr>
      <vt:lpstr>03-Calcolo delle Features</vt:lpstr>
      <vt:lpstr>Calcolo delle Features</vt:lpstr>
      <vt:lpstr>PowerPoint Presentation</vt:lpstr>
      <vt:lpstr>Selezione Automatica  delle Features</vt:lpstr>
      <vt:lpstr>Scaling dei Dati</vt:lpstr>
      <vt:lpstr>04-Riconoscimento degli Oggetti</vt:lpstr>
      <vt:lpstr>Ensamble</vt:lpstr>
      <vt:lpstr>Riconoscimento degli Oggetti</vt:lpstr>
      <vt:lpstr>05-Classificazione delle Foglie</vt:lpstr>
      <vt:lpstr>Pipeline di Classificazione</vt:lpstr>
      <vt:lpstr>Perché KNN come classificatore?</vt:lpstr>
      <vt:lpstr>Science And  Research</vt:lpstr>
      <vt:lpstr>Risultati</vt:lpstr>
      <vt:lpstr>PowerPoint Presentation</vt:lpstr>
      <vt:lpstr>Descrittori di feature di Texture</vt:lpstr>
      <vt:lpstr>PowerPoint Presentation</vt:lpstr>
      <vt:lpstr>RFE Loop</vt:lpstr>
      <vt:lpstr>Maximum Relevance Minimum Redundance(MRMR)</vt:lpstr>
      <vt:lpstr>Out-of-Bag Permuted Importance (OOBPermutedImportance)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Alessandro Teodori</cp:lastModifiedBy>
  <cp:revision>18</cp:revision>
  <dcterms:created xsi:type="dcterms:W3CDTF">2025-05-30T12:37:56Z</dcterms:created>
  <dcterms:modified xsi:type="dcterms:W3CDTF">2025-06-08T17:02:27Z</dcterms:modified>
</cp:coreProperties>
</file>