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2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notesSlides/notesSlide4.xml" ContentType="application/vnd.openxmlformats-officedocument.presentationml.notesSlide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5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19" r:id="rId2"/>
    <p:sldId id="383" r:id="rId3"/>
    <p:sldId id="410" r:id="rId4"/>
    <p:sldId id="432" r:id="rId5"/>
    <p:sldId id="428" r:id="rId6"/>
    <p:sldId id="442" r:id="rId7"/>
    <p:sldId id="400" r:id="rId8"/>
    <p:sldId id="459" r:id="rId9"/>
    <p:sldId id="457" r:id="rId10"/>
    <p:sldId id="443" r:id="rId11"/>
    <p:sldId id="444" r:id="rId12"/>
    <p:sldId id="439" r:id="rId13"/>
    <p:sldId id="423" r:id="rId14"/>
    <p:sldId id="425" r:id="rId15"/>
    <p:sldId id="445" r:id="rId16"/>
    <p:sldId id="395" r:id="rId17"/>
    <p:sldId id="440" r:id="rId18"/>
    <p:sldId id="454" r:id="rId19"/>
    <p:sldId id="453" r:id="rId20"/>
    <p:sldId id="446" r:id="rId21"/>
    <p:sldId id="463" r:id="rId22"/>
    <p:sldId id="455" r:id="rId23"/>
    <p:sldId id="448" r:id="rId24"/>
    <p:sldId id="458" r:id="rId25"/>
    <p:sldId id="389" r:id="rId26"/>
    <p:sldId id="434" r:id="rId27"/>
    <p:sldId id="441" r:id="rId28"/>
    <p:sldId id="449" r:id="rId29"/>
    <p:sldId id="450" r:id="rId30"/>
    <p:sldId id="451" r:id="rId31"/>
    <p:sldId id="462" r:id="rId32"/>
    <p:sldId id="460" r:id="rId33"/>
    <p:sldId id="461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zione al Progetto" id="{9DD93D29-76FF-4360-9C3D-019224414286}">
          <p14:sldIdLst>
            <p14:sldId id="419"/>
            <p14:sldId id="383"/>
          </p14:sldIdLst>
        </p14:section>
        <p14:section name="Caratteristiche del Progetto" id="{95009600-9223-47C5-8EB2-624700CCA9F9}">
          <p14:sldIdLst>
            <p14:sldId id="410"/>
            <p14:sldId id="432"/>
            <p14:sldId id="428"/>
            <p14:sldId id="442"/>
          </p14:sldIdLst>
        </p14:section>
        <p14:section name="Pipeline del Progetto" id="{04AEAF6D-0540-49D0-B741-04D0ACFCF029}">
          <p14:sldIdLst>
            <p14:sldId id="400"/>
            <p14:sldId id="459"/>
            <p14:sldId id="457"/>
            <p14:sldId id="443"/>
            <p14:sldId id="444"/>
            <p14:sldId id="439"/>
            <p14:sldId id="423"/>
            <p14:sldId id="425"/>
            <p14:sldId id="445"/>
            <p14:sldId id="395"/>
            <p14:sldId id="440"/>
            <p14:sldId id="454"/>
            <p14:sldId id="453"/>
            <p14:sldId id="446"/>
            <p14:sldId id="463"/>
            <p14:sldId id="455"/>
            <p14:sldId id="448"/>
            <p14:sldId id="458"/>
            <p14:sldId id="389"/>
            <p14:sldId id="434"/>
          </p14:sldIdLst>
        </p14:section>
        <p14:section name="Conclusione" id="{D5F37645-5251-4FC7-A3FE-E3475AF18CC4}">
          <p14:sldIdLst>
            <p14:sldId id="441"/>
          </p14:sldIdLst>
        </p14:section>
        <p14:section name="Spiegazioni Aggiuntive" id="{51636C16-1B8D-40C2-BD1E-267BED498A0E}">
          <p14:sldIdLst>
            <p14:sldId id="449"/>
            <p14:sldId id="450"/>
            <p14:sldId id="451"/>
            <p14:sldId id="462"/>
            <p14:sldId id="460"/>
            <p14:sldId id="4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28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64211184404369"/>
          <c:y val="0.20723034451765701"/>
          <c:w val="0.71063413465646863"/>
          <c:h val="0.75674598293456263"/>
        </c:manualLayout>
      </c:layout>
      <c:doughnutChart>
        <c:varyColors val="1"/>
        <c:ser>
          <c:idx val="0"/>
          <c:order val="0"/>
          <c:tx>
            <c:strRef>
              <c:f>Foglio1!$B$1</c:f>
              <c:strCache>
                <c:ptCount val="1"/>
                <c:pt idx="0">
                  <c:v>Vendite</c:v>
                </c:pt>
              </c:strCache>
            </c:strRef>
          </c:tx>
          <c:dPt>
            <c:idx val="0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802-4BFA-B3FE-40C53C863D0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5-4B9E-BAE4-ACD4A6E7D3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E55-4B9E-BAE4-ACD4A6E7D3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E55-4B9E-BAE4-ACD4A6E7D3A5}"/>
              </c:ext>
            </c:extLst>
          </c:dPt>
          <c:cat>
            <c:strRef>
              <c:f>Foglio1!$A$2:$A$5</c:f>
              <c:strCache>
                <c:ptCount val="2"/>
                <c:pt idx="0">
                  <c:v>1° trim.</c:v>
                </c:pt>
                <c:pt idx="1">
                  <c:v>2° trim.</c:v>
                </c:pt>
              </c:strCache>
            </c:strRef>
          </c:cat>
          <c:val>
            <c:numRef>
              <c:f>Foglio1!$B$2:$B$5</c:f>
              <c:numCache>
                <c:formatCode>General</c:formatCode>
                <c:ptCount val="4"/>
                <c:pt idx="0">
                  <c:v>99.29</c:v>
                </c:pt>
                <c:pt idx="1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2-4BFA-B3FE-40C53C863D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19416-D8C1-4F08-A479-9883E2AA69D2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85411-92C6-4CA9-9909-BCA054C93C7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337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EF108-F79E-124E-CB9D-8B2D2E47F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0D684A4-2665-4520-B35E-CE9BE3356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7F6E5F-45DD-35BF-AAFE-504C83D9F9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CE03D53-08CD-8A04-CA4A-90F1F356E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0723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2E60A-7690-4B27-4E7A-8CF4C1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CDA69C-0414-67E0-672B-F4859B64A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AEEBF99-C1B8-AB8A-6689-40B3F2E7B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7C46D6-EDEB-757C-1EA1-C2B539F186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205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2BE1E-0B0A-F4E8-8D01-9602C1AF2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EEAB5F-0F0A-9E74-EBBD-078D80901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97EC788-BC5F-430B-C196-EC60D768A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D782E3E-BCA8-5D58-5C75-32C6A788E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6419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3334-3C75-E299-8D97-EE9618C1B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236A1B7-8FB8-5345-2859-ED589567F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3FD220-F95C-348E-4CC2-4C130A2D8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BA6508-477A-6E27-10B8-633B0E51B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631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C664A-4040-50AE-B177-594D15766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E60C29B-965C-23F5-6D69-C602C2485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7DC777-AD68-FBFF-8B95-93AE7931C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BA997-4B7E-AC12-8E1D-16234CE27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85411-92C6-4CA9-9909-BCA054C93C79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64332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EF677-B703-408E-141C-0C682D1EE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60ED107-EB7C-84E2-A2AE-B87ECCCD3C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EC9B5D9-F77B-9CEF-BD2D-099D69F9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FB33F8-5675-39D6-AB22-D38FD74D4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523A78-6AF7-6967-06FC-1FFCB68D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5293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D76D2B-BA9D-8D55-3E36-C53C0EF8D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CD3238C-825A-93AC-07C5-35B18D19E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78912E0-B541-376E-ED5B-92B6996B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5BCEDA6-8A09-24E9-22B7-C59C00DBE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C78193-25B8-A1B7-1677-90FFDDF20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2706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0F90147-BD2D-2B7B-5FBD-434004D55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FB1C833-89FA-072F-45EF-09D6F8670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53F515-BF7F-18BA-B65C-D1EB75B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6BE7D5-74C0-4A53-AF76-24698E5F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40E08B-94A2-C7FF-0B19-BB846FBC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2797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9DB1985-CCF4-96CC-D189-39952C5DF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766218"/>
            <a:ext cx="6619875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F19AADB-C76C-B631-E03B-C47042F65C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52675" y="2214000"/>
            <a:ext cx="4644000" cy="4644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C9B6F6-E5B3-977C-B70F-A3B18289D0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5325" y="4433888"/>
            <a:ext cx="2997200" cy="879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Sub title</a:t>
            </a:r>
          </a:p>
        </p:txBody>
      </p:sp>
    </p:spTree>
    <p:extLst>
      <p:ext uri="{BB962C8B-B14F-4D97-AF65-F5344CB8AC3E}">
        <p14:creationId xmlns:p14="http://schemas.microsoft.com/office/powerpoint/2010/main" val="34546133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79AA1C-06F1-217C-1892-441F8C152FC9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C194360-DD8E-9535-1325-37505106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7692FCA-BAB7-2B5B-58FB-47B790744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04324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4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7F798A1-F5B9-D749-65F3-82BDB465115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95325" y="2118779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9F7229CB-9929-A181-AE20-D44163C03BE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835275" y="2908398"/>
            <a:ext cx="1808163" cy="2721609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52E8FE-1791-C58C-C798-3A0FD4791052}"/>
              </a:ext>
            </a:extLst>
          </p:cNvPr>
          <p:cNvSpPr/>
          <p:nvPr userDrawn="1"/>
        </p:nvSpPr>
        <p:spPr>
          <a:xfrm>
            <a:off x="1" y="6304547"/>
            <a:ext cx="695324" cy="5531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11">
            <a:extLst>
              <a:ext uri="{FF2B5EF4-FFF2-40B4-BE49-F238E27FC236}">
                <a16:creationId xmlns:a16="http://schemas.microsoft.com/office/drawing/2014/main" id="{D92083C1-D857-F7AA-AF0C-D1A8A0B2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57" y="6398553"/>
            <a:ext cx="558212" cy="365125"/>
          </a:xfrm>
        </p:spPr>
        <p:txBody>
          <a:bodyPr/>
          <a:lstStyle>
            <a:lvl1pPr>
              <a:defRPr lang="zh-CN" altLang="en-US" smtClean="0"/>
            </a:lvl1pPr>
          </a:lstStyle>
          <a:p>
            <a:pPr algn="ctr"/>
            <a:fld id="{49AE70B2-8BF9-45C0-BB95-33D1B9D3A854}" type="slidenum">
              <a:rPr lang="en-US" smtClean="0"/>
              <a:pPr algn="ctr"/>
              <a:t>‹N›</a:t>
            </a:fld>
            <a:endParaRPr lang="en-US" dirty="0"/>
          </a:p>
        </p:txBody>
      </p:sp>
      <p:sp>
        <p:nvSpPr>
          <p:cNvPr id="14" name="Title 20">
            <a:extLst>
              <a:ext uri="{FF2B5EF4-FFF2-40B4-BE49-F238E27FC236}">
                <a16:creationId xmlns:a16="http://schemas.microsoft.com/office/drawing/2014/main" id="{59FA44A8-643B-B39B-3344-3B2304EDA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559614"/>
            <a:ext cx="10800000" cy="720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2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4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F3A4B1-7D65-2B83-298D-152B64D1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DB76A01-6291-B4FB-3B40-CFE5F3D0F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280303-43C5-AB42-D700-67DBE0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BDA2E7-2D2C-D07C-D61D-704490940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5401D2-FA99-D77D-C095-B5273E54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934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174BC-119A-CB78-779D-CB762E1A0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03EFBB-4319-F466-ADA7-9A84089D9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8B491D5-8664-539A-F934-77A01221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868E83-30D8-42B2-C456-B4C2101A1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8CFC6D6-2A12-24A5-3255-270380BDD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429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D424C0F-1724-CC1A-A0DC-BFEB6925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5126C9-9E43-1D9B-52FD-693FBCB92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DDB091C-EF93-1E1B-3822-DBEE1ABCD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903A881-410E-99DD-F925-92B65BF3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70FDA04-35A4-978E-3C9F-612C27958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44343F-BAAE-423D-292A-E41CC110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384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5A2D51-965A-DC38-CDFB-6294ABCA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995162-0C94-6931-8725-303190611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B5272EE-16D0-84D8-13B7-F52BF4AA2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6115CC5-7B75-7D5F-8E3A-C45CA16C6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E86C9F3-4B4D-73C5-CE6A-5A5AB21A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05D0441-5F93-466D-1DF3-A9EAB3118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FAF169A-E3F2-CE13-7021-5B375F00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3C7F055-04E4-8563-9E84-264BD34C7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1027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11C17F-2DD6-6B88-D588-2FB8F7B7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6C1C942-B5F8-4056-2AE8-D6ED833B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53740BAA-6E85-F772-AB82-B725E751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86E53A-7085-E80E-FAAC-71EC26E4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598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2239802-E914-99C4-9C8F-3F7FDD7BA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B6D44A-F5DD-5633-7BFE-C417096C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D70AF7-B7E4-6D8E-2B61-54110F74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09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9503C4-6F85-A424-B401-E272E98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54B2F15-301B-E8A6-56BB-658AA2A0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1D550EB-3D18-483B-82F7-7FC1CB944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CD6778-FDBD-1CB9-609A-D780F37A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1CE67C1-C48C-CB85-1500-41CD256C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1C08D0-4C2C-1DD4-2B86-F09EBE52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8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A1A624-A720-856C-68C9-35F632D14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5697D3-342D-3388-CA86-2E4DA8F561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40FC0D2-C42A-B34D-C809-5025AE21F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0825C10-4A82-14AD-4807-793361531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DEBD6CD-074E-E1C4-854C-5BA663A0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F5216E-7D46-3172-94FE-EC1928760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47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80FD275-461F-D07E-E3F9-8FC2288A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5DAB9E-6869-758C-606C-5D98FE2FE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97BFEF-28DD-8033-7D03-E7413B0873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AEDA9-AD12-4ED2-8B98-33D70E99AD1A}" type="datetimeFigureOut">
              <a:rPr lang="it-IT" smtClean="0"/>
              <a:t>07/06/2025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F0DA5F-CB6F-B6E4-24A1-D03215C2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1E8CC2-496A-2DDB-4CF1-B15D940CB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9189E1-ABDC-46F1-A352-7E9D7620081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72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notesSlide" Target="../notesSlides/notesSlid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61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56.xml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5" Type="http://schemas.openxmlformats.org/officeDocument/2006/relationships/tags" Target="../tags/tag58.xml"/><Relationship Id="rId10" Type="http://schemas.openxmlformats.org/officeDocument/2006/relationships/tags" Target="../tags/tag63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6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71.xml"/><Relationship Id="rId7" Type="http://schemas.openxmlformats.org/officeDocument/2006/relationships/tags" Target="../tags/tag75.xml"/><Relationship Id="rId12" Type="http://schemas.openxmlformats.org/officeDocument/2006/relationships/tags" Target="../tags/tag80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tags" Target="../tags/tag74.xml"/><Relationship Id="rId11" Type="http://schemas.openxmlformats.org/officeDocument/2006/relationships/tags" Target="../tags/tag79.xml"/><Relationship Id="rId5" Type="http://schemas.openxmlformats.org/officeDocument/2006/relationships/tags" Target="../tags/tag73.xml"/><Relationship Id="rId10" Type="http://schemas.openxmlformats.org/officeDocument/2006/relationships/tags" Target="../tags/tag78.xml"/><Relationship Id="rId4" Type="http://schemas.openxmlformats.org/officeDocument/2006/relationships/tags" Target="../tags/tag72.xml"/><Relationship Id="rId9" Type="http://schemas.openxmlformats.org/officeDocument/2006/relationships/tags" Target="../tags/tag77.xml"/><Relationship Id="rId14" Type="http://schemas.openxmlformats.org/officeDocument/2006/relationships/notesSlide" Target="../notesSlides/notesSlide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13.xml"/><Relationship Id="rId26" Type="http://schemas.openxmlformats.org/officeDocument/2006/relationships/image" Target="../media/image32.svg"/><Relationship Id="rId3" Type="http://schemas.openxmlformats.org/officeDocument/2006/relationships/tags" Target="../tags/tag83.xml"/><Relationship Id="rId21" Type="http://schemas.openxmlformats.org/officeDocument/2006/relationships/image" Target="../media/image27.png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5" Type="http://schemas.openxmlformats.org/officeDocument/2006/relationships/image" Target="../media/image31.png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26.sv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24" Type="http://schemas.openxmlformats.org/officeDocument/2006/relationships/image" Target="../media/image30.svg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23" Type="http://schemas.openxmlformats.org/officeDocument/2006/relationships/image" Target="../media/image29.png"/><Relationship Id="rId10" Type="http://schemas.openxmlformats.org/officeDocument/2006/relationships/tags" Target="../tags/tag90.xml"/><Relationship Id="rId19" Type="http://schemas.openxmlformats.org/officeDocument/2006/relationships/image" Target="../media/image25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Relationship Id="rId22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tags" Target="../tags/tag105.xml"/><Relationship Id="rId3" Type="http://schemas.openxmlformats.org/officeDocument/2006/relationships/tags" Target="../tags/tag100.xml"/><Relationship Id="rId7" Type="http://schemas.openxmlformats.org/officeDocument/2006/relationships/tags" Target="../tags/tag104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tags" Target="../tags/tag103.xml"/><Relationship Id="rId11" Type="http://schemas.openxmlformats.org/officeDocument/2006/relationships/slideLayout" Target="../slideLayouts/slideLayout13.xml"/><Relationship Id="rId5" Type="http://schemas.openxmlformats.org/officeDocument/2006/relationships/tags" Target="../tags/tag102.xml"/><Relationship Id="rId10" Type="http://schemas.openxmlformats.org/officeDocument/2006/relationships/tags" Target="../tags/tag107.xml"/><Relationship Id="rId4" Type="http://schemas.openxmlformats.org/officeDocument/2006/relationships/tags" Target="../tags/tag101.xml"/><Relationship Id="rId9" Type="http://schemas.openxmlformats.org/officeDocument/2006/relationships/tags" Target="../tags/tag10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10" Type="http://schemas.openxmlformats.org/officeDocument/2006/relationships/slideLayout" Target="../slideLayouts/slideLayout13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5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10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5" Type="http://schemas.openxmlformats.org/officeDocument/2006/relationships/tags" Target="../tags/tag112.xml"/><Relationship Id="rId10" Type="http://schemas.openxmlformats.org/officeDocument/2006/relationships/tags" Target="../tags/tag117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4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30.xml"/><Relationship Id="rId13" Type="http://schemas.openxmlformats.org/officeDocument/2006/relationships/slideLayout" Target="../slideLayouts/slideLayout13.xml"/><Relationship Id="rId3" Type="http://schemas.openxmlformats.org/officeDocument/2006/relationships/tags" Target="../tags/tag125.xml"/><Relationship Id="rId7" Type="http://schemas.openxmlformats.org/officeDocument/2006/relationships/tags" Target="../tags/tag129.xml"/><Relationship Id="rId12" Type="http://schemas.openxmlformats.org/officeDocument/2006/relationships/tags" Target="../tags/tag134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tags" Target="../tags/tag128.xml"/><Relationship Id="rId11" Type="http://schemas.openxmlformats.org/officeDocument/2006/relationships/tags" Target="../tags/tag133.xml"/><Relationship Id="rId5" Type="http://schemas.openxmlformats.org/officeDocument/2006/relationships/tags" Target="../tags/tag127.xml"/><Relationship Id="rId10" Type="http://schemas.openxmlformats.org/officeDocument/2006/relationships/tags" Target="../tags/tag132.xml"/><Relationship Id="rId4" Type="http://schemas.openxmlformats.org/officeDocument/2006/relationships/tags" Target="../tags/tag126.xml"/><Relationship Id="rId9" Type="http://schemas.openxmlformats.org/officeDocument/2006/relationships/tags" Target="../tags/tag131.xml"/><Relationship Id="rId14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44.jpg"/><Relationship Id="rId4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45.jpg"/><Relationship Id="rId4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46.jpg"/><Relationship Id="rId4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4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4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4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26" Type="http://schemas.openxmlformats.org/officeDocument/2006/relationships/tags" Target="../tags/tag38.xml"/><Relationship Id="rId3" Type="http://schemas.openxmlformats.org/officeDocument/2006/relationships/tags" Target="../tags/tag15.xml"/><Relationship Id="rId21" Type="http://schemas.openxmlformats.org/officeDocument/2006/relationships/tags" Target="../tags/tag33.xml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tags" Target="../tags/tag37.xml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tags" Target="../tags/tag32.xml"/><Relationship Id="rId29" Type="http://schemas.openxmlformats.org/officeDocument/2006/relationships/tags" Target="../tags/tag41.xml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tags" Target="../tags/tag36.xml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tags" Target="../tags/tag35.xml"/><Relationship Id="rId28" Type="http://schemas.openxmlformats.org/officeDocument/2006/relationships/tags" Target="../tags/tag40.xml"/><Relationship Id="rId10" Type="http://schemas.openxmlformats.org/officeDocument/2006/relationships/tags" Target="../tags/tag22.xml"/><Relationship Id="rId19" Type="http://schemas.openxmlformats.org/officeDocument/2006/relationships/tags" Target="../tags/tag31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tags" Target="../tags/tag34.xml"/><Relationship Id="rId27" Type="http://schemas.openxmlformats.org/officeDocument/2006/relationships/tags" Target="../tags/tag39.xml"/><Relationship Id="rId30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E996BF-886D-E48C-F073-4E94C2530CAD}"/>
              </a:ext>
            </a:extLst>
          </p:cNvPr>
          <p:cNvSpPr/>
          <p:nvPr/>
        </p:nvSpPr>
        <p:spPr>
          <a:xfrm>
            <a:off x="6096000" y="1268413"/>
            <a:ext cx="4644000" cy="4644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8DFC6B-E50E-E76E-095F-4199DE55587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0C00CC1-3AF6-64E3-4A2D-6B1140870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00" y="2427790"/>
            <a:ext cx="7904665" cy="2002420"/>
          </a:xfrm>
        </p:spPr>
        <p:txBody>
          <a:bodyPr/>
          <a:lstStyle/>
          <a:p>
            <a: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Leaf-ID</a:t>
            </a:r>
            <a:br>
              <a:rPr lang="en-US" sz="36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endParaRPr lang="en-US" sz="36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8DA2732-B569-F573-3381-48E06720A2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9183" y="4534680"/>
            <a:ext cx="3807849" cy="12732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 Progetto di </a:t>
            </a:r>
            <a:r>
              <a:rPr lang="en-US" sz="1800" b="1" spc="0" dirty="0" err="1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Teodori</a:t>
            </a:r>
            <a:r>
              <a:rPr lang="en-US" sz="1800" b="1" spc="0" dirty="0"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Alessandro e Rossi Andrea</a:t>
            </a:r>
          </a:p>
        </p:txBody>
      </p:sp>
    </p:spTree>
    <p:extLst>
      <p:ext uri="{BB962C8B-B14F-4D97-AF65-F5344CB8AC3E}">
        <p14:creationId xmlns:p14="http://schemas.microsoft.com/office/powerpoint/2010/main" val="8677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6CEF-DD3E-3DDD-CCDA-E08CD1AE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57288A-26C2-8988-E591-9FC89CAF2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01-Acquisizione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2086821-ACF4-1BBE-7338-461B55041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DCF5BB7D-077C-609E-A3C5-D95AD7647871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1E980A-374B-6E71-EBF4-E4D3A500644A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C0FF88CF-E4F2-23E1-D889-9E142C2889B4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55D0C408-400A-67EE-865C-94458ED6B2D9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4750104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ED8652C2-5801-030A-048F-A6EFDEDD2E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03993CF0-3D70-7733-0213-551F28C871E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766553" y="336262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09A55B82-AC72-AD42-A2F5-2B30A8608B23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19" y="2356456"/>
                <a:ext cx="3821744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019A57C8-6530-E7B6-0A60-A06925B0370D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3BE3DE9C-C636-2CEF-67DD-06824DEA3AB0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4CBFD5C1-9D5B-1422-89DD-7CBF8F34E07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4C94744A-940D-8001-21B0-FACF2B5318A8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12C84C22-B963-DBA4-E385-75FD297F768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02D0340-E8C5-14B9-3342-2F6D6507A33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EBD5378B-F49D-58B3-64FD-9C381F7A72E5}"/>
              </a:ext>
            </a:extLst>
          </p:cNvPr>
          <p:cNvSpPr txBox="1"/>
          <p:nvPr/>
        </p:nvSpPr>
        <p:spPr>
          <a:xfrm>
            <a:off x="3366244" y="273748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AB13C9D0-C35C-8D94-D211-0995E444DA98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CAD67E6-C8C1-21E1-3C67-499C0DC7F724}"/>
              </a:ext>
            </a:extLst>
          </p:cNvPr>
          <p:cNvSpPr txBox="1"/>
          <p:nvPr/>
        </p:nvSpPr>
        <p:spPr>
          <a:xfrm>
            <a:off x="781540" y="2610791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83E241-EA3D-212D-F315-2FE1F432726D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F5A49AA0-F160-AA1A-1E5C-A125FFD627F8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</p:spTree>
    <p:extLst>
      <p:ext uri="{BB962C8B-B14F-4D97-AF65-F5344CB8AC3E}">
        <p14:creationId xmlns:p14="http://schemas.microsoft.com/office/powerpoint/2010/main" val="279367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357F-9A4D-332D-196B-B43CD2AF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7C05A6-B4F0-BE46-B938-2B93CCEE0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02-Segmentazione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Immagini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01B5230F-9A66-644C-EB3B-5111B13DF5B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8C3EB53-A45D-4E65-F645-0EC7498B6D1D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6738AC8-F29E-E145-6D08-983632C27412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E5ECAA14-DD9E-090D-A904-1AF913F86F0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7543504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997963B-DC56-F266-75BE-945BB5FFF1C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3841900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2ABB0B2E-53FE-90E9-DE78-823BC0D9EB12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46806F7B-1AA4-758D-8DDE-3A8E5B02F91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A02312C9-232A-260B-CAE1-FDAE1291EBD6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11F814BB-A414-16BD-1579-E52CB7EBAEAA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7543504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6179AFA4-A8F5-1BF1-A5D1-30BAE896C86E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9333FAE-C5F0-32A3-F826-EE9472001B47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17D1BF2E-CD45-2F08-98F6-C6BB90B44EA6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BF6A7B9C-CA8B-16EB-34F4-FDC7F5C834E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1F285894-5169-897E-01B7-054AB4CB4A1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9B63893-71F8-CF82-E477-A72DD37724E0}"/>
              </a:ext>
            </a:extLst>
          </p:cNvPr>
          <p:cNvSpPr txBox="1"/>
          <p:nvPr/>
        </p:nvSpPr>
        <p:spPr>
          <a:xfrm>
            <a:off x="2790165" y="2711218"/>
            <a:ext cx="2054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48BE1E-DCED-770A-4398-38BF680D050A}"/>
              </a:ext>
            </a:extLst>
          </p:cNvPr>
          <p:cNvSpPr txBox="1"/>
          <p:nvPr/>
        </p:nvSpPr>
        <p:spPr>
          <a:xfrm>
            <a:off x="5483006" y="2684172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887250D-F17C-7C60-B64D-AFE3D51AB73F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E94B7807-AC1E-39E8-A33F-F25ABBE21C16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AF4365E-3D3F-38E2-9039-9DA87FC6818F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99AF9A8-CD45-499D-FAC4-94BD92D65361}"/>
              </a:ext>
            </a:extLst>
          </p:cNvPr>
          <p:cNvSpPr txBox="1"/>
          <p:nvPr/>
        </p:nvSpPr>
        <p:spPr>
          <a:xfrm>
            <a:off x="2945256" y="3511038"/>
            <a:ext cx="186812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Tramite</a:t>
            </a:r>
            <a:r>
              <a:rPr lang="zh-CN" altLang="it-IT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metodo </a:t>
            </a:r>
            <a:r>
              <a:rPr lang="it-IT" altLang="zh-CN" sz="1400" u="sng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abbinato all’utilizzo dello spazio LAB</a:t>
            </a:r>
            <a:endParaRPr lang="zh-CN" alt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it-IT" sz="1200" dirty="0"/>
          </a:p>
        </p:txBody>
      </p:sp>
    </p:spTree>
    <p:extLst>
      <p:ext uri="{BB962C8B-B14F-4D97-AF65-F5344CB8AC3E}">
        <p14:creationId xmlns:p14="http://schemas.microsoft.com/office/powerpoint/2010/main" val="2157869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Region Growing con LAB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18779"/>
            <a:ext cx="6851886" cy="23258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algn="l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Il programma che abbiamo implementato converte una immagine fornita in spazio colore LAB. In congiunzione con un algoritmo di </a:t>
              </a:r>
              <a:r>
                <a:rPr lang="it-IT" altLang="zh-CN" sz="1200" dirty="0" err="1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region.growing</a:t>
              </a:r>
              <a:r>
                <a:rPr lang="it-IT" altLang="zh-CN" sz="120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possiamo discriminare i vari pixel tra sfondo e oggetti.</a:t>
              </a:r>
              <a:endParaRPr lang="zh-CN" altLang="en-US" sz="12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Come abbiamo implementato la segmentazione degli oggetti?</a:t>
              </a:r>
              <a:endPara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2B77B35-B393-10CB-B289-82C1902310EB}"/>
              </a:ext>
            </a:extLst>
          </p:cNvPr>
          <p:cNvSpPr txBox="1"/>
          <p:nvPr/>
        </p:nvSpPr>
        <p:spPr>
          <a:xfrm>
            <a:off x="695326" y="4539570"/>
            <a:ext cx="250466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mai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proprio LAB?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È lo spazio colore più adatto per confrontare le differenze percepite visivamente.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7A845-19F5-BCCB-474E-E390C3AE2F70}"/>
              </a:ext>
            </a:extLst>
          </p:cNvPr>
          <p:cNvSpPr txBox="1"/>
          <p:nvPr/>
        </p:nvSpPr>
        <p:spPr>
          <a:xfrm>
            <a:off x="3961391" y="4923320"/>
            <a:ext cx="386910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Come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discrimina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l’algoritmo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?</a:t>
            </a:r>
            <a:endParaRPr lang="en-US" altLang="zh-CN" sz="1800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Il metodo </a:t>
            </a:r>
            <a:r>
              <a:rPr lang="it-IT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region-growing</a:t>
            </a:r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che abbiamo implementato calcola la distanza nel colore LAB rispetto al seme con un peso di 0.5 su L.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 la distanza è inferiore alla soglia(settata a 21), il pixel viene aggiunto al background.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9D08E42-0BC8-36EB-ED53-54AAC6AD4382}"/>
              </a:ext>
            </a:extLst>
          </p:cNvPr>
          <p:cNvSpPr txBox="1"/>
          <p:nvPr/>
        </p:nvSpPr>
        <p:spPr>
          <a:xfrm>
            <a:off x="8682291" y="4678069"/>
            <a:ext cx="2504668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3. 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dare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meno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peso a L?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Testando abbiamo notato che gli oggetti con tinte più scure venivano incluse nello sfondo. Per evitare ciò abbiamo voluto ridurre il peso di L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15" name="Immagine 14" descr="Immagine che contiene schizzo, nero, bianco e nero, silhouette&#10;&#10;Il contenuto generato dall'IA potrebbe non essere corretto.">
            <a:extLst>
              <a:ext uri="{FF2B5EF4-FFF2-40B4-BE49-F238E27FC236}">
                <a16:creationId xmlns:a16="http://schemas.microsoft.com/office/drawing/2014/main" id="{A25EF48D-E1A5-9D43-98B4-445B1B1020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767" y="2297807"/>
            <a:ext cx="1973686" cy="1683925"/>
          </a:xfrm>
          <a:prstGeom prst="rect">
            <a:avLst/>
          </a:prstGeom>
        </p:spPr>
      </p:pic>
      <p:pic>
        <p:nvPicPr>
          <p:cNvPr id="17" name="Immagine 16" descr="Immagine che contiene erba, verde, verdura, pianta&#10;&#10;Il contenuto generato dall'IA potrebbe non essere corretto.">
            <a:extLst>
              <a:ext uri="{FF2B5EF4-FFF2-40B4-BE49-F238E27FC236}">
                <a16:creationId xmlns:a16="http://schemas.microsoft.com/office/drawing/2014/main" id="{DDCB496D-B835-8C37-9EDF-C0BD3E810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41" y="2297807"/>
            <a:ext cx="2095037" cy="167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93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1BD19069-01E1-4C10-808A-055B996A2F4B}"/>
              </a:ext>
            </a:extLst>
          </p:cNvPr>
          <p:cNvSpPr/>
          <p:nvPr/>
        </p:nvSpPr>
        <p:spPr>
          <a:xfrm>
            <a:off x="3028980" y="1951508"/>
            <a:ext cx="3267757" cy="42062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Perchè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una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Soglia di 21?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CC7A2D-869D-0A37-4CA6-F7A46ABC9F4C}"/>
              </a:ext>
            </a:extLst>
          </p:cNvPr>
          <p:cNvSpPr/>
          <p:nvPr/>
        </p:nvSpPr>
        <p:spPr>
          <a:xfrm>
            <a:off x="3294706" y="4830875"/>
            <a:ext cx="27363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La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percentuale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di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accuratezza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del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soglia</a:t>
            </a: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21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C24E25-3ECA-BBF9-E1AF-38ABDEAFA845}"/>
              </a:ext>
            </a:extLst>
          </p:cNvPr>
          <p:cNvSpPr/>
          <p:nvPr/>
        </p:nvSpPr>
        <p:spPr>
          <a:xfrm>
            <a:off x="4184049" y="3161072"/>
            <a:ext cx="768096" cy="76809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IN" sz="1400" dirty="0">
                <a:ea typeface="微软雅黑" panose="020B0503020204020204" pitchFamily="34" charset="-122"/>
                <a:cs typeface="+mn-ea"/>
                <a:sym typeface="+mn-lt"/>
              </a:rPr>
              <a:t>99,29%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A1AF8D-50C1-AE9F-87B1-D7F8D1C00FD9}"/>
              </a:ext>
            </a:extLst>
          </p:cNvPr>
          <p:cNvSpPr txBox="1"/>
          <p:nvPr/>
        </p:nvSpPr>
        <p:spPr>
          <a:xfrm>
            <a:off x="591151" y="2287176"/>
            <a:ext cx="2028673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Il valore di soglia non è stato scelto a caso.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Inizialmente testando abbiamo optato per una soglia intorno ai 18 perché dava i risultati miglior. Ma, dopo aver applicato un algoritmo che paragonava l’accuratezza del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segmentatore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su 30 soglie diverse abbiamo appurato che la soglia migliore fosse 21.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5" name="Immagine 4" descr="Immagine che contiene schermata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0DCE11-79BF-A88F-746B-AE9FFE092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501" y="2287176"/>
            <a:ext cx="5701499" cy="3112780"/>
          </a:xfrm>
          <a:prstGeom prst="rect">
            <a:avLst/>
          </a:prstGeom>
        </p:spPr>
      </p:pic>
      <p:graphicFrame>
        <p:nvGraphicFramePr>
          <p:cNvPr id="11" name="Grafico 10">
            <a:extLst>
              <a:ext uri="{FF2B5EF4-FFF2-40B4-BE49-F238E27FC236}">
                <a16:creationId xmlns:a16="http://schemas.microsoft.com/office/drawing/2014/main" id="{05CEEA00-4631-2ADD-E259-AF423CB98E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6991955"/>
              </p:ext>
            </p:extLst>
          </p:nvPr>
        </p:nvGraphicFramePr>
        <p:xfrm>
          <a:off x="3520794" y="1951508"/>
          <a:ext cx="2284127" cy="2785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801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39" y="162469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Segmentatori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Differenti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BA9B5F-3741-0DC6-3EA7-716B00BE103E}"/>
              </a:ext>
            </a:extLst>
          </p:cNvPr>
          <p:cNvSpPr txBox="1"/>
          <p:nvPr/>
        </p:nvSpPr>
        <p:spPr>
          <a:xfrm>
            <a:off x="2940671" y="1673852"/>
            <a:ext cx="25046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1. </a:t>
            </a: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K-Means Clustering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Abbiamo scartato il clustering per problemi nel riconoscere i pixel di oggetti come parte dello sfondo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2D0CA7-4B1F-B542-F879-5C1950383F43}"/>
              </a:ext>
            </a:extLst>
          </p:cNvPr>
          <p:cNvSpPr txBox="1"/>
          <p:nvPr/>
        </p:nvSpPr>
        <p:spPr>
          <a:xfrm>
            <a:off x="8313752" y="1673852"/>
            <a:ext cx="2504668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2. Region Growing con I </a:t>
            </a:r>
            <a:r>
              <a:rPr lang="en-US" altLang="zh-CN" sz="1800" b="1" dirty="0" err="1">
                <a:ea typeface="微软雅黑" panose="020B0503020204020204" pitchFamily="34" charset="-122"/>
                <a:cs typeface="+mn-ea"/>
                <a:sym typeface="+mn-lt"/>
              </a:rPr>
              <a:t>canali</a:t>
            </a:r>
            <a:r>
              <a:rPr lang="en-US" altLang="zh-CN" sz="1800" b="1" dirty="0">
                <a:ea typeface="微软雅黑" panose="020B0503020204020204" pitchFamily="34" charset="-122"/>
                <a:cs typeface="+mn-ea"/>
                <a:sym typeface="+mn-lt"/>
              </a:rPr>
              <a:t> a e b</a:t>
            </a:r>
          </a:p>
          <a:p>
            <a:pPr fontAlgn="auto"/>
            <a:r>
              <a:rPr lang="it-IT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precedenza dello spazio colore Lab abbiamo escluso la L ma dopo aver notato che alcuni oggetti molto scuri o alcune foglie molto chiare venissero incluse nello sfondo, abbiamo ritenuto necessario includere anche lo spazio 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0C931C-34AA-08AA-7989-6629C1C63279}"/>
              </a:ext>
            </a:extLst>
          </p:cNvPr>
          <p:cNvSpPr txBox="1"/>
          <p:nvPr/>
        </p:nvSpPr>
        <p:spPr>
          <a:xfrm>
            <a:off x="72258" y="765911"/>
            <a:ext cx="24066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Altri metodi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Prima di utilizzare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region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growing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abbiamo considerato altri metodi che però non </a:t>
            </a:r>
            <a:r>
              <a:rPr lang="it-IT" altLang="zh-CN" sz="1400" dirty="0" err="1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soddisfavano</a:t>
            </a:r>
            <a:r>
              <a:rPr lang="it-IT" altLang="zh-CN" sz="1400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rPr>
              <a:t> alcune delle nostre esigenze</a:t>
            </a:r>
            <a:endParaRPr lang="zh-CN" altLang="en-US" sz="1400" dirty="0">
              <a:solidFill>
                <a:schemeClr val="tx2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Immagine 6" descr="Immagine che contiene verde, natura, foglia&#10;&#10;Il contenuto generato dall'IA potrebbe non essere corretto.">
            <a:extLst>
              <a:ext uri="{FF2B5EF4-FFF2-40B4-BE49-F238E27FC236}">
                <a16:creationId xmlns:a16="http://schemas.microsoft.com/office/drawing/2014/main" id="{900DA735-A699-8D4D-8D90-344DBAA97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515" y="4493341"/>
            <a:ext cx="2412729" cy="1932039"/>
          </a:xfrm>
          <a:prstGeom prst="rect">
            <a:avLst/>
          </a:prstGeom>
        </p:spPr>
      </p:pic>
      <p:pic>
        <p:nvPicPr>
          <p:cNvPr id="14" name="Immagine 13" descr="Immagine che contiene oscurità, nero, bianco e nero, luce&#10;&#10;Il contenuto generato dall'IA potrebbe non essere corretto.">
            <a:extLst>
              <a:ext uri="{FF2B5EF4-FFF2-40B4-BE49-F238E27FC236}">
                <a16:creationId xmlns:a16="http://schemas.microsoft.com/office/drawing/2014/main" id="{61ED7F98-9F03-B967-165F-98DF22767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086" y="4493341"/>
            <a:ext cx="2412729" cy="1932039"/>
          </a:xfrm>
          <a:prstGeom prst="rect">
            <a:avLst/>
          </a:prstGeom>
        </p:spPr>
      </p:pic>
      <p:pic>
        <p:nvPicPr>
          <p:cNvPr id="16" name="Immagine 15" descr="Immagine che contiene verde, pianta&#10;&#10;Il contenuto generato dall'IA potrebbe non essere corretto.">
            <a:extLst>
              <a:ext uri="{FF2B5EF4-FFF2-40B4-BE49-F238E27FC236}">
                <a16:creationId xmlns:a16="http://schemas.microsoft.com/office/drawing/2014/main" id="{7AFB92B8-C0E8-488D-766C-419318F269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619" y="3358562"/>
            <a:ext cx="2095630" cy="1678116"/>
          </a:xfrm>
          <a:prstGeom prst="rect">
            <a:avLst/>
          </a:prstGeom>
        </p:spPr>
      </p:pic>
      <p:pic>
        <p:nvPicPr>
          <p:cNvPr id="18" name="Immagine 17" descr="Immagine che contiene bianco e nero, cartone animato, arte&#10;&#10;Il contenuto generato dall'IA potrebbe non essere corretto.">
            <a:extLst>
              <a:ext uri="{FF2B5EF4-FFF2-40B4-BE49-F238E27FC236}">
                <a16:creationId xmlns:a16="http://schemas.microsoft.com/office/drawing/2014/main" id="{C15E7CA9-67BB-7034-2153-43C00E5AC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49" y="3358562"/>
            <a:ext cx="2095630" cy="167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0ADA6-44B0-2B48-C0C9-27DCA1ECA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2A23F0-26E9-32FD-0FD4-DB9557C8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03-Calcolo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FD7E511-0B1D-C5FD-C89C-7852C4C265E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09A8F883-C562-9F08-7B4A-7DA6DBEF503B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585A5C-9DA8-0121-EFC5-A22C2C74D563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2718635B-06A7-C702-4D9D-31F7BC53D96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3913700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E3FC62B-F281-FC1A-2CC6-BFFB307B8C92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493BF5F0-8CE1-EB9B-9F27-4CFA7838AF99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709DFDD1-F54B-1969-E169-6F58E7D0030C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6F4D526F-3140-F0A6-13E1-1C2C12F8943F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CFF77B8A-D1AB-8505-2D0B-BF37844AA768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84BC3E6C-AAE5-F5D4-3F6D-87086733FD99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10348311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93C7AE77-CA15-E393-CD72-D5AFDFA65196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0336905" y="3389166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329560C5-A036-CDA9-C930-AE0C0618542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03A8E4A3-1979-0024-3200-E9842A4E438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40D39727-AC7A-2BDF-C727-F0D4106B113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268E498-A38D-5AAF-6ADB-0B7772BEC00D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0D077F5C-A2D2-BFCC-E7DF-E3336D9EB187}"/>
              </a:ext>
            </a:extLst>
          </p:cNvPr>
          <p:cNvSpPr txBox="1"/>
          <p:nvPr/>
        </p:nvSpPr>
        <p:spPr>
          <a:xfrm>
            <a:off x="4642149" y="2629766"/>
            <a:ext cx="2623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A7040E4-BF46-EB3C-C226-7D07B90B857A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4E5501C-4A49-71B1-C9B6-CF9411DCF605}"/>
              </a:ext>
            </a:extLst>
          </p:cNvPr>
          <p:cNvSpPr txBox="1"/>
          <p:nvPr/>
        </p:nvSpPr>
        <p:spPr>
          <a:xfrm>
            <a:off x="7638652" y="2675933"/>
            <a:ext cx="1969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A5A4CE-F1F1-FF3D-713A-C2DF458219B5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789A58-B679-56BC-568D-9D687CDAC233}"/>
              </a:ext>
            </a:extLst>
          </p:cNvPr>
          <p:cNvSpPr txBox="1"/>
          <p:nvPr/>
        </p:nvSpPr>
        <p:spPr>
          <a:xfrm>
            <a:off x="4958308" y="3223115"/>
            <a:ext cx="24686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Per poter riconoscere gli oggetti appena segmentati è necessario estrapolare le caratteristiche di quest’ultimi</a:t>
            </a:r>
          </a:p>
        </p:txBody>
      </p:sp>
    </p:spTree>
    <p:extLst>
      <p:ext uri="{BB962C8B-B14F-4D97-AF65-F5344CB8AC3E}">
        <p14:creationId xmlns:p14="http://schemas.microsoft.com/office/powerpoint/2010/main" val="1026684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Calcolo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0084B9D9-3D7A-341D-7688-7FEEE453432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173105" y="4046773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任意多边形: 形状 21">
            <a:extLst>
              <a:ext uri="{FF2B5EF4-FFF2-40B4-BE49-F238E27FC236}">
                <a16:creationId xmlns:a16="http://schemas.microsoft.com/office/drawing/2014/main" id="{DA8705AD-EDEF-55CC-D554-B4C76B6C5A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035980" y="3830192"/>
            <a:ext cx="10121309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noFill/>
          <a:ln w="15875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椭圆 47">
            <a:extLst>
              <a:ext uri="{FF2B5EF4-FFF2-40B4-BE49-F238E27FC236}">
                <a16:creationId xmlns:a16="http://schemas.microsoft.com/office/drawing/2014/main" id="{D8E40CB4-4460-7BCD-B5A6-F537C54FBEC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9190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椭圆 48">
            <a:extLst>
              <a:ext uri="{FF2B5EF4-FFF2-40B4-BE49-F238E27FC236}">
                <a16:creationId xmlns:a16="http://schemas.microsoft.com/office/drawing/2014/main" id="{445B9784-CAB0-AE36-BA94-FAA9BB99460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57156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矩形 49">
            <a:extLst>
              <a:ext uri="{FF2B5EF4-FFF2-40B4-BE49-F238E27FC236}">
                <a16:creationId xmlns:a16="http://schemas.microsoft.com/office/drawing/2014/main" id="{5D1919A2-E9A4-AF49-123E-670F80A476C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791403" y="2234322"/>
            <a:ext cx="2609193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-RILBP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-Edge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Histogram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Static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Zernike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矩形 50">
            <a:extLst>
              <a:ext uri="{FF2B5EF4-FFF2-40B4-BE49-F238E27FC236}">
                <a16:creationId xmlns:a16="http://schemas.microsoft.com/office/drawing/2014/main" id="{BCAEF330-9BD3-0F05-E842-A9073C41D81A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5348800" y="1762185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it-IT" altLang="zh-CN" b="1" dirty="0">
                <a:ea typeface="微软雅黑" panose="020B0503020204020204" pitchFamily="34" charset="-122"/>
                <a:cs typeface="+mn-ea"/>
                <a:sym typeface="+mn-lt"/>
              </a:rPr>
              <a:t>Texture</a:t>
            </a:r>
            <a:endParaRPr lang="zh-CN" altLang="en-US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0" name="直接连接符 51">
            <a:extLst>
              <a:ext uri="{FF2B5EF4-FFF2-40B4-BE49-F238E27FC236}">
                <a16:creationId xmlns:a16="http://schemas.microsoft.com/office/drawing/2014/main" id="{BA75F2E2-8370-827E-825F-DACB11C5DB48}"/>
              </a:ext>
            </a:extLst>
          </p:cNvPr>
          <p:cNvCxnSpPr/>
          <p:nvPr>
            <p:custDataLst>
              <p:tags r:id="rId7"/>
            </p:custDataLst>
          </p:nvPr>
        </p:nvCxnSpPr>
        <p:spPr>
          <a:xfrm flipV="1">
            <a:off x="1903677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椭圆 52">
            <a:extLst>
              <a:ext uri="{FF2B5EF4-FFF2-40B4-BE49-F238E27FC236}">
                <a16:creationId xmlns:a16="http://schemas.microsoft.com/office/drawing/2014/main" id="{B480C479-A6C0-3374-C652-0924987A548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0217718" y="482117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椭圆 53">
            <a:extLst>
              <a:ext uri="{FF2B5EF4-FFF2-40B4-BE49-F238E27FC236}">
                <a16:creationId xmlns:a16="http://schemas.microsoft.com/office/drawing/2014/main" id="{EBB7DDA8-4D78-728F-85F4-C438F03C349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45684" y="4849137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54">
            <a:extLst>
              <a:ext uri="{FF2B5EF4-FFF2-40B4-BE49-F238E27FC236}">
                <a16:creationId xmlns:a16="http://schemas.microsoft.com/office/drawing/2014/main" id="{B9CF44E9-E4F5-C0DE-044C-527C91A54F96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9510313" y="2610756"/>
            <a:ext cx="1646976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-Media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-STD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Kurtosi</a:t>
            </a:r>
            <a:endParaRPr lang="it-IT" altLang="zh-CN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</a:t>
            </a:r>
            <a:r>
              <a:rPr lang="it-IT" altLang="zh-CN" sz="1200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Assimetria</a:t>
            </a: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Canali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55">
            <a:extLst>
              <a:ext uri="{FF2B5EF4-FFF2-40B4-BE49-F238E27FC236}">
                <a16:creationId xmlns:a16="http://schemas.microsoft.com/office/drawing/2014/main" id="{ACB87016-13DF-8EAC-B937-286587194C8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9592323" y="2021437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 err="1">
                <a:ea typeface="微软雅黑" panose="020B0503020204020204" pitchFamily="34" charset="-122"/>
                <a:cs typeface="+mn-ea"/>
                <a:sym typeface="+mn-lt"/>
              </a:rPr>
              <a:t>Colore</a:t>
            </a:r>
            <a:endParaRPr lang="en-US" altLang="zh-CN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5" name="直接连接符 56">
            <a:extLst>
              <a:ext uri="{FF2B5EF4-FFF2-40B4-BE49-F238E27FC236}">
                <a16:creationId xmlns:a16="http://schemas.microsoft.com/office/drawing/2014/main" id="{C5EC8A64-1B42-170F-FB5E-3D95F310C542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10292204" y="417201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椭圆 70">
            <a:extLst>
              <a:ext uri="{FF2B5EF4-FFF2-40B4-BE49-F238E27FC236}">
                <a16:creationId xmlns:a16="http://schemas.microsoft.com/office/drawing/2014/main" id="{5DB8C9F3-5ED4-348C-77BE-A8AD28CD04F2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023455" y="3740981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椭圆 71">
            <a:extLst>
              <a:ext uri="{FF2B5EF4-FFF2-40B4-BE49-F238E27FC236}">
                <a16:creationId xmlns:a16="http://schemas.microsoft.com/office/drawing/2014/main" id="{22C3F90E-71EF-F7BF-9B7F-EC92F751F34F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051420" y="3768946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矩形 72">
            <a:extLst>
              <a:ext uri="{FF2B5EF4-FFF2-40B4-BE49-F238E27FC236}">
                <a16:creationId xmlns:a16="http://schemas.microsoft.com/office/drawing/2014/main" id="{552ACE1F-E64F-9C70-BA33-824A41DB5D0D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1173105" y="2961458"/>
            <a:ext cx="1646974" cy="705498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-Signature Polare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-Feature Statistiche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-Momenti di Hu</a:t>
            </a:r>
          </a:p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it-IT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-Descrittori di Fourier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73">
            <a:extLst>
              <a:ext uri="{FF2B5EF4-FFF2-40B4-BE49-F238E27FC236}">
                <a16:creationId xmlns:a16="http://schemas.microsoft.com/office/drawing/2014/main" id="{6BF3060E-B028-CD8F-24DA-C465A342D32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98016" y="2482270"/>
            <a:ext cx="1397152" cy="3682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b="1" dirty="0">
                <a:ea typeface="微软雅黑" panose="020B0503020204020204" pitchFamily="34" charset="-122"/>
                <a:cs typeface="+mn-ea"/>
                <a:sym typeface="+mn-lt"/>
              </a:rPr>
              <a:t>Forma/Edge</a:t>
            </a:r>
          </a:p>
        </p:txBody>
      </p:sp>
      <p:cxnSp>
        <p:nvCxnSpPr>
          <p:cNvPr id="30" name="直接连接符 74">
            <a:extLst>
              <a:ext uri="{FF2B5EF4-FFF2-40B4-BE49-F238E27FC236}">
                <a16:creationId xmlns:a16="http://schemas.microsoft.com/office/drawing/2014/main" id="{25A62728-A9F0-C467-4790-18260C5659CE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 flipV="1">
            <a:off x="6097941" y="3091821"/>
            <a:ext cx="0" cy="649160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4" name="Elemento grafico 33" descr="Mela con riempimento a tinta unita">
            <a:extLst>
              <a:ext uri="{FF2B5EF4-FFF2-40B4-BE49-F238E27FC236}">
                <a16:creationId xmlns:a16="http://schemas.microsoft.com/office/drawing/2014/main" id="{E6BCD32A-7345-197D-9F5B-CE200782DAF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1098620">
            <a:off x="6583357" y="4171362"/>
            <a:ext cx="914400" cy="914400"/>
          </a:xfrm>
          <a:prstGeom prst="rect">
            <a:avLst/>
          </a:prstGeom>
        </p:spPr>
      </p:pic>
      <p:pic>
        <p:nvPicPr>
          <p:cNvPr id="36" name="Elemento grafico 35" descr="Foglia d\'acero con riempimento a tinta unita">
            <a:extLst>
              <a:ext uri="{FF2B5EF4-FFF2-40B4-BE49-F238E27FC236}">
                <a16:creationId xmlns:a16="http://schemas.microsoft.com/office/drawing/2014/main" id="{9336AC11-19D4-5391-B5E9-5C7C8AF7C11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713788" y="4275065"/>
            <a:ext cx="774746" cy="774746"/>
          </a:xfrm>
          <a:prstGeom prst="rect">
            <a:avLst/>
          </a:prstGeom>
        </p:spPr>
      </p:pic>
      <p:pic>
        <p:nvPicPr>
          <p:cNvPr id="38" name="Elemento grafico 37" descr="Foglia con riempimento a tinta unita">
            <a:extLst>
              <a:ext uri="{FF2B5EF4-FFF2-40B4-BE49-F238E27FC236}">
                <a16:creationId xmlns:a16="http://schemas.microsoft.com/office/drawing/2014/main" id="{674517E4-DD37-1BFE-2CF0-1AB49AFF080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29393" y="4849137"/>
            <a:ext cx="914400" cy="914400"/>
          </a:xfrm>
          <a:prstGeom prst="rect">
            <a:avLst/>
          </a:prstGeom>
        </p:spPr>
      </p:pic>
      <p:pic>
        <p:nvPicPr>
          <p:cNvPr id="39" name="Graphic 34">
            <a:extLst>
              <a:ext uri="{FF2B5EF4-FFF2-40B4-BE49-F238E27FC236}">
                <a16:creationId xmlns:a16="http://schemas.microsoft.com/office/drawing/2014/main" id="{338E9B00-8233-9E2F-ED66-EB3D09CC1E6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0557966">
            <a:off x="3083190" y="4803305"/>
            <a:ext cx="774619" cy="774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183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E0E8042-CACB-8883-F2DA-5F24FCE9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526" y="0"/>
            <a:ext cx="8476765" cy="68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4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C1653-FB17-E996-2D2C-DFD54FED6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27A6A84-F96E-2A69-9DA4-6BE05DE7E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55" y="315384"/>
            <a:ext cx="10800000" cy="720000"/>
          </a:xfrm>
        </p:spPr>
        <p:txBody>
          <a:bodyPr anchor="ctr">
            <a:normAutofit fontScale="90000"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Selezione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Automatica</a:t>
            </a:r>
            <a:b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Features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3EF84322-C66F-014B-4AD8-762F4DE561F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7263960" y="1929960"/>
            <a:ext cx="6858001" cy="2998079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椭圆 47">
            <a:extLst>
              <a:ext uri="{FF2B5EF4-FFF2-40B4-BE49-F238E27FC236}">
                <a16:creationId xmlns:a16="http://schemas.microsoft.com/office/drawing/2014/main" id="{F0C4F938-401E-214D-9116-4E2911E4FB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59334" y="178444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椭圆 48">
            <a:extLst>
              <a:ext uri="{FF2B5EF4-FFF2-40B4-BE49-F238E27FC236}">
                <a16:creationId xmlns:a16="http://schemas.microsoft.com/office/drawing/2014/main" id="{0CBD11D2-40A9-5DE4-163C-7D4541288567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9180678" y="181241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7" name="直接连接符 51">
            <a:extLst>
              <a:ext uri="{FF2B5EF4-FFF2-40B4-BE49-F238E27FC236}">
                <a16:creationId xmlns:a16="http://schemas.microsoft.com/office/drawing/2014/main" id="{2F731F05-DAB3-57D0-D7BA-650964CCDCBF}"/>
              </a:ext>
            </a:extLst>
          </p:cNvPr>
          <p:cNvCxnSpPr>
            <a:cxnSpLocks/>
            <a:stCxn id="16" idx="3"/>
          </p:cNvCxnSpPr>
          <p:nvPr>
            <p:custDataLst>
              <p:tags r:id="rId4"/>
            </p:custDataLst>
          </p:nvPr>
        </p:nvCxnSpPr>
        <p:spPr>
          <a:xfrm flipH="1">
            <a:off x="7274030" y="188960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椭圆 47">
            <a:extLst>
              <a:ext uri="{FF2B5EF4-FFF2-40B4-BE49-F238E27FC236}">
                <a16:creationId xmlns:a16="http://schemas.microsoft.com/office/drawing/2014/main" id="{63E1B79C-7FE2-C87C-DAFC-F81CE935804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696203" y="5764027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椭圆 48">
            <a:extLst>
              <a:ext uri="{FF2B5EF4-FFF2-40B4-BE49-F238E27FC236}">
                <a16:creationId xmlns:a16="http://schemas.microsoft.com/office/drawing/2014/main" id="{C72ECC76-465E-195B-C10B-DAC1533398C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717547" y="5791993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37" name="直接连接符 51">
            <a:extLst>
              <a:ext uri="{FF2B5EF4-FFF2-40B4-BE49-F238E27FC236}">
                <a16:creationId xmlns:a16="http://schemas.microsoft.com/office/drawing/2014/main" id="{57F6655C-3BCD-A0F7-FB39-F4127F446ED5}"/>
              </a:ext>
            </a:extLst>
          </p:cNvPr>
          <p:cNvCxnSpPr>
            <a:cxnSpLocks/>
            <a:stCxn id="35" idx="3"/>
          </p:cNvCxnSpPr>
          <p:nvPr>
            <p:custDataLst>
              <p:tags r:id="rId7"/>
            </p:custDataLst>
          </p:nvPr>
        </p:nvCxnSpPr>
        <p:spPr>
          <a:xfrm flipH="1">
            <a:off x="7810899" y="5869182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椭圆 47">
            <a:extLst>
              <a:ext uri="{FF2B5EF4-FFF2-40B4-BE49-F238E27FC236}">
                <a16:creationId xmlns:a16="http://schemas.microsoft.com/office/drawing/2014/main" id="{37785B49-47A2-4EF1-5AD8-7DA2931425F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736257" y="3770926"/>
            <a:ext cx="146364" cy="146364"/>
          </a:xfrm>
          <a:prstGeom prst="ellipse">
            <a:avLst/>
          </a:prstGeom>
          <a:solidFill>
            <a:schemeClr val="tx2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1" name="椭圆 48">
            <a:extLst>
              <a:ext uri="{FF2B5EF4-FFF2-40B4-BE49-F238E27FC236}">
                <a16:creationId xmlns:a16="http://schemas.microsoft.com/office/drawing/2014/main" id="{6C371AD4-B798-99E9-62EC-4BAC6E3EFB3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57601" y="3798892"/>
            <a:ext cx="90432" cy="90432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42" name="直接连接符 51">
            <a:extLst>
              <a:ext uri="{FF2B5EF4-FFF2-40B4-BE49-F238E27FC236}">
                <a16:creationId xmlns:a16="http://schemas.microsoft.com/office/drawing/2014/main" id="{051DA2FD-BA64-401F-149A-011E6B614D59}"/>
              </a:ext>
            </a:extLst>
          </p:cNvPr>
          <p:cNvCxnSpPr>
            <a:cxnSpLocks/>
            <a:stCxn id="41" idx="3"/>
          </p:cNvCxnSpPr>
          <p:nvPr>
            <p:custDataLst>
              <p:tags r:id="rId10"/>
            </p:custDataLst>
          </p:nvPr>
        </p:nvCxnSpPr>
        <p:spPr>
          <a:xfrm flipH="1">
            <a:off x="6850953" y="3876081"/>
            <a:ext cx="1919891" cy="13243"/>
          </a:xfrm>
          <a:prstGeom prst="lin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334DC9AF-6889-D9D5-F73F-7D8A9B8CE3D0}"/>
              </a:ext>
            </a:extLst>
          </p:cNvPr>
          <p:cNvSpPr txBox="1"/>
          <p:nvPr/>
        </p:nvSpPr>
        <p:spPr>
          <a:xfrm>
            <a:off x="3801979" y="1366811"/>
            <a:ext cx="34427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Ranking delle features basato su MRMR o </a:t>
            </a:r>
            <a:r>
              <a:rPr lang="it-IT" dirty="0" err="1"/>
              <a:t>oobPermutedImportance</a:t>
            </a:r>
            <a:endParaRPr lang="it-IT" dirty="0"/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3EC28ED6-6E86-BD2B-234D-0909DB7E50BB}"/>
              </a:ext>
            </a:extLst>
          </p:cNvPr>
          <p:cNvSpPr txBox="1"/>
          <p:nvPr/>
        </p:nvSpPr>
        <p:spPr>
          <a:xfrm>
            <a:off x="4145503" y="3623526"/>
            <a:ext cx="3048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Rimozione delle coppie ad alta correlazione</a:t>
            </a: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6F19CC7C-0E00-B8D6-E332-B49937B7FF56}"/>
              </a:ext>
            </a:extLst>
          </p:cNvPr>
          <p:cNvSpPr txBox="1"/>
          <p:nvPr/>
        </p:nvSpPr>
        <p:spPr>
          <a:xfrm>
            <a:off x="4572000" y="5475265"/>
            <a:ext cx="3221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RFE loop con modello a scelta (default ensemble)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00FBBD0-AAA7-BB72-AFB6-03FDECE88C65}"/>
              </a:ext>
            </a:extLst>
          </p:cNvPr>
          <p:cNvSpPr txBox="1"/>
          <p:nvPr/>
        </p:nvSpPr>
        <p:spPr>
          <a:xfrm>
            <a:off x="416060" y="1796608"/>
            <a:ext cx="32216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abbiamo applicate nel seguente ordine per aumentare accuratezza e mantenere interpretabilità delle features(selezionando solo quelle veramente utili) mentre allo stesso tempo riducendo la dimensionalità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6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02FEE97-80A2-02F5-8873-A37650FED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19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6BFA1387-FDC1-D537-89E9-DF8DA0995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1" y="377051"/>
            <a:ext cx="10800000" cy="720000"/>
          </a:xfrm>
        </p:spPr>
        <p:txBody>
          <a:bodyPr>
            <a:normAutofit/>
          </a:bodyPr>
          <a:lstStyle/>
          <a:p>
            <a:r>
              <a:rPr lang="it-IT" sz="4400" dirty="0"/>
              <a:t>Scaling dei Dati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B0471560-308F-ADCC-1F32-64007FA26B3B}"/>
              </a:ext>
            </a:extLst>
          </p:cNvPr>
          <p:cNvSpPr/>
          <p:nvPr/>
        </p:nvSpPr>
        <p:spPr>
          <a:xfrm>
            <a:off x="68557" y="4158757"/>
            <a:ext cx="2502568" cy="2422358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E234039-A500-6423-D3AB-0FFDA585D2E5}"/>
              </a:ext>
            </a:extLst>
          </p:cNvPr>
          <p:cNvSpPr/>
          <p:nvPr/>
        </p:nvSpPr>
        <p:spPr>
          <a:xfrm>
            <a:off x="6739881" y="215682"/>
            <a:ext cx="5382125" cy="3345665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CB9197A-0F5B-010E-C6EA-39CF77398EB6}"/>
              </a:ext>
            </a:extLst>
          </p:cNvPr>
          <p:cNvSpPr txBox="1"/>
          <p:nvPr/>
        </p:nvSpPr>
        <p:spPr>
          <a:xfrm>
            <a:off x="8267142" y="775223"/>
            <a:ext cx="29517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Utilizziamo una standardizzazione per migliorare la performance di KNN nonostante i dati </a:t>
            </a:r>
            <a:r>
              <a:rPr lang="it-IT" dirty="0" err="1">
                <a:solidFill>
                  <a:schemeClr val="bg1"/>
                </a:solidFill>
              </a:rPr>
              <a:t>raw</a:t>
            </a:r>
            <a:r>
              <a:rPr lang="it-IT" dirty="0">
                <a:solidFill>
                  <a:schemeClr val="bg1"/>
                </a:solidFill>
              </a:rPr>
              <a:t> siano migliori per il riconoscitore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2835C5E-725E-BCEB-00D4-644DD6D63EC1}"/>
              </a:ext>
            </a:extLst>
          </p:cNvPr>
          <p:cNvSpPr txBox="1"/>
          <p:nvPr/>
        </p:nvSpPr>
        <p:spPr>
          <a:xfrm>
            <a:off x="194381" y="4860758"/>
            <a:ext cx="25025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solidFill>
                  <a:schemeClr val="bg1"/>
                </a:solidFill>
              </a:rPr>
              <a:t>Grafico dati </a:t>
            </a:r>
            <a:r>
              <a:rPr lang="it-IT" sz="1600" dirty="0" err="1">
                <a:solidFill>
                  <a:schemeClr val="bg1"/>
                </a:solidFill>
              </a:rPr>
              <a:t>Raw</a:t>
            </a:r>
            <a:r>
              <a:rPr lang="it-IT" sz="1600" dirty="0">
                <a:solidFill>
                  <a:schemeClr val="bg1"/>
                </a:solidFill>
              </a:rPr>
              <a:t> vs Dati Normalizzati vs Dati Standardizzati</a:t>
            </a:r>
          </a:p>
        </p:txBody>
      </p:sp>
      <p:pic>
        <p:nvPicPr>
          <p:cNvPr id="9" name="Immagine 8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F69EBA0B-586B-4D23-C9D6-FBECFD62F3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206" y="2529549"/>
            <a:ext cx="3829675" cy="418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02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C2D7-6234-AB90-465E-9AFC5D254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25" y="860557"/>
            <a:ext cx="10800000" cy="720000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Indice</a:t>
            </a:r>
            <a:endParaRPr lang="en-US" sz="4400" b="1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圆角矩形 2"/>
          <p:cNvSpPr/>
          <p:nvPr>
            <p:custDataLst>
              <p:tags r:id="rId1"/>
            </p:custDataLst>
          </p:nvPr>
        </p:nvSpPr>
        <p:spPr>
          <a:xfrm>
            <a:off x="695325" y="2269966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序号"/>
          <p:cNvSpPr txBox="1"/>
          <p:nvPr>
            <p:custDataLst>
              <p:tags r:id="rId2"/>
            </p:custDataLst>
          </p:nvPr>
        </p:nvSpPr>
        <p:spPr>
          <a:xfrm>
            <a:off x="695325" y="2271871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2400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682860" y="2281397"/>
            <a:ext cx="3804073" cy="715090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ea typeface="微软雅黑" panose="020B0503020204020204" pitchFamily="34" charset="-122"/>
                <a:cs typeface="+mn-ea"/>
                <a:sym typeface="+mn-lt"/>
              </a:rPr>
              <a:t> Progetto</a:t>
            </a:r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5584099" y="2281714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序号"/>
          <p:cNvSpPr txBox="1"/>
          <p:nvPr>
            <p:custDataLst>
              <p:tags r:id="rId5"/>
            </p:custDataLst>
          </p:nvPr>
        </p:nvSpPr>
        <p:spPr>
          <a:xfrm>
            <a:off x="5584099" y="2283619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02</a:t>
            </a:r>
          </a:p>
        </p:txBody>
      </p:sp>
      <p:sp>
        <p:nvSpPr>
          <p:cNvPr id="11" name="标题"/>
          <p:cNvSpPr txBox="1"/>
          <p:nvPr>
            <p:custDataLst>
              <p:tags r:id="rId6"/>
            </p:custDataLst>
          </p:nvPr>
        </p:nvSpPr>
        <p:spPr>
          <a:xfrm>
            <a:off x="6571634" y="2281397"/>
            <a:ext cx="3804073" cy="73858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Pipeline del Progetto</a:t>
            </a:r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5584099" y="4340327"/>
            <a:ext cx="4888774" cy="7379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>
            <a:normAutofit/>
          </a:bodyPr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序号"/>
          <p:cNvSpPr txBox="1"/>
          <p:nvPr>
            <p:custDataLst>
              <p:tags r:id="rId8"/>
            </p:custDataLst>
          </p:nvPr>
        </p:nvSpPr>
        <p:spPr>
          <a:xfrm>
            <a:off x="5584099" y="4342232"/>
            <a:ext cx="732236" cy="7341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wrap="none" lIns="0" tIns="0" rIns="0" bIns="0" rtlCol="0" anchor="ctr" anchorCtr="0">
            <a:normAutofit/>
          </a:bodyPr>
          <a:lstStyle>
            <a:defPPr>
              <a:defRPr lang="zh-CN"/>
            </a:defPPr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  <a:cs typeface="+mn-ea"/>
              </a:defRPr>
            </a:lvl1pPr>
          </a:lstStyle>
          <a:p>
            <a:r>
              <a:rPr lang="en-US" altLang="zh-CN" dirty="0">
                <a:solidFill>
                  <a:schemeClr val="bg2"/>
                </a:solidFill>
                <a:ea typeface="微软雅黑" panose="020B0503020204020204" pitchFamily="34" charset="-122"/>
                <a:sym typeface="+mn-lt"/>
              </a:rPr>
              <a:t>03</a:t>
            </a:r>
          </a:p>
        </p:txBody>
      </p:sp>
      <p:sp>
        <p:nvSpPr>
          <p:cNvPr id="17" name="标题"/>
          <p:cNvSpPr txBox="1"/>
          <p:nvPr>
            <p:custDataLst>
              <p:tags r:id="rId9"/>
            </p:custDataLst>
          </p:nvPr>
        </p:nvSpPr>
        <p:spPr>
          <a:xfrm>
            <a:off x="6571634" y="4342550"/>
            <a:ext cx="3804073" cy="733507"/>
          </a:xfrm>
          <a:prstGeom prst="rect">
            <a:avLst/>
          </a:prstGeom>
          <a:noFill/>
        </p:spPr>
        <p:txBody>
          <a:bodyPr wrap="square" lIns="91440" tIns="0" rIns="91440" bIns="0" rtlCol="0" anchor="ctr" anchorCtr="0">
            <a:normAutofit/>
          </a:bodyPr>
          <a:lstStyle/>
          <a:p>
            <a:pPr lvl="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 err="1">
                <a:solidFill>
                  <a:schemeClr val="tx1">
                    <a:lumMod val="85000"/>
                    <a:lumOff val="1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Conclusioni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uFillTx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D911E9F-B28A-1F99-013D-0583F13F4408}"/>
              </a:ext>
            </a:extLst>
          </p:cNvPr>
          <p:cNvSpPr txBox="1"/>
          <p:nvPr/>
        </p:nvSpPr>
        <p:spPr>
          <a:xfrm>
            <a:off x="1427561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….Scopo del Progetto</a:t>
            </a:r>
          </a:p>
          <a:p>
            <a:r>
              <a:rPr lang="it-IT" dirty="0"/>
              <a:t>….Assunzioni e Disclaimer Vari</a:t>
            </a:r>
          </a:p>
          <a:p>
            <a:r>
              <a:rPr lang="it-IT" dirty="0"/>
              <a:t>….</a:t>
            </a:r>
            <a:r>
              <a:rPr lang="it-IT" dirty="0" err="1"/>
              <a:t>Caratterische</a:t>
            </a:r>
            <a:r>
              <a:rPr lang="it-IT" dirty="0"/>
              <a:t> del Dataset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00C429D-B51D-567A-9650-3391B3467D1A}"/>
              </a:ext>
            </a:extLst>
          </p:cNvPr>
          <p:cNvSpPr txBox="1"/>
          <p:nvPr/>
        </p:nvSpPr>
        <p:spPr>
          <a:xfrm>
            <a:off x="5486933" y="3106994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….Segmentazione</a:t>
            </a:r>
          </a:p>
          <a:p>
            <a:r>
              <a:rPr lang="it-IT" dirty="0"/>
              <a:t>….Classificazione</a:t>
            </a:r>
          </a:p>
          <a:p>
            <a:r>
              <a:rPr lang="it-IT" dirty="0"/>
              <a:t>….Gestione degli </a:t>
            </a:r>
            <a:r>
              <a:rPr lang="it-IT" dirty="0" err="1"/>
              <a:t>Unknown</a:t>
            </a:r>
            <a:endParaRPr lang="it-IT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9B0F17C-B9B6-7458-7C5A-E2C49F8D96C6}"/>
              </a:ext>
            </a:extLst>
          </p:cNvPr>
          <p:cNvSpPr txBox="1"/>
          <p:nvPr/>
        </p:nvSpPr>
        <p:spPr>
          <a:xfrm>
            <a:off x="5584099" y="5179610"/>
            <a:ext cx="3313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  <a:p>
            <a:r>
              <a:rPr lang="it-IT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923651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71CD1-D17C-463C-AFA5-4F525ADDF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27D267-B27A-9F12-80C7-3AD8B0F6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04-Riconoscimento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degli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A9397C87-280D-673F-5C6F-9D61E48CE44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C78C58DA-2F33-27F6-4EE4-BA532309A69C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19F4D-5D40-9659-2C6B-F2F704446E2D}"/>
                </a:ext>
              </a:extLst>
            </p:cNvPr>
            <p:cNvGrpSpPr/>
            <p:nvPr/>
          </p:nvGrpSpPr>
          <p:grpSpPr>
            <a:xfrm>
              <a:off x="696879" y="2457661"/>
              <a:ext cx="9523480" cy="3045472"/>
              <a:chOff x="605439" y="2356456"/>
              <a:chExt cx="12383397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42BD7470-4434-4DC5-CB1B-AE173E78874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87A8882F-C721-FCEB-D870-D49AC34CBBB3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0629EEF5-84BE-9B27-38EF-89E301B6D31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6D2980A2-7659-C73D-D0A8-8242ED86A6B0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CCFE477E-87F9-00F0-CD7F-C417AF58C5B5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73926784-E8B3-769B-3367-C86D29A9EC3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92FFECD4-1D53-BA49-334C-01CFC3C08D08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5" y="2356456"/>
                <a:ext cx="3913701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8B873F6D-098E-6B9F-C2A7-4BD5EF088A3A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805B736B-20AB-4ED4-D56C-0C7C418E494C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0337927" y="2474142"/>
              <a:ext cx="2030702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ED9EF333-1549-56CB-8EE7-C6B77FAA83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852310" y="3511038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042B623C-8435-ABA0-E68C-B6F0029E0F3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6272120-F0DA-DC38-A230-1D61D032E548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EE2E929-9C0D-07D2-6311-803EC61EB61E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477FEB6D-B73C-D0BD-1376-F7F42680D646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225C806-BFD4-12F3-37C4-591D62B97382}"/>
              </a:ext>
            </a:extLst>
          </p:cNvPr>
          <p:cNvSpPr txBox="1"/>
          <p:nvPr/>
        </p:nvSpPr>
        <p:spPr>
          <a:xfrm>
            <a:off x="6864875" y="2675933"/>
            <a:ext cx="2743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D89E84FF-99E4-E330-94F1-3C128C86367C}"/>
              </a:ext>
            </a:extLst>
          </p:cNvPr>
          <p:cNvSpPr txBox="1"/>
          <p:nvPr/>
        </p:nvSpPr>
        <p:spPr>
          <a:xfrm>
            <a:off x="9788319" y="2684173"/>
            <a:ext cx="1788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E007CD-4FCC-7855-36E8-4941732B5D90}"/>
              </a:ext>
            </a:extLst>
          </p:cNvPr>
          <p:cNvSpPr txBox="1"/>
          <p:nvPr/>
        </p:nvSpPr>
        <p:spPr>
          <a:xfrm>
            <a:off x="7126938" y="3611731"/>
            <a:ext cx="22193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Sul modello Ensemble trainato sui dati di foglie</a:t>
            </a:r>
          </a:p>
        </p:txBody>
      </p:sp>
    </p:spTree>
    <p:extLst>
      <p:ext uri="{BB962C8B-B14F-4D97-AF65-F5344CB8AC3E}">
        <p14:creationId xmlns:p14="http://schemas.microsoft.com/office/powerpoint/2010/main" val="1418844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5C761-EDCF-F2AC-B62F-5E88CD1ED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2F2CC67A-23C7-B5D0-CF3A-DD2CEF364B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EAFD2392-D7E1-F794-5D68-FAB01A941DE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03CFA5CC-1436-28AF-8759-C5644DEDCF9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BA39DBD9-EEBA-6C8E-2B65-A6C564A1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/>
              <a:t>Ensamble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D205511-A4B2-C0FE-9106-0C2AF4F22114}"/>
              </a:ext>
            </a:extLst>
          </p:cNvPr>
          <p:cNvSpPr txBox="1"/>
          <p:nvPr/>
        </p:nvSpPr>
        <p:spPr>
          <a:xfrm>
            <a:off x="695325" y="1552252"/>
            <a:ext cx="75560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Un riconoscitore </a:t>
            </a:r>
            <a:r>
              <a:rPr lang="it-IT" dirty="0" err="1"/>
              <a:t>ensamble</a:t>
            </a:r>
            <a:r>
              <a:rPr lang="it-IT" dirty="0"/>
              <a:t> combina le decisioni di più classificatori (random </a:t>
            </a:r>
            <a:r>
              <a:rPr lang="it-IT" dirty="0" err="1"/>
              <a:t>forest</a:t>
            </a:r>
            <a:r>
              <a:rPr lang="it-IT" dirty="0"/>
              <a:t> nel caso del nostro riconoscitore di foglie) per migliore robustezza e accuratezza</a:t>
            </a:r>
          </a:p>
          <a:p>
            <a:r>
              <a:rPr lang="it-IT" dirty="0"/>
              <a:t>Ogni classificatore fa una predizione e la decisione </a:t>
            </a:r>
            <a:r>
              <a:rPr lang="it-IT" dirty="0" err="1"/>
              <a:t>é</a:t>
            </a:r>
            <a:r>
              <a:rPr lang="it-IT" dirty="0"/>
              <a:t> ottenuta tramite voto o media delle predizioni (in base al metodo)</a:t>
            </a:r>
          </a:p>
        </p:txBody>
      </p:sp>
    </p:spTree>
    <p:extLst>
      <p:ext uri="{BB962C8B-B14F-4D97-AF65-F5344CB8AC3E}">
        <p14:creationId xmlns:p14="http://schemas.microsoft.com/office/powerpoint/2010/main" val="844490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04606D37-7774-9E74-9E90-8CD51B5C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22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2C1E441A-2849-6E3F-0D4F-1A9C066B6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63" y="591698"/>
            <a:ext cx="10800000" cy="720000"/>
          </a:xfrm>
        </p:spPr>
        <p:txBody>
          <a:bodyPr>
            <a:normAutofit/>
          </a:bodyPr>
          <a:lstStyle/>
          <a:p>
            <a:r>
              <a:rPr lang="it-IT" sz="4000" dirty="0"/>
              <a:t>Riconoscimento degli Oggetti</a:t>
            </a:r>
          </a:p>
        </p:txBody>
      </p:sp>
      <p:sp>
        <p:nvSpPr>
          <p:cNvPr id="4" name="AutoShape 2" descr="train e test riconoscitore foglia/unknown">
            <a:extLst>
              <a:ext uri="{FF2B5EF4-FFF2-40B4-BE49-F238E27FC236}">
                <a16:creationId xmlns:a16="http://schemas.microsoft.com/office/drawing/2014/main" id="{F9732E69-250A-CB30-8992-4CCB819CFC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549442"/>
            <a:ext cx="4130842" cy="413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F969789E-E2DB-F2F1-0634-1AD6A695FA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 descr="Immagine che contiene testo, schermat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42EBCCA-CF5E-B1EC-11AF-0A8A2706B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172" y="1311698"/>
            <a:ext cx="8051936" cy="53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58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CE7F3-CCA0-779E-1CBB-C25633C2E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B16546-CD22-4109-4C0F-0799A3394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05-Classificazione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31">
            <a:extLst>
              <a:ext uri="{FF2B5EF4-FFF2-40B4-BE49-F238E27FC236}">
                <a16:creationId xmlns:a16="http://schemas.microsoft.com/office/drawing/2014/main" id="{9D956CC3-EBAE-C46A-A859-744D2585209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91670" y="3484725"/>
            <a:ext cx="399223" cy="1024024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85BA588C-FCE8-CB2B-ADE0-7508C38082EA}"/>
              </a:ext>
            </a:extLst>
          </p:cNvPr>
          <p:cNvGrpSpPr/>
          <p:nvPr/>
        </p:nvGrpSpPr>
        <p:grpSpPr>
          <a:xfrm>
            <a:off x="202488" y="2487158"/>
            <a:ext cx="11671750" cy="3055303"/>
            <a:chOff x="696879" y="2457661"/>
            <a:chExt cx="11671750" cy="305530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087579E-C7D6-7EAC-5DE9-D2D35FEACB95}"/>
                </a:ext>
              </a:extLst>
            </p:cNvPr>
            <p:cNvGrpSpPr/>
            <p:nvPr/>
          </p:nvGrpSpPr>
          <p:grpSpPr>
            <a:xfrm>
              <a:off x="696879" y="2457661"/>
              <a:ext cx="8544342" cy="3045472"/>
              <a:chOff x="605439" y="2356456"/>
              <a:chExt cx="11110222" cy="3071737"/>
            </a:xfrm>
          </p:grpSpPr>
          <p:sp>
            <p:nvSpPr>
              <p:cNvPr id="65" name="Freeform 4">
                <a:extLst>
                  <a:ext uri="{FF2B5EF4-FFF2-40B4-BE49-F238E27FC236}">
                    <a16:creationId xmlns:a16="http://schemas.microsoft.com/office/drawing/2014/main" id="{88A08890-4016-CE05-C3A7-B6A6A3F59D71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270329" y="2363163"/>
                <a:ext cx="2640525" cy="3065030"/>
              </a:xfrm>
              <a:custGeom>
                <a:avLst/>
                <a:gdLst>
                  <a:gd name="connsiteX0" fmla="*/ 2901949 w 3176990"/>
                  <a:gd name="connsiteY0" fmla="*/ 0 h 2901950"/>
                  <a:gd name="connsiteX1" fmla="*/ 2901948 w 3176990"/>
                  <a:gd name="connsiteY1" fmla="*/ 1181659 h 2901950"/>
                  <a:gd name="connsiteX2" fmla="*/ 3176990 w 3176990"/>
                  <a:gd name="connsiteY2" fmla="*/ 1450974 h 2901950"/>
                  <a:gd name="connsiteX3" fmla="*/ 2901948 w 3176990"/>
                  <a:gd name="connsiteY3" fmla="*/ 1720293 h 2901950"/>
                  <a:gd name="connsiteX4" fmla="*/ 2901947 w 3176990"/>
                  <a:gd name="connsiteY4" fmla="*/ 2901950 h 2901950"/>
                  <a:gd name="connsiteX5" fmla="*/ 0 w 3176990"/>
                  <a:gd name="connsiteY5" fmla="*/ 2901949 h 2901950"/>
                  <a:gd name="connsiteX6" fmla="*/ 1 w 3176990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90" h="2901950">
                    <a:moveTo>
                      <a:pt x="2901949" y="0"/>
                    </a:moveTo>
                    <a:lnTo>
                      <a:pt x="2901948" y="1181659"/>
                    </a:lnTo>
                    <a:lnTo>
                      <a:pt x="3176990" y="1450974"/>
                    </a:lnTo>
                    <a:lnTo>
                      <a:pt x="2901948" y="1720293"/>
                    </a:lnTo>
                    <a:lnTo>
                      <a:pt x="2901947" y="2901950"/>
                    </a:lnTo>
                    <a:lnTo>
                      <a:pt x="0" y="29019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en-US" altLang="zh-CN" sz="11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4D0347D4-1CDB-1257-CA90-82A50EE5FE3E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3548729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1" tIns="479653" rIns="430806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10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0" name="任意多边形: 形状 29">
                <a:extLst>
                  <a:ext uri="{FF2B5EF4-FFF2-40B4-BE49-F238E27FC236}">
                    <a16:creationId xmlns:a16="http://schemas.microsoft.com/office/drawing/2014/main" id="{9C48A855-468C-B8FD-77F1-D009BB669D37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605439" y="3362627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1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2" name="任意多边形: 形状 31">
                <a:extLst>
                  <a:ext uri="{FF2B5EF4-FFF2-40B4-BE49-F238E27FC236}">
                    <a16:creationId xmlns:a16="http://schemas.microsoft.com/office/drawing/2014/main" id="{3696B57B-0DEE-D77E-52D7-70119980D5E2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3548729" y="3336172"/>
                <a:ext cx="519110" cy="1032856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2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39" name="Freeform 25">
                <a:extLst>
                  <a:ext uri="{FF2B5EF4-FFF2-40B4-BE49-F238E27FC236}">
                    <a16:creationId xmlns:a16="http://schemas.microsoft.com/office/drawing/2014/main" id="{20F2126F-3955-8890-C910-D107AAC8D09A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719120" y="2356456"/>
                <a:ext cx="2640525" cy="3065030"/>
              </a:xfrm>
              <a:custGeom>
                <a:avLst/>
                <a:gdLst>
                  <a:gd name="connsiteX0" fmla="*/ 2901950 w 3176989"/>
                  <a:gd name="connsiteY0" fmla="*/ 0 h 2901951"/>
                  <a:gd name="connsiteX1" fmla="*/ 2901949 w 3176989"/>
                  <a:gd name="connsiteY1" fmla="*/ 1181659 h 2901951"/>
                  <a:gd name="connsiteX2" fmla="*/ 3176989 w 3176989"/>
                  <a:gd name="connsiteY2" fmla="*/ 1450977 h 2901951"/>
                  <a:gd name="connsiteX3" fmla="*/ 2901951 w 3176989"/>
                  <a:gd name="connsiteY3" fmla="*/ 1720295 h 2901951"/>
                  <a:gd name="connsiteX4" fmla="*/ 2901949 w 3176989"/>
                  <a:gd name="connsiteY4" fmla="*/ 2901951 h 2901951"/>
                  <a:gd name="connsiteX5" fmla="*/ 0 w 3176989"/>
                  <a:gd name="connsiteY5" fmla="*/ 2901950 h 2901951"/>
                  <a:gd name="connsiteX6" fmla="*/ 1 w 3176989"/>
                  <a:gd name="connsiteY6" fmla="*/ 1 h 2901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9" h="2901951">
                    <a:moveTo>
                      <a:pt x="2901950" y="0"/>
                    </a:moveTo>
                    <a:lnTo>
                      <a:pt x="2901949" y="1181659"/>
                    </a:lnTo>
                    <a:lnTo>
                      <a:pt x="3176989" y="1450977"/>
                    </a:lnTo>
                    <a:lnTo>
                      <a:pt x="2901951" y="1720295"/>
                    </a:lnTo>
                    <a:lnTo>
                      <a:pt x="2901949" y="2901951"/>
                    </a:lnTo>
                    <a:lnTo>
                      <a:pt x="0" y="29019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49450" tIns="479653" rIns="43147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en-US" sz="1050" dirty="0">
                  <a:solidFill>
                    <a:schemeClr val="bg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4" name="任意多边形: 形状 33">
                <a:extLst>
                  <a:ext uri="{FF2B5EF4-FFF2-40B4-BE49-F238E27FC236}">
                    <a16:creationId xmlns:a16="http://schemas.microsoft.com/office/drawing/2014/main" id="{A123F07F-E44D-F7E8-C037-1EA94BB60F0C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6270329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3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6" name="Freeform 19">
                <a:extLst>
                  <a:ext uri="{FF2B5EF4-FFF2-40B4-BE49-F238E27FC236}">
                    <a16:creationId xmlns:a16="http://schemas.microsoft.com/office/drawing/2014/main" id="{4A8CC5D8-A254-5293-5EF6-5E34A69033C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9075136" y="2356456"/>
                <a:ext cx="2640525" cy="3065030"/>
              </a:xfrm>
              <a:custGeom>
                <a:avLst/>
                <a:gdLst>
                  <a:gd name="connsiteX0" fmla="*/ 2901948 w 3176987"/>
                  <a:gd name="connsiteY0" fmla="*/ 0 h 2901950"/>
                  <a:gd name="connsiteX1" fmla="*/ 2901948 w 3176987"/>
                  <a:gd name="connsiteY1" fmla="*/ 1181659 h 2901950"/>
                  <a:gd name="connsiteX2" fmla="*/ 3176987 w 3176987"/>
                  <a:gd name="connsiteY2" fmla="*/ 1450976 h 2901950"/>
                  <a:gd name="connsiteX3" fmla="*/ 2901947 w 3176987"/>
                  <a:gd name="connsiteY3" fmla="*/ 1720294 h 2901950"/>
                  <a:gd name="connsiteX4" fmla="*/ 2901948 w 3176987"/>
                  <a:gd name="connsiteY4" fmla="*/ 2901950 h 2901950"/>
                  <a:gd name="connsiteX5" fmla="*/ 2 w 3176987"/>
                  <a:gd name="connsiteY5" fmla="*/ 2901950 h 2901950"/>
                  <a:gd name="connsiteX6" fmla="*/ 0 w 3176987"/>
                  <a:gd name="connsiteY6" fmla="*/ 1 h 290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76987" h="2901950">
                    <a:moveTo>
                      <a:pt x="2901948" y="0"/>
                    </a:moveTo>
                    <a:lnTo>
                      <a:pt x="2901948" y="1181659"/>
                    </a:lnTo>
                    <a:lnTo>
                      <a:pt x="3176987" y="1450976"/>
                    </a:lnTo>
                    <a:lnTo>
                      <a:pt x="2901947" y="1720294"/>
                    </a:lnTo>
                    <a:lnTo>
                      <a:pt x="2901948" y="2901950"/>
                    </a:lnTo>
                    <a:lnTo>
                      <a:pt x="2" y="290195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  <a:noAutofit/>
              </a:bodyPr>
              <a:lstStyle/>
              <a:p>
                <a:pPr>
                  <a:lnSpc>
                    <a:spcPct val="130000"/>
                  </a:lnSpc>
                  <a:spcAft>
                    <a:spcPts val="1200"/>
                  </a:spcAft>
                </a:pPr>
                <a:endParaRPr lang="zh-CN" altLang="zh-CN" sz="900" b="1" dirty="0">
                  <a:solidFill>
                    <a:schemeClr val="tx2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D82438E-F69D-FB67-410A-7BCCB985FA74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9075135" y="3336172"/>
                <a:ext cx="519110" cy="1032855"/>
              </a:xfrm>
              <a:custGeom>
                <a:avLst/>
                <a:gdLst>
                  <a:gd name="connsiteX0" fmla="*/ 2727 w 519110"/>
                  <a:gd name="connsiteY0" fmla="*/ 0 h 1032855"/>
                  <a:gd name="connsiteX1" fmla="*/ 519110 w 519110"/>
                  <a:gd name="connsiteY1" fmla="*/ 516428 h 1032855"/>
                  <a:gd name="connsiteX2" fmla="*/ 2727 w 519110"/>
                  <a:gd name="connsiteY2" fmla="*/ 1032855 h 1032855"/>
                  <a:gd name="connsiteX3" fmla="*/ 0 w 519110"/>
                  <a:gd name="connsiteY3" fmla="*/ 1032581 h 1032855"/>
                  <a:gd name="connsiteX4" fmla="*/ 0 w 519110"/>
                  <a:gd name="connsiteY4" fmla="*/ 275 h 1032855"/>
                  <a:gd name="connsiteX5" fmla="*/ 2727 w 519110"/>
                  <a:gd name="connsiteY5" fmla="*/ 0 h 1032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110" h="1032855">
                    <a:moveTo>
                      <a:pt x="2727" y="0"/>
                    </a:moveTo>
                    <a:cubicBezTo>
                      <a:pt x="287918" y="0"/>
                      <a:pt x="519110" y="231212"/>
                      <a:pt x="519110" y="516428"/>
                    </a:cubicBezTo>
                    <a:cubicBezTo>
                      <a:pt x="519110" y="801643"/>
                      <a:pt x="287918" y="1032855"/>
                      <a:pt x="2727" y="1032855"/>
                    </a:cubicBezTo>
                    <a:lnTo>
                      <a:pt x="0" y="1032581"/>
                    </a:lnTo>
                    <a:lnTo>
                      <a:pt x="0" y="275"/>
                    </a:lnTo>
                    <a:lnTo>
                      <a:pt x="2727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ea typeface="微软雅黑" panose="020B0503020204020204" pitchFamily="34" charset="-122"/>
                    <a:cs typeface="+mn-ea"/>
                    <a:sym typeface="+mn-lt"/>
                  </a:rPr>
                  <a:t>4</a:t>
                </a:r>
                <a:endParaRPr lang="zh-CN" altLang="zh-CN" sz="2400" b="1" dirty="0">
                  <a:solidFill>
                    <a:schemeClr val="tx1"/>
                  </a:solidFill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  <p:sp>
          <p:nvSpPr>
            <p:cNvPr id="10" name="Freeform 19">
              <a:extLst>
                <a:ext uri="{FF2B5EF4-FFF2-40B4-BE49-F238E27FC236}">
                  <a16:creationId xmlns:a16="http://schemas.microsoft.com/office/drawing/2014/main" id="{B70624D4-F133-E57D-E584-87D2FAA6491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9389968" y="2474142"/>
              <a:ext cx="2978661" cy="3038822"/>
            </a:xfrm>
            <a:custGeom>
              <a:avLst/>
              <a:gdLst>
                <a:gd name="connsiteX0" fmla="*/ 2901948 w 3176987"/>
                <a:gd name="connsiteY0" fmla="*/ 0 h 2901950"/>
                <a:gd name="connsiteX1" fmla="*/ 2901948 w 3176987"/>
                <a:gd name="connsiteY1" fmla="*/ 1181659 h 2901950"/>
                <a:gd name="connsiteX2" fmla="*/ 3176987 w 3176987"/>
                <a:gd name="connsiteY2" fmla="*/ 1450976 h 2901950"/>
                <a:gd name="connsiteX3" fmla="*/ 2901947 w 3176987"/>
                <a:gd name="connsiteY3" fmla="*/ 1720294 h 2901950"/>
                <a:gd name="connsiteX4" fmla="*/ 2901948 w 3176987"/>
                <a:gd name="connsiteY4" fmla="*/ 2901950 h 2901950"/>
                <a:gd name="connsiteX5" fmla="*/ 2 w 3176987"/>
                <a:gd name="connsiteY5" fmla="*/ 2901950 h 2901950"/>
                <a:gd name="connsiteX6" fmla="*/ 0 w 3176987"/>
                <a:gd name="connsiteY6" fmla="*/ 1 h 290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76987" h="2901950">
                  <a:moveTo>
                    <a:pt x="2901948" y="0"/>
                  </a:moveTo>
                  <a:lnTo>
                    <a:pt x="2901948" y="1181659"/>
                  </a:lnTo>
                  <a:lnTo>
                    <a:pt x="3176987" y="1450976"/>
                  </a:lnTo>
                  <a:lnTo>
                    <a:pt x="2901947" y="1720294"/>
                  </a:lnTo>
                  <a:lnTo>
                    <a:pt x="2901948" y="2901950"/>
                  </a:lnTo>
                  <a:lnTo>
                    <a:pt x="2" y="290195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50120" tIns="479653" rIns="430807" bIns="479653" numCol="1" spcCol="0" rtlCol="0" fromWordArt="0" anchor="ctr" anchorCtr="0" forceAA="0" compatLnSpc="1">
              <a:noAutofit/>
            </a:bodyPr>
            <a:lstStyle/>
            <a:p>
              <a:pPr>
                <a:lnSpc>
                  <a:spcPct val="130000"/>
                </a:lnSpc>
                <a:spcAft>
                  <a:spcPts val="1200"/>
                </a:spcAft>
              </a:pPr>
              <a:endParaRPr lang="zh-CN" altLang="zh-CN" sz="1000" b="1" dirty="0">
                <a:solidFill>
                  <a:schemeClr val="tx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1" name="任意多边形: 形状 36">
            <a:extLst>
              <a:ext uri="{FF2B5EF4-FFF2-40B4-BE49-F238E27FC236}">
                <a16:creationId xmlns:a16="http://schemas.microsoft.com/office/drawing/2014/main" id="{F93F12DA-A596-8356-C948-E4F336E0D7D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8828255" y="3511039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任意多边形: 形状 31">
            <a:extLst>
              <a:ext uri="{FF2B5EF4-FFF2-40B4-BE49-F238E27FC236}">
                <a16:creationId xmlns:a16="http://schemas.microsoft.com/office/drawing/2014/main" id="{FCF7282F-6636-98C8-489C-C4B7394978B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3982" y="3458497"/>
            <a:ext cx="399223" cy="1024023"/>
          </a:xfrm>
          <a:custGeom>
            <a:avLst/>
            <a:gdLst>
              <a:gd name="connsiteX0" fmla="*/ 2727 w 519110"/>
              <a:gd name="connsiteY0" fmla="*/ 0 h 1032855"/>
              <a:gd name="connsiteX1" fmla="*/ 519110 w 519110"/>
              <a:gd name="connsiteY1" fmla="*/ 516428 h 1032855"/>
              <a:gd name="connsiteX2" fmla="*/ 2727 w 519110"/>
              <a:gd name="connsiteY2" fmla="*/ 1032855 h 1032855"/>
              <a:gd name="connsiteX3" fmla="*/ 0 w 519110"/>
              <a:gd name="connsiteY3" fmla="*/ 1032581 h 1032855"/>
              <a:gd name="connsiteX4" fmla="*/ 0 w 519110"/>
              <a:gd name="connsiteY4" fmla="*/ 275 h 1032855"/>
              <a:gd name="connsiteX5" fmla="*/ 2727 w 519110"/>
              <a:gd name="connsiteY5" fmla="*/ 0 h 1032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110" h="1032855">
                <a:moveTo>
                  <a:pt x="2727" y="0"/>
                </a:moveTo>
                <a:cubicBezTo>
                  <a:pt x="287918" y="0"/>
                  <a:pt x="519110" y="231212"/>
                  <a:pt x="519110" y="516428"/>
                </a:cubicBezTo>
                <a:cubicBezTo>
                  <a:pt x="519110" y="801643"/>
                  <a:pt x="287918" y="1032855"/>
                  <a:pt x="2727" y="1032855"/>
                </a:cubicBezTo>
                <a:lnTo>
                  <a:pt x="0" y="1032581"/>
                </a:lnTo>
                <a:lnTo>
                  <a:pt x="0" y="275"/>
                </a:lnTo>
                <a:lnTo>
                  <a:pt x="272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4123" tIns="195954" rIns="145765" bIns="209367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zh-CN" sz="2400" b="1" dirty="0">
              <a:solidFill>
                <a:schemeClr val="tx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B1BA1E4-3EB0-43FB-B137-A4D70E371559}"/>
              </a:ext>
            </a:extLst>
          </p:cNvPr>
          <p:cNvSpPr txBox="1"/>
          <p:nvPr/>
        </p:nvSpPr>
        <p:spPr>
          <a:xfrm>
            <a:off x="2591072" y="2637749"/>
            <a:ext cx="2054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/>
              <a:t>Segmentazione delle Immagini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3C8A157-2DF7-907C-1FBA-0772225C930A}"/>
              </a:ext>
            </a:extLst>
          </p:cNvPr>
          <p:cNvSpPr txBox="1"/>
          <p:nvPr/>
        </p:nvSpPr>
        <p:spPr>
          <a:xfrm>
            <a:off x="4642149" y="2629766"/>
            <a:ext cx="166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Calcolo delle Features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0A1E5F3-14A1-659E-1EC8-53B53B819551}"/>
              </a:ext>
            </a:extLst>
          </p:cNvPr>
          <p:cNvSpPr txBox="1"/>
          <p:nvPr/>
        </p:nvSpPr>
        <p:spPr>
          <a:xfrm>
            <a:off x="414971" y="2699895"/>
            <a:ext cx="1788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Acquisizione delle immagini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5AC865FC-14DE-DED1-BAB0-6459A825CB28}"/>
              </a:ext>
            </a:extLst>
          </p:cNvPr>
          <p:cNvSpPr txBox="1"/>
          <p:nvPr/>
        </p:nvSpPr>
        <p:spPr>
          <a:xfrm>
            <a:off x="6864876" y="2675933"/>
            <a:ext cx="165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Riconoscimento degli oggetti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84203B1-8832-D635-F609-3CA68774D151}"/>
              </a:ext>
            </a:extLst>
          </p:cNvPr>
          <p:cNvSpPr txBox="1"/>
          <p:nvPr/>
        </p:nvSpPr>
        <p:spPr>
          <a:xfrm>
            <a:off x="9227478" y="2684173"/>
            <a:ext cx="234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</a:rPr>
              <a:t>Classificazione delle Foglie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BD3B0C2-4F4E-3919-8285-7E394A6D5EB2}"/>
              </a:ext>
            </a:extLst>
          </p:cNvPr>
          <p:cNvSpPr txBox="1"/>
          <p:nvPr/>
        </p:nvSpPr>
        <p:spPr>
          <a:xfrm>
            <a:off x="9294800" y="3673571"/>
            <a:ext cx="2152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Utilizzando KNN con K=5</a:t>
            </a:r>
          </a:p>
        </p:txBody>
      </p:sp>
    </p:spTree>
    <p:extLst>
      <p:ext uri="{BB962C8B-B14F-4D97-AF65-F5344CB8AC3E}">
        <p14:creationId xmlns:p14="http://schemas.microsoft.com/office/powerpoint/2010/main" val="1146393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51A54E3B-8D75-9042-19C2-4F7FC2F7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it-IT" dirty="0"/>
              <a:t>Pipeline di Classificazione</a:t>
            </a:r>
          </a:p>
        </p:txBody>
      </p:sp>
      <p:pic>
        <p:nvPicPr>
          <p:cNvPr id="4" name="Immagine 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05AC1F2B-FFB3-6DBA-30FE-81190DEBC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999" y="1825625"/>
            <a:ext cx="3666002" cy="4351338"/>
          </a:xfrm>
          <a:prstGeom prst="rect">
            <a:avLst/>
          </a:prstGeom>
          <a:noFill/>
        </p:spPr>
      </p:pic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E5C3C570-57A9-C10C-C51D-9DB005A9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2CCE0A-405E-6434-0AAB-8175D5FC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Perché KNN come classificatore?</a:t>
            </a: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5" name="Immagine 4" descr="Immagine che contiene testo, schermata, Parallelo, numero&#10;&#10;Il contenuto generato dall'IA potrebbe non essere corretto.">
            <a:extLst>
              <a:ext uri="{FF2B5EF4-FFF2-40B4-BE49-F238E27FC236}">
                <a16:creationId xmlns:a16="http://schemas.microsoft.com/office/drawing/2014/main" id="{74EEAB9F-F3A7-2CD6-3ECC-7E44BFB0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696" y="987425"/>
            <a:ext cx="4447183" cy="4873625"/>
          </a:xfrm>
          <a:prstGeom prst="rect">
            <a:avLst/>
          </a:prstGeom>
          <a:noFill/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F7534C3E-6C9C-2AF8-C0D1-52ECD39B5BB4}"/>
              </a:ext>
            </a:extLst>
          </p:cNvPr>
          <p:cNvSpPr txBox="1"/>
          <p:nvPr/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it-IT" sz="1600" kern="1200">
                <a:latin typeface="+mn-lt"/>
                <a:ea typeface="+mn-ea"/>
                <a:cs typeface="+mn-cs"/>
              </a:rPr>
              <a:t>Abbiamo scelto come classificatore KNN perché non deve essere trainato, permettendo di aggiungere in maniera semplice possibili nuove classi.</a:t>
            </a:r>
          </a:p>
        </p:txBody>
      </p:sp>
    </p:spTree>
    <p:extLst>
      <p:ext uri="{BB962C8B-B14F-4D97-AF65-F5344CB8AC3E}">
        <p14:creationId xmlns:p14="http://schemas.microsoft.com/office/powerpoint/2010/main" val="2672699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06AEF9E-45C7-C3C5-4D18-34637C882F19}"/>
              </a:ext>
            </a:extLst>
          </p:cNvPr>
          <p:cNvSpPr/>
          <p:nvPr/>
        </p:nvSpPr>
        <p:spPr>
          <a:xfrm>
            <a:off x="0" y="0"/>
            <a:ext cx="6035040" cy="6858000"/>
          </a:xfrm>
          <a:custGeom>
            <a:avLst/>
            <a:gdLst>
              <a:gd name="connsiteX0" fmla="*/ 0 w 6035040"/>
              <a:gd name="connsiteY0" fmla="*/ 0 h 6858000"/>
              <a:gd name="connsiteX1" fmla="*/ 5043606 w 6035040"/>
              <a:gd name="connsiteY1" fmla="*/ 0 h 6858000"/>
              <a:gd name="connsiteX2" fmla="*/ 5103962 w 6035040"/>
              <a:gd name="connsiteY2" fmla="*/ 94147 h 6858000"/>
              <a:gd name="connsiteX3" fmla="*/ 6035040 w 6035040"/>
              <a:gd name="connsiteY3" fmla="*/ 3429000 h 6858000"/>
              <a:gd name="connsiteX4" fmla="*/ 5103962 w 6035040"/>
              <a:gd name="connsiteY4" fmla="*/ 6763853 h 6858000"/>
              <a:gd name="connsiteX5" fmla="*/ 5043606 w 6035040"/>
              <a:gd name="connsiteY5" fmla="*/ 6858000 h 6858000"/>
              <a:gd name="connsiteX6" fmla="*/ 0 w 6035040"/>
              <a:gd name="connsiteY6" fmla="*/ 6858000 h 6858000"/>
              <a:gd name="connsiteX7" fmla="*/ 0 w 603504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35040" h="6858000">
                <a:moveTo>
                  <a:pt x="0" y="0"/>
                </a:moveTo>
                <a:lnTo>
                  <a:pt x="5043606" y="0"/>
                </a:lnTo>
                <a:lnTo>
                  <a:pt x="5103962" y="94147"/>
                </a:lnTo>
                <a:cubicBezTo>
                  <a:pt x="5694801" y="1066537"/>
                  <a:pt x="6035040" y="2208035"/>
                  <a:pt x="6035040" y="3429000"/>
                </a:cubicBezTo>
                <a:cubicBezTo>
                  <a:pt x="6035040" y="4649965"/>
                  <a:pt x="5694801" y="5791463"/>
                  <a:pt x="5103962" y="6763853"/>
                </a:cubicBezTo>
                <a:lnTo>
                  <a:pt x="504360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906860"/>
            <a:ext cx="4662983" cy="144264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S</a:t>
            </a: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cience And </a:t>
            </a:r>
            <a:b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</a:br>
            <a:r>
              <a:rPr lang="en-US" altLang="zh-CN" sz="4400" dirty="0">
                <a:solidFill>
                  <a:schemeClr val="bg1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Research</a:t>
            </a:r>
            <a:endParaRPr lang="en-US" sz="4400" dirty="0">
              <a:solidFill>
                <a:schemeClr val="bg1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09F5E5-1DC4-2677-7A97-141C421A239E}"/>
              </a:ext>
            </a:extLst>
          </p:cNvPr>
          <p:cNvSpPr txBox="1"/>
          <p:nvPr/>
        </p:nvSpPr>
        <p:spPr>
          <a:xfrm>
            <a:off x="591153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JustFreeSlide</a:t>
            </a:r>
            <a:endParaRPr lang="en-US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0FDCFB-2B60-5A7E-0B42-B601882A2558}"/>
              </a:ext>
            </a:extLst>
          </p:cNvPr>
          <p:cNvSpPr txBox="1"/>
          <p:nvPr/>
        </p:nvSpPr>
        <p:spPr>
          <a:xfrm>
            <a:off x="8603649" y="395843"/>
            <a:ext cx="299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a typeface="微软雅黑" panose="020B0503020204020204" pitchFamily="34" charset="-122"/>
                <a:cs typeface="+mn-ea"/>
                <a:sym typeface="+mn-lt"/>
              </a:rPr>
              <a:t>Minimal Presentation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01A113E-8740-EBCE-326B-CDEF654692CA}"/>
              </a:ext>
            </a:extLst>
          </p:cNvPr>
          <p:cNvSpPr txBox="1"/>
          <p:nvPr/>
        </p:nvSpPr>
        <p:spPr>
          <a:xfrm>
            <a:off x="695325" y="3429000"/>
            <a:ext cx="3575733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/>
            <a:r>
              <a:rPr lang="en-US" altLang="zh-CN" sz="18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Your title here</a:t>
            </a:r>
            <a:r>
              <a:rPr lang="en-US" altLang="zh-CN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In post 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pPr fontAlgn="auto"/>
            <a:r>
              <a:rPr lang="zh-CN" altLang="en-US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mean shot ye.</a:t>
            </a:r>
            <a:endParaRPr lang="en-US" altLang="zh-CN" b="1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endParaRPr lang="en-US" altLang="zh-CN" sz="1400" dirty="0">
              <a:solidFill>
                <a:schemeClr val="bg1"/>
              </a:solidFill>
              <a:ea typeface="微软雅黑" panose="020B0503020204020204" pitchFamily="34" charset="-122"/>
              <a:cs typeface="+mn-ea"/>
              <a:sym typeface="+mn-lt"/>
            </a:endParaRPr>
          </a:p>
          <a:p>
            <a:r>
              <a:rPr lang="zh-CN" altLang="en-US" sz="1400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 There out her child sir his lived. In post mean shot ye. There out her child sir his lived. Design at uneasy me season of branch on praise esteem. 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4B919-6D87-FA71-E160-291844B1F2EA}"/>
              </a:ext>
            </a:extLst>
          </p:cNvPr>
          <p:cNvSpPr/>
          <p:nvPr/>
        </p:nvSpPr>
        <p:spPr>
          <a:xfrm>
            <a:off x="5226041" y="1504709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27AA9A2-97C4-E68B-DD1D-1CCB63FC9913}"/>
              </a:ext>
            </a:extLst>
          </p:cNvPr>
          <p:cNvSpPr txBox="1"/>
          <p:nvPr/>
        </p:nvSpPr>
        <p:spPr>
          <a:xfrm>
            <a:off x="6817489" y="1577585"/>
            <a:ext cx="467918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56%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42B87DD-4254-BBE9-7C34-72FA4F170201}"/>
              </a:ext>
            </a:extLst>
          </p:cNvPr>
          <p:cNvSpPr/>
          <p:nvPr/>
        </p:nvSpPr>
        <p:spPr>
          <a:xfrm>
            <a:off x="5369494" y="3213903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5D684B4-742A-D6C6-0E59-36367CE6BE49}"/>
              </a:ext>
            </a:extLst>
          </p:cNvPr>
          <p:cNvSpPr/>
          <p:nvPr/>
        </p:nvSpPr>
        <p:spPr>
          <a:xfrm>
            <a:off x="5046020" y="4923098"/>
            <a:ext cx="1192192" cy="1192192"/>
          </a:xfrm>
          <a:prstGeom prst="ellipse">
            <a:avLst/>
          </a:prstGeom>
          <a:solidFill>
            <a:schemeClr val="tx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A15DF3-3D58-70A0-ECC2-207723A07FB2}"/>
              </a:ext>
            </a:extLst>
          </p:cNvPr>
          <p:cNvSpPr txBox="1"/>
          <p:nvPr/>
        </p:nvSpPr>
        <p:spPr>
          <a:xfrm>
            <a:off x="7133475" y="3290207"/>
            <a:ext cx="4467373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75%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4F1A3B-249E-5213-D2A9-08873F259870}"/>
              </a:ext>
            </a:extLst>
          </p:cNvPr>
          <p:cNvSpPr txBox="1"/>
          <p:nvPr/>
        </p:nvSpPr>
        <p:spPr>
          <a:xfrm>
            <a:off x="6810002" y="4995974"/>
            <a:ext cx="47908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Aft>
                <a:spcPts val="1200"/>
              </a:spcAft>
            </a:pPr>
            <a:r>
              <a:rPr lang="en-US" altLang="zh-CN" sz="2400" b="1" dirty="0">
                <a:ea typeface="微软雅黑" panose="020B0503020204020204" pitchFamily="34" charset="-122"/>
                <a:cs typeface="+mn-ea"/>
                <a:sym typeface="+mn-lt"/>
              </a:rPr>
              <a:t>82%</a:t>
            </a:r>
          </a:p>
          <a:p>
            <a:pPr fontAlgn="auto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In post mean shot ye. There out her child sir his lived.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There out her child sir his lived. </a:t>
            </a:r>
            <a:endParaRPr lang="zh-CN" altLang="en-US" sz="14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44" name="Graphic 43" descr="Beaker outline">
            <a:extLst>
              <a:ext uri="{FF2B5EF4-FFF2-40B4-BE49-F238E27FC236}">
                <a16:creationId xmlns:a16="http://schemas.microsoft.com/office/drawing/2014/main" id="{17FB0467-EE3A-0575-177F-B4FD3BDCE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137" y="1740805"/>
            <a:ext cx="720000" cy="720000"/>
          </a:xfrm>
          <a:prstGeom prst="rect">
            <a:avLst/>
          </a:prstGeom>
        </p:spPr>
      </p:pic>
      <p:pic>
        <p:nvPicPr>
          <p:cNvPr id="46" name="Graphic 45" descr="DNA outline">
            <a:extLst>
              <a:ext uri="{FF2B5EF4-FFF2-40B4-BE49-F238E27FC236}">
                <a16:creationId xmlns:a16="http://schemas.microsoft.com/office/drawing/2014/main" id="{B95CA09C-3A82-EC16-0BF6-99E0A6F3F8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05590" y="3449999"/>
            <a:ext cx="720000" cy="720000"/>
          </a:xfrm>
          <a:prstGeom prst="rect">
            <a:avLst/>
          </a:prstGeom>
        </p:spPr>
      </p:pic>
      <p:pic>
        <p:nvPicPr>
          <p:cNvPr id="48" name="Graphic 47" descr="Microscope outline">
            <a:extLst>
              <a:ext uri="{FF2B5EF4-FFF2-40B4-BE49-F238E27FC236}">
                <a16:creationId xmlns:a16="http://schemas.microsoft.com/office/drawing/2014/main" id="{A6456BDF-948B-A3F7-B5E6-FDDC55D88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82116" y="515919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032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4CAAEF3C-E3F3-6FD8-61E0-06B46BD7C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27</a:t>
            </a:fld>
            <a:endParaRPr lang="en-US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407ED050-5046-9E44-47D3-8250B752A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Risultati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47E0AD-CC74-B3CD-7EE4-AD43847178C3}"/>
              </a:ext>
            </a:extLst>
          </p:cNvPr>
          <p:cNvSpPr txBox="1"/>
          <p:nvPr/>
        </p:nvSpPr>
        <p:spPr>
          <a:xfrm>
            <a:off x="943897" y="1641987"/>
            <a:ext cx="93799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-Risultati dei vari test </a:t>
            </a:r>
          </a:p>
          <a:p>
            <a:r>
              <a:rPr lang="it-IT" dirty="0"/>
              <a:t>-Idee per miglioramenti futuri: studio e selezione delle features per ridurre la dimensionalità, migliorare i tempi di calcolo(momenti di hu, </a:t>
            </a:r>
            <a:r>
              <a:rPr lang="it-IT" dirty="0" err="1"/>
              <a:t>region</a:t>
            </a:r>
            <a:r>
              <a:rPr lang="it-IT" dirty="0"/>
              <a:t> </a:t>
            </a:r>
            <a:r>
              <a:rPr lang="it-IT" dirty="0" err="1"/>
              <a:t>growing</a:t>
            </a:r>
            <a:r>
              <a:rPr lang="it-IT" dirty="0"/>
              <a:t>) , migliore implementazione del calcolo in parallelo</a:t>
            </a:r>
          </a:p>
          <a:p>
            <a:r>
              <a:rPr lang="it-IT" dirty="0"/>
              <a:t>-Aggiunta di nuove classi(il riconoscitore è separato dal classificatore, quindi l’unica differenza è che aumenta il tempo di calcolo)</a:t>
            </a:r>
          </a:p>
          <a:p>
            <a:r>
              <a:rPr lang="it-IT" dirty="0"/>
              <a:t>-dataset </a:t>
            </a:r>
            <a:r>
              <a:rPr lang="it-IT" dirty="0" err="1"/>
              <a:t>agumentation</a:t>
            </a:r>
            <a:r>
              <a:rPr lang="it-IT" dirty="0"/>
              <a:t> con variazioni a livello di post processing, rotazione e scala per migliorare l’invarianza del classificatore</a:t>
            </a:r>
          </a:p>
        </p:txBody>
      </p:sp>
    </p:spTree>
    <p:extLst>
      <p:ext uri="{BB962C8B-B14F-4D97-AF65-F5344CB8AC3E}">
        <p14:creationId xmlns:p14="http://schemas.microsoft.com/office/powerpoint/2010/main" val="811208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BD0A-A4E0-C8B6-BB0A-2F91F5F1B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A6E3EAB5-91C9-B6C8-57DE-7DF94D225B4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59DE394-82D8-2DAF-4F8C-D8A2607F31E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DCA0159-B4AE-8660-9B88-A4D7B522A6E8}"/>
              </a:ext>
            </a:extLst>
          </p:cNvPr>
          <p:cNvSpPr txBox="1"/>
          <p:nvPr/>
        </p:nvSpPr>
        <p:spPr>
          <a:xfrm>
            <a:off x="299719" y="1228052"/>
            <a:ext cx="309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RILBP</a:t>
            </a:r>
          </a:p>
          <a:p>
            <a:r>
              <a:rPr lang="it-IT" dirty="0"/>
              <a:t>Potente descrittore di texture dal costo computazionale contenuto</a:t>
            </a:r>
          </a:p>
        </p:txBody>
      </p:sp>
      <p:pic>
        <p:nvPicPr>
          <p:cNvPr id="18" name="Immagine 17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BB2E7A2-72C2-3D7F-388A-DE1A2E0517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099" y="1036460"/>
            <a:ext cx="6112509" cy="296276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4E1C397-EA07-48D2-BBC9-46EAC8CBBEBA}"/>
              </a:ext>
            </a:extLst>
          </p:cNvPr>
          <p:cNvSpPr txBox="1"/>
          <p:nvPr/>
        </p:nvSpPr>
        <p:spPr>
          <a:xfrm>
            <a:off x="234135" y="3999229"/>
            <a:ext cx="3769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progettato per essere invariante alla rotazione.</a:t>
            </a:r>
          </a:p>
          <a:p>
            <a:r>
              <a:rPr lang="it-IT" dirty="0"/>
              <a:t>Ogni pixel viene confrontato con quelli attorno e aggiunto a una stringa binaria che viene traslata in modo da partire dal valore più basso.</a:t>
            </a:r>
          </a:p>
          <a:p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926B255C-30B5-7E68-206D-EE81D3429B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AF1BD1D-72A9-13BB-DA38-13321AE04E39}"/>
              </a:ext>
            </a:extLst>
          </p:cNvPr>
          <p:cNvSpPr txBox="1"/>
          <p:nvPr/>
        </p:nvSpPr>
        <p:spPr>
          <a:xfrm>
            <a:off x="6990603" y="4968240"/>
            <a:ext cx="462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In questo modo la stessa texture produrrà lo stesso risultato indipendentemente dalla rotazione dell’oggetto.</a:t>
            </a:r>
          </a:p>
          <a:p>
            <a:r>
              <a:rPr lang="it-IT" dirty="0">
                <a:solidFill>
                  <a:schemeClr val="bg1"/>
                </a:solidFill>
              </a:rPr>
              <a:t>Andando così a risolvere il problema della rotazione.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AB61958D-5969-F557-B94F-88A4957117FA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5032523" cy="520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</p:spTree>
    <p:extLst>
      <p:ext uri="{BB962C8B-B14F-4D97-AF65-F5344CB8AC3E}">
        <p14:creationId xmlns:p14="http://schemas.microsoft.com/office/powerpoint/2010/main" val="1908516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A183A-2A52-277D-9244-4C593A63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D0B479-64B0-2409-8F23-3A0C2E0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135" y="401933"/>
            <a:ext cx="7593531" cy="492369"/>
          </a:xfrm>
        </p:spPr>
        <p:txBody>
          <a:bodyPr anchor="ctr">
            <a:noAutofit/>
          </a:bodyPr>
          <a:lstStyle/>
          <a:p>
            <a:r>
              <a:rPr lang="en-US" sz="28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28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Texture</a:t>
            </a:r>
          </a:p>
        </p:txBody>
      </p:sp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17DE9DDE-9727-7C4F-BEA1-BC4C7E05F3B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1A89E7E-48E2-0F2C-E942-E4941C50D3C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979E8C8-BF6C-46FC-7988-1BD7BCB97449}"/>
              </a:ext>
            </a:extLst>
          </p:cNvPr>
          <p:cNvSpPr txBox="1"/>
          <p:nvPr/>
        </p:nvSpPr>
        <p:spPr>
          <a:xfrm>
            <a:off x="312793" y="2551740"/>
            <a:ext cx="3718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Sono fortemente invarianti alla rotazione e forniscono una descrizione compatta della texture </a:t>
            </a:r>
          </a:p>
          <a:p>
            <a:endParaRPr lang="it-IT" sz="1400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BE5D9F8B-6D31-41AE-658D-05D6BAF8142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6F26F0B-152D-FE9A-217E-B7DB35F2B4BC}"/>
              </a:ext>
            </a:extLst>
          </p:cNvPr>
          <p:cNvSpPr txBox="1"/>
          <p:nvPr/>
        </p:nvSpPr>
        <p:spPr>
          <a:xfrm>
            <a:off x="6764460" y="5341866"/>
            <a:ext cx="47392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Ogni momento cattura specifiche caratteristiche della geometria, al salire dei gradi le caratteristiche si fanno sempre più fini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9364583-385D-1027-8AD4-D71E9C96DED2}"/>
              </a:ext>
            </a:extLst>
          </p:cNvPr>
          <p:cNvSpPr txBox="1"/>
          <p:nvPr/>
        </p:nvSpPr>
        <p:spPr>
          <a:xfrm>
            <a:off x="312793" y="1413360"/>
            <a:ext cx="2752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Momenti di </a:t>
            </a:r>
            <a:r>
              <a:rPr lang="it-IT" b="1" dirty="0" err="1"/>
              <a:t>Zernike</a:t>
            </a:r>
            <a:endParaRPr lang="it-IT" b="1" dirty="0"/>
          </a:p>
          <a:p>
            <a:r>
              <a:rPr lang="it-IT" sz="1400" dirty="0"/>
              <a:t>Descrittori basati su polinomi ortogonali definiti all’interno di un disco unitario</a:t>
            </a:r>
          </a:p>
        </p:txBody>
      </p:sp>
      <p:pic>
        <p:nvPicPr>
          <p:cNvPr id="7" name="Immagine 6" descr="Immagine che contiene cerchio, Policromia&#10;&#10;Il contenuto generato dall'IA potrebbe non essere corretto.">
            <a:extLst>
              <a:ext uri="{FF2B5EF4-FFF2-40B4-BE49-F238E27FC236}">
                <a16:creationId xmlns:a16="http://schemas.microsoft.com/office/drawing/2014/main" id="{610C84FF-8FA6-D0D3-ACAC-30B92D63D9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966" y="1200926"/>
            <a:ext cx="3187878" cy="286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1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9ADD7BF-5128-125F-E7B4-6756D9ED8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FB8ABF-188C-C2A5-6950-D6E5B90FDA3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283E792-1372-2027-273F-37B56BD6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Obbiettivo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Progetto</a:t>
            </a:r>
          </a:p>
        </p:txBody>
      </p:sp>
      <p:sp>
        <p:nvSpPr>
          <p:cNvPr id="5" name="矩形 3">
            <a:extLst>
              <a:ext uri="{FF2B5EF4-FFF2-40B4-BE49-F238E27FC236}">
                <a16:creationId xmlns:a16="http://schemas.microsoft.com/office/drawing/2014/main" id="{566AE86E-96BB-6C35-6031-5B2CE0AFE1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340114" y="2128934"/>
            <a:ext cx="6851886" cy="23258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741E0C-7834-F17D-14EC-D9A1E6BBA088}"/>
              </a:ext>
            </a:extLst>
          </p:cNvPr>
          <p:cNvGrpSpPr/>
          <p:nvPr/>
        </p:nvGrpSpPr>
        <p:grpSpPr>
          <a:xfrm>
            <a:off x="6015436" y="2581725"/>
            <a:ext cx="5688764" cy="1400007"/>
            <a:chOff x="6015436" y="2698549"/>
            <a:chExt cx="5688764" cy="1400007"/>
          </a:xfrm>
        </p:grpSpPr>
        <p:sp>
          <p:nvSpPr>
            <p:cNvPr id="7" name="正文">
              <a:extLst>
                <a:ext uri="{FF2B5EF4-FFF2-40B4-BE49-F238E27FC236}">
                  <a16:creationId xmlns:a16="http://schemas.microsoft.com/office/drawing/2014/main" id="{34798DF5-1FA0-918F-650E-5967EB4D83BE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6015436" y="3292741"/>
              <a:ext cx="5688764" cy="805815"/>
            </a:xfrm>
            <a:prstGeom prst="rect">
              <a:avLst/>
            </a:prstGeom>
            <a:noFill/>
          </p:spPr>
          <p:txBody>
            <a:bodyPr wrap="square" lIns="0" tIns="0" rIns="0" bIns="0" rtlCol="0" anchor="t" anchorCtr="0">
              <a:noAutofit/>
            </a:bodyPr>
            <a:lstStyle/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Lo scopo del progetto è realizzare un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algoritimo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di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Leaf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sz="1200" dirty="0" err="1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Recognition</a:t>
              </a: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con almeno 10 classi. </a:t>
              </a:r>
            </a:p>
            <a:p>
              <a:pPr indent="0" fontAlgn="auto">
                <a:lnSpc>
                  <a:spcPct val="120000"/>
                </a:lnSpc>
                <a:buNone/>
              </a:pPr>
              <a:r>
                <a:rPr lang="it-IT" altLang="zh-CN" sz="1200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Gli oggetti possono essere catalogati in una delle 10 classi o come sconosciuti</a:t>
              </a:r>
              <a:endParaRPr lang="zh-CN" altLang="en-US" sz="1200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标题">
              <a:extLst>
                <a:ext uri="{FF2B5EF4-FFF2-40B4-BE49-F238E27FC236}">
                  <a16:creationId xmlns:a16="http://schemas.microsoft.com/office/drawing/2014/main" id="{C36C695D-73C2-C79D-2207-51A9A597A282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6015436" y="2698549"/>
              <a:ext cx="5688764" cy="368300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Riconoscere, Localizzare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e</a:t>
              </a:r>
              <a:r>
                <a:rPr lang="zh-CN" altLang="it-IT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 </a:t>
              </a:r>
              <a:r>
                <a:rPr lang="it-IT" altLang="zh-CN" b="1" dirty="0">
                  <a:solidFill>
                    <a:schemeClr val="bg2"/>
                  </a:solidFill>
                  <a:ea typeface="微软雅黑" panose="020B0503020204020204" pitchFamily="34" charset="-122"/>
                  <a:cs typeface="+mn-ea"/>
                  <a:sym typeface="+mn-lt"/>
                </a:rPr>
                <a:t>Classificare</a:t>
              </a:r>
              <a:endParaRPr lang="zh-CN" altLang="en-US" b="1" dirty="0">
                <a:solidFill>
                  <a:schemeClr val="bg2"/>
                </a:solidFill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178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ECA8A-FB8B-FE47-7752-457AD946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EBD5619D-A25E-0BB7-91F8-EF0294A952B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BF01CAE1-E0D5-C48F-40F4-DBFB05BFCE3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123EACBA-D4B1-A11E-206F-3133606F4835}"/>
              </a:ext>
            </a:extLst>
          </p:cNvPr>
          <p:cNvSpPr txBox="1"/>
          <p:nvPr/>
        </p:nvSpPr>
        <p:spPr>
          <a:xfrm>
            <a:off x="159042" y="2102259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Descrittori di Fourier</a:t>
            </a:r>
          </a:p>
          <a:p>
            <a:r>
              <a:rPr lang="it-IT" dirty="0"/>
              <a:t>Permettono di rappresentare il contorno di una regione dal punto di vista del dominio delle </a:t>
            </a:r>
            <a:r>
              <a:rPr lang="it-IT" dirty="0" err="1"/>
              <a:t>fequenze</a:t>
            </a:r>
            <a:endParaRPr lang="it-IT" dirty="0"/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5036C539-EEA9-7F99-5C0D-7FA3FE90718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0D67BB18-6383-8880-F2D2-8769F1FE4D48}"/>
              </a:ext>
            </a:extLst>
          </p:cNvPr>
          <p:cNvSpPr txBox="1"/>
          <p:nvPr/>
        </p:nvSpPr>
        <p:spPr>
          <a:xfrm>
            <a:off x="7071883" y="5344160"/>
            <a:ext cx="462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Se </a:t>
            </a:r>
            <a:r>
              <a:rPr lang="it-IT" dirty="0" err="1">
                <a:solidFill>
                  <a:schemeClr val="bg1"/>
                </a:solidFill>
              </a:rPr>
              <a:t>l'edge</a:t>
            </a:r>
            <a:r>
              <a:rPr lang="it-IT" dirty="0">
                <a:solidFill>
                  <a:schemeClr val="bg1"/>
                </a:solidFill>
              </a:rPr>
              <a:t> signature </a:t>
            </a:r>
            <a:r>
              <a:rPr lang="it-IT" dirty="0" err="1">
                <a:solidFill>
                  <a:schemeClr val="bg1"/>
                </a:solidFill>
              </a:rPr>
              <a:t>é</a:t>
            </a:r>
            <a:r>
              <a:rPr lang="it-IT" dirty="0">
                <a:solidFill>
                  <a:schemeClr val="bg1"/>
                </a:solidFill>
              </a:rPr>
              <a:t> estratta in maniera adeguata permettono di ricavare features fortemente invarianti a scala e rotazione</a:t>
            </a:r>
          </a:p>
        </p:txBody>
      </p:sp>
      <p:pic>
        <p:nvPicPr>
          <p:cNvPr id="6" name="Immagine 5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A7FFD040-2F36-DCBC-6B69-FBF49AAEF9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96" y="3772016"/>
            <a:ext cx="2787323" cy="26175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53403D-1D9F-E275-F814-A8424A7CF2BE}"/>
              </a:ext>
            </a:extLst>
          </p:cNvPr>
          <p:cNvSpPr txBox="1"/>
          <p:nvPr/>
        </p:nvSpPr>
        <p:spPr>
          <a:xfrm>
            <a:off x="3502328" y="3878663"/>
            <a:ext cx="17779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Il contorno viene convertito in una sequenza di numeri complessi, rendendo possibile un'analisi compatta ed efficiente tramite la trasformata di </a:t>
            </a:r>
            <a:r>
              <a:rPr lang="it-IT" sz="1200" dirty="0" err="1"/>
              <a:t>fourier</a:t>
            </a:r>
            <a:endParaRPr lang="it-IT" sz="12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89B2C1AD-1597-00B5-F5FC-F37B64BC2DA1}"/>
              </a:ext>
            </a:extLst>
          </p:cNvPr>
          <p:cNvSpPr txBox="1">
            <a:spLocks/>
          </p:cNvSpPr>
          <p:nvPr/>
        </p:nvSpPr>
        <p:spPr>
          <a:xfrm>
            <a:off x="234135" y="373911"/>
            <a:ext cx="6910243" cy="902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Descrittori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di feature di Forma/Edge</a:t>
            </a:r>
          </a:p>
        </p:txBody>
      </p:sp>
    </p:spTree>
    <p:extLst>
      <p:ext uri="{BB962C8B-B14F-4D97-AF65-F5344CB8AC3E}">
        <p14:creationId xmlns:p14="http://schemas.microsoft.com/office/powerpoint/2010/main" val="80262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5CF4-57BE-D2FF-B84B-0E997789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41FCEB1F-0F13-A14C-3C4C-7A533FFE02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38FE83A6-C7C9-C4A7-7DDA-9CAB4D1D22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EB1C7600-D9B8-89DC-1853-2170C45EF6B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37C39E95-7CE6-4303-883F-F1D4E7C9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RFE Loop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B33E1DD-C732-37EE-798C-30C9E616CA0A}"/>
              </a:ext>
            </a:extLst>
          </p:cNvPr>
          <p:cNvSpPr txBox="1"/>
          <p:nvPr/>
        </p:nvSpPr>
        <p:spPr>
          <a:xfrm>
            <a:off x="695325" y="1177026"/>
            <a:ext cx="75560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Si tratta di una tecnica iterativa di selezione delle features- un modello viene allenato, le features vengono valutate (MRMR o </a:t>
            </a:r>
            <a:r>
              <a:rPr lang="it-IT" dirty="0" err="1"/>
              <a:t>oobPermutedImportanca</a:t>
            </a:r>
            <a:r>
              <a:rPr lang="it-IT" dirty="0"/>
              <a:t>, in base al modello) e la *meno importante* viene eliminata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856BAEC-021D-5C25-AA97-D867B1CD4A91}"/>
              </a:ext>
            </a:extLst>
          </p:cNvPr>
          <p:cNvSpPr txBox="1"/>
          <p:nvPr/>
        </p:nvSpPr>
        <p:spPr>
          <a:xfrm>
            <a:off x="695325" y="2763520"/>
            <a:ext cx="75560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il loop continua fino al raggiungimento di un numero minimo di features (nel nostro caso viene fornito un range) o al raggiungimento di una soglia minima di importanza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3C954D7-4E2E-B4B0-1FF9-B017D922061B}"/>
              </a:ext>
            </a:extLst>
          </p:cNvPr>
          <p:cNvSpPr txBox="1"/>
          <p:nvPr/>
        </p:nvSpPr>
        <p:spPr>
          <a:xfrm>
            <a:off x="6796548" y="4955457"/>
            <a:ext cx="5061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Permette di ridurre la pesantezza dei calcoli, riducendo la dimensionalità del vettore features e permette al modello di generalizzare meglio, riducendo l'</a:t>
            </a:r>
            <a:r>
              <a:rPr lang="it-IT" dirty="0" err="1">
                <a:solidFill>
                  <a:schemeClr val="bg2"/>
                </a:solidFill>
              </a:rPr>
              <a:t>overfitting</a:t>
            </a:r>
            <a:endParaRPr lang="it-IT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042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AAEE6-AD93-119A-0882-F551006DC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CD93FAD1-07A2-4235-C0BF-804B0989061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46648306-3A38-2AEE-AD83-6552603A16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A54C6E40-3D1E-89F8-B297-9396712D91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6BDC21EA-24F1-B35C-A9EB-2E527EE8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 Minimum </a:t>
            </a:r>
            <a:r>
              <a:rPr lang="it-IT" dirty="0" err="1"/>
              <a:t>Redundance</a:t>
            </a:r>
            <a:r>
              <a:rPr lang="it-IT" dirty="0"/>
              <a:t>(MRMR)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9976A2C-DBD2-5C9C-AF8F-A6D813636028}"/>
              </a:ext>
            </a:extLst>
          </p:cNvPr>
          <p:cNvSpPr txBox="1"/>
          <p:nvPr/>
        </p:nvSpPr>
        <p:spPr>
          <a:xfrm>
            <a:off x="954127" y="1319133"/>
            <a:ext cx="2992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Maximum </a:t>
            </a:r>
            <a:r>
              <a:rPr lang="it-IT" dirty="0" err="1"/>
              <a:t>relevance</a:t>
            </a:r>
            <a:r>
              <a:rPr lang="it-IT" dirty="0"/>
              <a:t>: Massimizza rilevanza rispetto alle classi (simile a Fisher score)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CFB1DD-6451-DD18-407C-C02A4B7FDF79}"/>
              </a:ext>
            </a:extLst>
          </p:cNvPr>
          <p:cNvSpPr txBox="1"/>
          <p:nvPr/>
        </p:nvSpPr>
        <p:spPr>
          <a:xfrm>
            <a:off x="4857135" y="1319133"/>
            <a:ext cx="4247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Minimum </a:t>
            </a:r>
            <a:r>
              <a:rPr lang="it-IT" dirty="0" err="1"/>
              <a:t>redundance</a:t>
            </a:r>
            <a:r>
              <a:rPr lang="it-IT" dirty="0"/>
              <a:t>: minimizza la ridondanza tra le feature selezionate evitando che più feature postino la stessa informazione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C144BB0-488C-A4E9-1329-365199DCEBD2}"/>
              </a:ext>
            </a:extLst>
          </p:cNvPr>
          <p:cNvSpPr txBox="1"/>
          <p:nvPr/>
        </p:nvSpPr>
        <p:spPr>
          <a:xfrm>
            <a:off x="7177548" y="4945626"/>
            <a:ext cx="35101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2"/>
                </a:solidFill>
              </a:rPr>
              <a:t>Tecnica che mira a selezionare il sottoinsieme di caratteristiche più </a:t>
            </a:r>
            <a:r>
              <a:rPr lang="it-IT" dirty="0" err="1">
                <a:solidFill>
                  <a:schemeClr val="bg2"/>
                </a:solidFill>
              </a:rPr>
              <a:t>inforamtive</a:t>
            </a:r>
            <a:r>
              <a:rPr lang="it-IT" dirty="0">
                <a:solidFill>
                  <a:schemeClr val="bg2"/>
                </a:solidFill>
              </a:rPr>
              <a:t> per la classificazione</a:t>
            </a:r>
          </a:p>
        </p:txBody>
      </p:sp>
    </p:spTree>
    <p:extLst>
      <p:ext uri="{BB962C8B-B14F-4D97-AF65-F5344CB8AC3E}">
        <p14:creationId xmlns:p14="http://schemas.microsoft.com/office/powerpoint/2010/main" val="3855361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A65C-9175-C1FD-C68D-E0A00369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: 形状 17">
            <a:extLst>
              <a:ext uri="{FF2B5EF4-FFF2-40B4-BE49-F238E27FC236}">
                <a16:creationId xmlns:a16="http://schemas.microsoft.com/office/drawing/2014/main" id="{F4BAFD88-D17B-AE31-9B4B-2EFB1E869CD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rot="16200000">
            <a:off x="6269697" y="39204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任意多边形: 形状 17">
            <a:extLst>
              <a:ext uri="{FF2B5EF4-FFF2-40B4-BE49-F238E27FC236}">
                <a16:creationId xmlns:a16="http://schemas.microsoft.com/office/drawing/2014/main" id="{205434AC-EDE0-F337-A2F5-6823201923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rot="16200000">
            <a:off x="6273805" y="3944392"/>
            <a:ext cx="9847061" cy="200607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任意多边形: 形状 17">
            <a:extLst>
              <a:ext uri="{FF2B5EF4-FFF2-40B4-BE49-F238E27FC236}">
                <a16:creationId xmlns:a16="http://schemas.microsoft.com/office/drawing/2014/main" id="{8EDD59B8-B489-D81C-3BC0-4C00708B347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266658" y="4094480"/>
            <a:ext cx="9847061" cy="2859027"/>
          </a:xfrm>
          <a:custGeom>
            <a:avLst/>
            <a:gdLst>
              <a:gd name="connsiteX0" fmla="*/ 4924244 w 9848488"/>
              <a:gd name="connsiteY0" fmla="*/ 0 h 2006368"/>
              <a:gd name="connsiteX1" fmla="*/ 9775437 w 9848488"/>
              <a:gd name="connsiteY1" fmla="*/ 1858432 h 2006368"/>
              <a:gd name="connsiteX2" fmla="*/ 9848488 w 9848488"/>
              <a:gd name="connsiteY2" fmla="*/ 2006368 h 2006368"/>
              <a:gd name="connsiteX3" fmla="*/ 0 w 9848488"/>
              <a:gd name="connsiteY3" fmla="*/ 2006368 h 2006368"/>
              <a:gd name="connsiteX4" fmla="*/ 73051 w 9848488"/>
              <a:gd name="connsiteY4" fmla="*/ 1858432 h 2006368"/>
              <a:gd name="connsiteX5" fmla="*/ 4924244 w 9848488"/>
              <a:gd name="connsiteY5" fmla="*/ 0 h 2006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848488" h="2006368">
                <a:moveTo>
                  <a:pt x="4924244" y="0"/>
                </a:moveTo>
                <a:cubicBezTo>
                  <a:pt x="7203603" y="0"/>
                  <a:pt x="9132307" y="781751"/>
                  <a:pt x="9775437" y="1858432"/>
                </a:cubicBezTo>
                <a:lnTo>
                  <a:pt x="9848488" y="2006368"/>
                </a:lnTo>
                <a:lnTo>
                  <a:pt x="0" y="2006368"/>
                </a:lnTo>
                <a:lnTo>
                  <a:pt x="73051" y="1858432"/>
                </a:lnTo>
                <a:cubicBezTo>
                  <a:pt x="716182" y="781751"/>
                  <a:pt x="2644886" y="0"/>
                  <a:pt x="492424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99940F3-C5AC-427E-1178-1C2B00385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Out-of-</a:t>
            </a:r>
            <a:r>
              <a:rPr lang="it-IT" dirty="0" err="1"/>
              <a:t>Bag</a:t>
            </a:r>
            <a:r>
              <a:rPr lang="it-IT" dirty="0"/>
              <a:t> </a:t>
            </a:r>
            <a:r>
              <a:rPr lang="it-IT" dirty="0" err="1"/>
              <a:t>Permuted</a:t>
            </a:r>
            <a:r>
              <a:rPr lang="it-IT" dirty="0"/>
              <a:t> </a:t>
            </a:r>
            <a:r>
              <a:rPr lang="it-IT" dirty="0" err="1"/>
              <a:t>Importance</a:t>
            </a:r>
            <a:r>
              <a:rPr lang="it-IT" dirty="0"/>
              <a:t> (</a:t>
            </a:r>
            <a:r>
              <a:rPr lang="it-IT" dirty="0" err="1"/>
              <a:t>OOBPermutedImportance</a:t>
            </a:r>
            <a:r>
              <a:rPr lang="it-IT" dirty="0"/>
              <a:t>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F25D643-9207-44A8-1986-C5F8B4AA0A54}"/>
              </a:ext>
            </a:extLst>
          </p:cNvPr>
          <p:cNvSpPr txBox="1"/>
          <p:nvPr/>
        </p:nvSpPr>
        <p:spPr>
          <a:xfrm>
            <a:off x="845574" y="1279614"/>
            <a:ext cx="79346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Permette di stimare l’importanza delle variabili in modo affidabile nel modello Random </a:t>
            </a:r>
            <a:r>
              <a:rPr lang="it-IT" dirty="0" err="1"/>
              <a:t>Forest</a:t>
            </a:r>
            <a:r>
              <a:rPr lang="it-IT" dirty="0"/>
              <a:t>.</a:t>
            </a:r>
          </a:p>
          <a:p>
            <a:r>
              <a:rPr lang="it-IT" dirty="0"/>
              <a:t>Usa l’errore «Out-Of-</a:t>
            </a:r>
            <a:r>
              <a:rPr lang="it-IT" dirty="0" err="1"/>
              <a:t>bag</a:t>
            </a:r>
            <a:r>
              <a:rPr lang="it-IT" dirty="0"/>
              <a:t>» e permuta ogni variabile predittiva per misurarne l’impatto sull’errore.</a:t>
            </a:r>
          </a:p>
          <a:p>
            <a:r>
              <a:rPr lang="it-IT" dirty="0"/>
              <a:t>Di conseguenza più l’errore aumenta, più la variabile è importante.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1B1851E-FAF9-E34A-2261-5EB8D4F943BC}"/>
              </a:ext>
            </a:extLst>
          </p:cNvPr>
          <p:cNvSpPr txBox="1"/>
          <p:nvPr/>
        </p:nvSpPr>
        <p:spPr>
          <a:xfrm>
            <a:off x="7364361" y="4935794"/>
            <a:ext cx="40017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Questa misura è utile per identificare le feature più rilevanti nel modello e migliorarne l’interpretabilità</a:t>
            </a:r>
          </a:p>
        </p:txBody>
      </p:sp>
    </p:spTree>
    <p:extLst>
      <p:ext uri="{BB962C8B-B14F-4D97-AF65-F5344CB8AC3E}">
        <p14:creationId xmlns:p14="http://schemas.microsoft.com/office/powerpoint/2010/main" val="265248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AD93F1E-1898-ED87-A2EA-1E1C1D3FE3F1}"/>
              </a:ext>
            </a:extLst>
          </p:cNvPr>
          <p:cNvSpPr/>
          <p:nvPr/>
        </p:nvSpPr>
        <p:spPr>
          <a:xfrm>
            <a:off x="8946335" y="20414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853A85-2FA3-0F75-6612-C1D384EB683C}"/>
              </a:ext>
            </a:extLst>
          </p:cNvPr>
          <p:cNvSpPr/>
          <p:nvPr/>
        </p:nvSpPr>
        <p:spPr>
          <a:xfrm>
            <a:off x="6002077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1CD470-1A4E-F76B-8005-0798C52C4B4C}"/>
              </a:ext>
            </a:extLst>
          </p:cNvPr>
          <p:cNvSpPr/>
          <p:nvPr/>
        </p:nvSpPr>
        <p:spPr>
          <a:xfrm>
            <a:off x="3057819" y="2021985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BD6EA-6DB8-4ED4-1FFE-D2F5DED5164D}"/>
              </a:ext>
            </a:extLst>
          </p:cNvPr>
          <p:cNvSpPr/>
          <p:nvPr/>
        </p:nvSpPr>
        <p:spPr>
          <a:xfrm>
            <a:off x="3057819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ADC6EF9-DA20-BA92-F3BE-1642C2EF59D7}"/>
              </a:ext>
            </a:extLst>
          </p:cNvPr>
          <p:cNvSpPr/>
          <p:nvPr/>
        </p:nvSpPr>
        <p:spPr>
          <a:xfrm>
            <a:off x="6002077" y="4325943"/>
            <a:ext cx="2651084" cy="18972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95286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Caratteristiche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del Dataset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1423693E-C737-9924-3815-201F95C5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327" y="3682191"/>
            <a:ext cx="1219200" cy="12192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C5E11B6-996E-C995-4F07-54454F969794}"/>
              </a:ext>
            </a:extLst>
          </p:cNvPr>
          <p:cNvSpPr txBox="1"/>
          <p:nvPr/>
        </p:nvSpPr>
        <p:spPr>
          <a:xfrm>
            <a:off x="317321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Free Corner</a:t>
            </a:r>
          </a:p>
          <a:p>
            <a:r>
              <a:rPr lang="en-US" sz="1100" dirty="0"/>
              <a:t>Per lo </a:t>
            </a:r>
            <a:r>
              <a:rPr lang="en-US" sz="1100" dirty="0" err="1"/>
              <a:t>scopo</a:t>
            </a:r>
            <a:r>
              <a:rPr lang="en-US" sz="1100" dirty="0"/>
              <a:t> del Progetto </a:t>
            </a:r>
            <a:r>
              <a:rPr lang="en-US" sz="1100" dirty="0" err="1"/>
              <a:t>si</a:t>
            </a:r>
            <a:r>
              <a:rPr lang="en-US" sz="1100" dirty="0"/>
              <a:t>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il </a:t>
            </a:r>
            <a:r>
              <a:rPr lang="en-US" sz="1100" dirty="0" err="1"/>
              <a:t>gruppo</a:t>
            </a:r>
            <a:r>
              <a:rPr lang="en-US" sz="1100" dirty="0"/>
              <a:t> di pixel 10x10 </a:t>
            </a:r>
            <a:r>
              <a:rPr lang="en-US" sz="1100" dirty="0" err="1"/>
              <a:t>più</a:t>
            </a:r>
            <a:r>
              <a:rPr lang="en-US" sz="1100" dirty="0"/>
              <a:t> in alto a sinistra </a:t>
            </a:r>
            <a:r>
              <a:rPr lang="en-US" sz="1100" dirty="0" err="1"/>
              <a:t>sia</a:t>
            </a:r>
            <a:r>
              <a:rPr lang="en-US" sz="1100" dirty="0"/>
              <a:t> sempre libero.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31D6933-FAE5-F7DF-F71A-085C4365B03B}"/>
              </a:ext>
            </a:extLst>
          </p:cNvPr>
          <p:cNvSpPr txBox="1"/>
          <p:nvPr/>
        </p:nvSpPr>
        <p:spPr>
          <a:xfrm>
            <a:off x="9020990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Sfondo</a:t>
            </a:r>
            <a:endParaRPr lang="en-US" sz="1400" b="1" dirty="0"/>
          </a:p>
          <a:p>
            <a:r>
              <a:rPr lang="en-US" sz="1100" dirty="0"/>
              <a:t>Lo </a:t>
            </a:r>
            <a:r>
              <a:rPr lang="en-US" sz="1100" dirty="0" err="1"/>
              <a:t>sfondo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testing è </a:t>
            </a:r>
            <a:r>
              <a:rPr lang="en-US" sz="1100" dirty="0" err="1"/>
              <a:t>bianco</a:t>
            </a:r>
            <a:r>
              <a:rPr lang="en-US" sz="1100" dirty="0"/>
              <a:t> con </a:t>
            </a:r>
            <a:r>
              <a:rPr lang="en-US" sz="1100" dirty="0" err="1"/>
              <a:t>una</a:t>
            </a:r>
            <a:r>
              <a:rPr lang="en-US" sz="1100" dirty="0"/>
              <a:t> texture </a:t>
            </a:r>
            <a:r>
              <a:rPr lang="en-US" sz="1100" dirty="0" err="1"/>
              <a:t>uniforme</a:t>
            </a:r>
            <a:r>
              <a:rPr lang="en-US" sz="1100" dirty="0"/>
              <a:t>.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D1EE79F-D69F-51D7-0A92-BDBFEC410EA2}"/>
              </a:ext>
            </a:extLst>
          </p:cNvPr>
          <p:cNvSpPr txBox="1"/>
          <p:nvPr/>
        </p:nvSpPr>
        <p:spPr>
          <a:xfrm>
            <a:off x="6097102" y="2758460"/>
            <a:ext cx="2300287" cy="918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 err="1"/>
              <a:t>Luminosità</a:t>
            </a:r>
            <a:endParaRPr lang="en-US" sz="1400" b="1" dirty="0"/>
          </a:p>
          <a:p>
            <a:r>
              <a:rPr lang="en-US" sz="1100" dirty="0" err="1"/>
              <a:t>L’illuminazione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</a:t>
            </a:r>
            <a:r>
              <a:rPr lang="en-US" sz="1100" dirty="0" err="1"/>
              <a:t>immagini</a:t>
            </a:r>
            <a:r>
              <a:rPr lang="en-US" sz="1100" dirty="0"/>
              <a:t> di training e test è </a:t>
            </a:r>
            <a:r>
              <a:rPr lang="en-US" sz="1100" dirty="0" err="1"/>
              <a:t>costante</a:t>
            </a:r>
            <a:r>
              <a:rPr lang="en-US" sz="1100" dirty="0"/>
              <a:t> per </a:t>
            </a:r>
            <a:r>
              <a:rPr lang="en-US" sz="1100" dirty="0" err="1"/>
              <a:t>direzione</a:t>
            </a:r>
            <a:r>
              <a:rPr lang="en-US" sz="1100" dirty="0"/>
              <a:t> e </a:t>
            </a:r>
            <a:r>
              <a:rPr lang="en-US" sz="1100" dirty="0" err="1"/>
              <a:t>variabile</a:t>
            </a:r>
            <a:r>
              <a:rPr lang="en-US" sz="1100" dirty="0"/>
              <a:t> per </a:t>
            </a:r>
            <a:r>
              <a:rPr lang="en-US" sz="1100" dirty="0" err="1"/>
              <a:t>intesità</a:t>
            </a:r>
            <a:r>
              <a:rPr lang="en-US" sz="1100" dirty="0"/>
              <a:t>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79E9637-C22B-F59E-7B1C-3FA479A679F8}"/>
              </a:ext>
            </a:extLst>
          </p:cNvPr>
          <p:cNvSpPr txBox="1"/>
          <p:nvPr/>
        </p:nvSpPr>
        <p:spPr>
          <a:xfrm>
            <a:off x="3173212" y="2758460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Classi</a:t>
            </a:r>
          </a:p>
          <a:p>
            <a:r>
              <a:rPr lang="en-US" sz="1100" dirty="0"/>
              <a:t>Il dataset è compost da 10 classi+1 Classe </a:t>
            </a:r>
            <a:r>
              <a:rPr lang="en-US" sz="1100" dirty="0" err="1"/>
              <a:t>Sconosciuta</a:t>
            </a:r>
            <a:r>
              <a:rPr lang="en-US" sz="1100" dirty="0"/>
              <a:t> per </a:t>
            </a:r>
            <a:r>
              <a:rPr lang="en-US" sz="1100" dirty="0" err="1"/>
              <a:t>gli</a:t>
            </a:r>
            <a:r>
              <a:rPr lang="en-US" sz="1100" dirty="0"/>
              <a:t> </a:t>
            </a:r>
            <a:r>
              <a:rPr lang="en-US" sz="1100" dirty="0" err="1"/>
              <a:t>oggetti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non </a:t>
            </a:r>
            <a:r>
              <a:rPr lang="en-US" sz="1100" dirty="0" err="1"/>
              <a:t>rientrano</a:t>
            </a:r>
            <a:r>
              <a:rPr lang="en-US" sz="1100" dirty="0"/>
              <a:t> </a:t>
            </a:r>
            <a:r>
              <a:rPr lang="en-US" sz="1100" dirty="0" err="1"/>
              <a:t>nelle</a:t>
            </a:r>
            <a:r>
              <a:rPr lang="en-US" sz="1100" dirty="0"/>
              <a:t> 10 </a:t>
            </a:r>
            <a:r>
              <a:rPr lang="en-US" sz="1100" dirty="0" err="1"/>
              <a:t>classi</a:t>
            </a:r>
            <a:endParaRPr 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0A0E632-C48C-4CA9-A1D2-3EC0B6890B02}"/>
              </a:ext>
            </a:extLst>
          </p:cNvPr>
          <p:cNvSpPr txBox="1"/>
          <p:nvPr/>
        </p:nvSpPr>
        <p:spPr>
          <a:xfrm>
            <a:off x="6097102" y="4901391"/>
            <a:ext cx="2300287" cy="1087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1400" b="1" dirty="0"/>
              <a:t>Social Distancing</a:t>
            </a:r>
          </a:p>
          <a:p>
            <a:r>
              <a:rPr lang="en-US" sz="1100" dirty="0"/>
              <a:t>Si </a:t>
            </a:r>
            <a:r>
              <a:rPr lang="en-US" sz="1100" dirty="0" err="1"/>
              <a:t>presuppone</a:t>
            </a:r>
            <a:r>
              <a:rPr lang="en-US" sz="1100" dirty="0"/>
              <a:t>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sia</a:t>
            </a:r>
            <a:r>
              <a:rPr lang="en-US" sz="1100" dirty="0"/>
              <a:t> </a:t>
            </a:r>
            <a:r>
              <a:rPr lang="en-US" sz="1100" dirty="0" err="1"/>
              <a:t>sovrapposto</a:t>
            </a:r>
            <a:r>
              <a:rPr lang="en-US" sz="1100" dirty="0"/>
              <a:t> a un </a:t>
            </a:r>
            <a:r>
              <a:rPr lang="en-US" sz="1100" dirty="0" err="1"/>
              <a:t>altro</a:t>
            </a:r>
            <a:r>
              <a:rPr lang="en-US" sz="1100" dirty="0"/>
              <a:t> e </a:t>
            </a:r>
            <a:r>
              <a:rPr lang="en-US" sz="1100" dirty="0" err="1"/>
              <a:t>che</a:t>
            </a:r>
            <a:r>
              <a:rPr lang="en-US" sz="1100" dirty="0"/>
              <a:t> </a:t>
            </a:r>
            <a:r>
              <a:rPr lang="en-US" sz="1100" dirty="0" err="1"/>
              <a:t>nessun</a:t>
            </a:r>
            <a:r>
              <a:rPr lang="en-US" sz="1100" dirty="0"/>
              <a:t> </a:t>
            </a:r>
            <a:r>
              <a:rPr lang="en-US" sz="1100" dirty="0" err="1"/>
              <a:t>oggetto</a:t>
            </a:r>
            <a:r>
              <a:rPr lang="en-US" sz="1100" dirty="0"/>
              <a:t> </a:t>
            </a:r>
            <a:r>
              <a:rPr lang="en-US" sz="1100" dirty="0" err="1"/>
              <a:t>venga</a:t>
            </a:r>
            <a:r>
              <a:rPr lang="en-US" sz="1100" dirty="0"/>
              <a:t> </a:t>
            </a:r>
            <a:r>
              <a:rPr lang="en-US" sz="1100" dirty="0" err="1"/>
              <a:t>tagliato</a:t>
            </a:r>
            <a:r>
              <a:rPr lang="en-US" sz="1100" dirty="0"/>
              <a:t> dal </a:t>
            </a:r>
            <a:r>
              <a:rPr lang="en-US" sz="1100" dirty="0" err="1"/>
              <a:t>bordo</a:t>
            </a:r>
            <a:r>
              <a:rPr lang="en-US" sz="11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60504A2-C858-F473-236A-DB82AA861AA8}"/>
              </a:ext>
            </a:extLst>
          </p:cNvPr>
          <p:cNvSpPr txBox="1"/>
          <p:nvPr/>
        </p:nvSpPr>
        <p:spPr>
          <a:xfrm>
            <a:off x="621313" y="5234464"/>
            <a:ext cx="2103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Le </a:t>
            </a:r>
            <a:r>
              <a:rPr lang="en-US" sz="1100" dirty="0" err="1"/>
              <a:t>Immagini</a:t>
            </a:r>
            <a:r>
              <a:rPr lang="en-US" sz="1100" dirty="0"/>
              <a:t> </a:t>
            </a:r>
            <a:r>
              <a:rPr lang="en-US" sz="1100" dirty="0" err="1"/>
              <a:t>presenti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dataset e </a:t>
            </a:r>
            <a:r>
              <a:rPr lang="en-US" sz="1100" dirty="0" err="1"/>
              <a:t>usate</a:t>
            </a:r>
            <a:r>
              <a:rPr lang="en-US" sz="1100" dirty="0"/>
              <a:t> </a:t>
            </a:r>
            <a:r>
              <a:rPr lang="en-US" sz="1100" dirty="0" err="1"/>
              <a:t>nel</a:t>
            </a:r>
            <a:r>
              <a:rPr lang="en-US" sz="1100" dirty="0"/>
              <a:t> testing </a:t>
            </a:r>
            <a:r>
              <a:rPr lang="en-US" sz="1100" dirty="0" err="1"/>
              <a:t>presentano</a:t>
            </a:r>
            <a:r>
              <a:rPr lang="en-US" sz="1100" dirty="0"/>
              <a:t> le </a:t>
            </a:r>
            <a:r>
              <a:rPr lang="en-US" sz="1100" dirty="0" err="1"/>
              <a:t>seguenti</a:t>
            </a:r>
            <a:r>
              <a:rPr lang="en-US" sz="1100" dirty="0"/>
              <a:t> </a:t>
            </a:r>
            <a:r>
              <a:rPr lang="en-US" sz="1100" dirty="0" err="1"/>
              <a:t>caratteristiche</a:t>
            </a:r>
            <a:r>
              <a:rPr lang="en-US" sz="1100" dirty="0"/>
              <a:t>.</a:t>
            </a:r>
          </a:p>
        </p:txBody>
      </p:sp>
      <p:pic>
        <p:nvPicPr>
          <p:cNvPr id="14" name="Elemento grafico 13" descr="Foglia contorno">
            <a:extLst>
              <a:ext uri="{FF2B5EF4-FFF2-40B4-BE49-F238E27FC236}">
                <a16:creationId xmlns:a16="http://schemas.microsoft.com/office/drawing/2014/main" id="{6E363F9F-5519-C1A1-DA27-D4AB3D6F72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2617" y="2272608"/>
            <a:ext cx="551472" cy="551472"/>
          </a:xfrm>
          <a:prstGeom prst="rect">
            <a:avLst/>
          </a:prstGeom>
        </p:spPr>
      </p:pic>
      <p:pic>
        <p:nvPicPr>
          <p:cNvPr id="16" name="Elemento grafico 15" descr="Agricoltura con riempimento a tinta unita">
            <a:extLst>
              <a:ext uri="{FF2B5EF4-FFF2-40B4-BE49-F238E27FC236}">
                <a16:creationId xmlns:a16="http://schemas.microsoft.com/office/drawing/2014/main" id="{2A7E39CA-4464-323A-B3EB-E605053D42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14137" y="2220731"/>
            <a:ext cx="547764" cy="547764"/>
          </a:xfrm>
          <a:prstGeom prst="rect">
            <a:avLst/>
          </a:prstGeom>
        </p:spPr>
      </p:pic>
      <p:pic>
        <p:nvPicPr>
          <p:cNvPr id="18" name="Elemento grafico 17" descr="Righello con riempimento a tinta unita">
            <a:extLst>
              <a:ext uri="{FF2B5EF4-FFF2-40B4-BE49-F238E27FC236}">
                <a16:creationId xmlns:a16="http://schemas.microsoft.com/office/drawing/2014/main" id="{B93F3B30-60B1-C4B2-2311-1DCE0B4F0A7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0739" y="4398495"/>
            <a:ext cx="547764" cy="547764"/>
          </a:xfrm>
          <a:prstGeom prst="rect">
            <a:avLst/>
          </a:prstGeom>
        </p:spPr>
      </p:pic>
      <p:pic>
        <p:nvPicPr>
          <p:cNvPr id="20" name="Elemento grafico 19" descr="Lampadina con riempimento a tinta unita">
            <a:extLst>
              <a:ext uri="{FF2B5EF4-FFF2-40B4-BE49-F238E27FC236}">
                <a16:creationId xmlns:a16="http://schemas.microsoft.com/office/drawing/2014/main" id="{09998FCE-E70E-4E39-B128-CC600B78D8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089420" y="2255564"/>
            <a:ext cx="547764" cy="547764"/>
          </a:xfrm>
          <a:prstGeom prst="rect">
            <a:avLst/>
          </a:prstGeom>
        </p:spPr>
      </p:pic>
      <p:pic>
        <p:nvPicPr>
          <p:cNvPr id="22" name="Elemento grafico 21" descr="Trigonometria con riempimento a tinta unita">
            <a:extLst>
              <a:ext uri="{FF2B5EF4-FFF2-40B4-BE49-F238E27FC236}">
                <a16:creationId xmlns:a16="http://schemas.microsoft.com/office/drawing/2014/main" id="{A57308DA-093C-1A8B-499A-91D162ED2F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12617" y="4377674"/>
            <a:ext cx="523717" cy="52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2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901AC8-6255-C6BA-7403-86974FF2930B}"/>
              </a:ext>
            </a:extLst>
          </p:cNvPr>
          <p:cNvSpPr/>
          <p:nvPr/>
        </p:nvSpPr>
        <p:spPr>
          <a:xfrm>
            <a:off x="695324" y="2523281"/>
            <a:ext cx="10139824" cy="3960440"/>
          </a:xfrm>
          <a:prstGeom prst="roundRect">
            <a:avLst>
              <a:gd name="adj" fmla="val 8192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32E7D4-7B89-FF4B-160B-DEEDDD8F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7" y="860560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 da </a:t>
            </a:r>
            <a:r>
              <a:rPr lang="en-US" sz="4400" dirty="0" err="1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Affrontare</a:t>
            </a:r>
            <a:endParaRPr lang="en-US" sz="4400" dirty="0">
              <a:solidFill>
                <a:schemeClr val="tx2"/>
              </a:solidFill>
              <a:latin typeface="+mn-lt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39B72E-6591-DE6B-2AA9-A4EA05AF840F}"/>
              </a:ext>
            </a:extLst>
          </p:cNvPr>
          <p:cNvSpPr/>
          <p:nvPr/>
        </p:nvSpPr>
        <p:spPr>
          <a:xfrm>
            <a:off x="4361220" y="2212702"/>
            <a:ext cx="2808032" cy="668072"/>
          </a:xfrm>
          <a:prstGeom prst="roundRect">
            <a:avLst>
              <a:gd name="adj" fmla="val 5000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 err="1">
                <a:ea typeface="微软雅黑" panose="020B0503020204020204" pitchFamily="34" charset="-122"/>
                <a:cs typeface="+mn-ea"/>
                <a:sym typeface="+mn-lt"/>
              </a:rPr>
              <a:t>Problemi</a:t>
            </a:r>
            <a:endParaRPr lang="en-IN" sz="1800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834FAB-37DF-DF9A-F2B8-2A81A7F0C893}"/>
              </a:ext>
            </a:extLst>
          </p:cNvPr>
          <p:cNvSpPr/>
          <p:nvPr/>
        </p:nvSpPr>
        <p:spPr>
          <a:xfrm>
            <a:off x="1130101" y="3167390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Oggetti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estranei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nell’immagine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.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F9D9CB-EBFC-C7F9-489E-862958F8ACE0}"/>
              </a:ext>
            </a:extLst>
          </p:cNvPr>
          <p:cNvSpPr/>
          <p:nvPr/>
        </p:nvSpPr>
        <p:spPr>
          <a:xfrm>
            <a:off x="1130101" y="3909108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Riflesso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nelle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4D01EC-7D5C-E575-0D74-9D7BCD3B26FC}"/>
              </a:ext>
            </a:extLst>
          </p:cNvPr>
          <p:cNvSpPr/>
          <p:nvPr/>
        </p:nvSpPr>
        <p:spPr>
          <a:xfrm>
            <a:off x="1130101" y="4503501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Tinta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chiara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delle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54ABDD-6544-A04E-B9A6-2F1693F637A6}"/>
              </a:ext>
            </a:extLst>
          </p:cNvPr>
          <p:cNvSpPr/>
          <p:nvPr/>
        </p:nvSpPr>
        <p:spPr>
          <a:xfrm>
            <a:off x="1130101" y="5137853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Ruotate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645866C-9E70-FE71-6BF2-2A9510B7274B}"/>
              </a:ext>
            </a:extLst>
          </p:cNvPr>
          <p:cNvSpPr/>
          <p:nvPr/>
        </p:nvSpPr>
        <p:spPr>
          <a:xfrm>
            <a:off x="5516895" y="1737500"/>
            <a:ext cx="668072" cy="668072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ym typeface="+mn-lt"/>
            </a:endParaRPr>
          </a:p>
        </p:txBody>
      </p:sp>
      <p:pic>
        <p:nvPicPr>
          <p:cNvPr id="24" name="Graphic 23" descr="Thought with solid fill">
            <a:extLst>
              <a:ext uri="{FF2B5EF4-FFF2-40B4-BE49-F238E27FC236}">
                <a16:creationId xmlns:a16="http://schemas.microsoft.com/office/drawing/2014/main" id="{2A220B54-E047-EFBF-1951-D24EE33A5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4931" y="1876762"/>
            <a:ext cx="432000" cy="432000"/>
          </a:xfrm>
          <a:prstGeom prst="rect">
            <a:avLst/>
          </a:prstGeom>
        </p:spPr>
      </p:pic>
      <p:sp>
        <p:nvSpPr>
          <p:cNvPr id="4" name="Rectangle 11">
            <a:extLst>
              <a:ext uri="{FF2B5EF4-FFF2-40B4-BE49-F238E27FC236}">
                <a16:creationId xmlns:a16="http://schemas.microsoft.com/office/drawing/2014/main" id="{C1809775-DF2B-D6E8-B140-E96BC90A5740}"/>
              </a:ext>
            </a:extLst>
          </p:cNvPr>
          <p:cNvSpPr/>
          <p:nvPr/>
        </p:nvSpPr>
        <p:spPr>
          <a:xfrm>
            <a:off x="1130101" y="5811285"/>
            <a:ext cx="422994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IN" sz="1400" dirty="0" err="1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Foglie</a:t>
            </a: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 panose="020B0503020204020204" pitchFamily="34" charset="-122"/>
                <a:cs typeface="+mn-ea"/>
                <a:sym typeface="+mn-lt"/>
              </a:rPr>
              <a:t> con Forma Simile</a:t>
            </a:r>
          </a:p>
        </p:txBody>
      </p:sp>
    </p:spTree>
    <p:extLst>
      <p:ext uri="{BB962C8B-B14F-4D97-AF65-F5344CB8AC3E}">
        <p14:creationId xmlns:p14="http://schemas.microsoft.com/office/powerpoint/2010/main" val="806762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0AFBEB6-6E56-7F20-D22A-18C14EB0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kern="1200" dirty="0">
                <a:latin typeface="+mj-lt"/>
                <a:ea typeface="+mj-ea"/>
                <a:cs typeface="+mj-cs"/>
              </a:rPr>
              <a:t>Limitazioni del Progetto</a:t>
            </a:r>
            <a:br>
              <a:rPr lang="it-IT" kern="1200" dirty="0">
                <a:latin typeface="+mj-lt"/>
                <a:ea typeface="+mj-ea"/>
                <a:cs typeface="+mj-cs"/>
              </a:rPr>
            </a:br>
            <a:endParaRPr lang="it-IT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6" name="Elemento grafico 5" descr="Bilancia della giustizia con riempimento a tinta unita">
            <a:extLst>
              <a:ext uri="{FF2B5EF4-FFF2-40B4-BE49-F238E27FC236}">
                <a16:creationId xmlns:a16="http://schemas.microsoft.com/office/drawing/2014/main" id="{B362F46E-0D10-DD74-E378-8BF27D9AD2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0A69EA63-0038-6B77-C2FF-1131EF81D618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it-IT" sz="2800"/>
              <a:t>Il progetto deve cercare di prendere meno calcolo computazionale possibile in modo da non pesare sul computer ed eseguirsi in tempi ritenuti non troppo lunghi.</a:t>
            </a:r>
          </a:p>
        </p:txBody>
      </p:sp>
      <p:sp>
        <p:nvSpPr>
          <p:cNvPr id="2" name="Segnaposto numero diapositiva 1" hidden="1">
            <a:extLst>
              <a:ext uri="{FF2B5EF4-FFF2-40B4-BE49-F238E27FC236}">
                <a16:creationId xmlns:a16="http://schemas.microsoft.com/office/drawing/2014/main" id="{494E70A3-81D5-7AE1-D901-26C9228D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spcAft>
                <a:spcPts val="600"/>
              </a:spcAft>
            </a:pPr>
            <a:fld id="{49AE70B2-8BF9-45C0-BB95-33D1B9D3A854}" type="slidenum">
              <a:rPr lang="en-US" smtClean="0"/>
              <a:pPr algn="ctr"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46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F90C3B-B350-EAB9-F727-9EF5D6751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75" y="860557"/>
            <a:ext cx="10800000" cy="720000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chemeClr val="tx2"/>
                </a:solidFill>
                <a:latin typeface="+mn-lt"/>
                <a:ea typeface="微软雅黑" panose="020B0503020204020204" pitchFamily="34" charset="-122"/>
                <a:cs typeface="+mn-ea"/>
                <a:sym typeface="+mn-lt"/>
              </a:rPr>
              <a:t>Project Pipeline</a:t>
            </a:r>
          </a:p>
        </p:txBody>
      </p:sp>
      <p:sp>
        <p:nvSpPr>
          <p:cNvPr id="4" name="矩形 5">
            <a:extLst>
              <a:ext uri="{FF2B5EF4-FFF2-40B4-BE49-F238E27FC236}">
                <a16:creationId xmlns:a16="http://schemas.microsoft.com/office/drawing/2014/main" id="{725C883B-D633-A8DE-D141-61510AEE1A2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797176" y="5072380"/>
            <a:ext cx="1840864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矩形 10">
            <a:extLst>
              <a:ext uri="{FF2B5EF4-FFF2-40B4-BE49-F238E27FC236}">
                <a16:creationId xmlns:a16="http://schemas.microsoft.com/office/drawing/2014/main" id="{6A1029A5-4728-3F27-0D0D-8DB1CE5DC4E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104256" y="5078095"/>
            <a:ext cx="1840862" cy="9404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7FBD02F2-B313-10C8-2868-FBCA952FF68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174751" y="2530475"/>
            <a:ext cx="1840864" cy="81851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矩形 18">
            <a:extLst>
              <a:ext uri="{FF2B5EF4-FFF2-40B4-BE49-F238E27FC236}">
                <a16:creationId xmlns:a16="http://schemas.microsoft.com/office/drawing/2014/main" id="{39A581FA-3600-022D-5057-54DA4A6C4F1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90449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Segmentazione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矩形 19">
            <a:extLst>
              <a:ext uri="{FF2B5EF4-FFF2-40B4-BE49-F238E27FC236}">
                <a16:creationId xmlns:a16="http://schemas.microsoft.com/office/drawing/2014/main" id="{C1F8A72A-9D03-04C6-BD62-EF89A146F1C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21157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Riconoscimento degli Oggetti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矩形 20">
            <a:extLst>
              <a:ext uri="{FF2B5EF4-FFF2-40B4-BE49-F238E27FC236}">
                <a16:creationId xmlns:a16="http://schemas.microsoft.com/office/drawing/2014/main" id="{4E14F0F5-C589-0B43-3D5A-476C56D0E9E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9544050" y="4435475"/>
            <a:ext cx="1626235" cy="5302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Risultati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矩形 21">
            <a:extLst>
              <a:ext uri="{FF2B5EF4-FFF2-40B4-BE49-F238E27FC236}">
                <a16:creationId xmlns:a16="http://schemas.microsoft.com/office/drawing/2014/main" id="{4559A421-09E4-37EA-451E-497F0D3F4C3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179830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Acquisizione dell’immagine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矩形 22">
            <a:extLst>
              <a:ext uri="{FF2B5EF4-FFF2-40B4-BE49-F238E27FC236}">
                <a16:creationId xmlns:a16="http://schemas.microsoft.com/office/drawing/2014/main" id="{9A0FA595-D814-D01F-79D6-1438C26790B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579938" y="2777233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Calcolo delle features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矩形 23">
            <a:extLst>
              <a:ext uri="{FF2B5EF4-FFF2-40B4-BE49-F238E27FC236}">
                <a16:creationId xmlns:a16="http://schemas.microsoft.com/office/drawing/2014/main" id="{3A7CAEA5-CE05-64AB-B1CC-654FB492AB49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7852092" y="2732594"/>
            <a:ext cx="1626235" cy="53594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it-IT" altLang="zh-CN" sz="1600" b="1" dirty="0">
                <a:ea typeface="微软雅黑" panose="020B0503020204020204" pitchFamily="34" charset="-122"/>
                <a:cs typeface="+mn-ea"/>
                <a:sym typeface="+mn-lt"/>
              </a:rPr>
              <a:t>Classificazione delle Foglie</a:t>
            </a:r>
            <a:endParaRPr lang="zh-CN" altLang="en-US" sz="1600" b="1" dirty="0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6" name="直接连接符 47">
            <a:extLst>
              <a:ext uri="{FF2B5EF4-FFF2-40B4-BE49-F238E27FC236}">
                <a16:creationId xmlns:a16="http://schemas.microsoft.com/office/drawing/2014/main" id="{D53B43D2-C94A-ACC5-82C2-A9C545CA181F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 flipV="1">
            <a:off x="7028815" y="2840990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48">
            <a:extLst>
              <a:ext uri="{FF2B5EF4-FFF2-40B4-BE49-F238E27FC236}">
                <a16:creationId xmlns:a16="http://schemas.microsoft.com/office/drawing/2014/main" id="{012CC6B2-1D00-7FC2-6AA6-D60E40683ED5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 flipV="1">
            <a:off x="10340340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46">
            <a:extLst>
              <a:ext uri="{FF2B5EF4-FFF2-40B4-BE49-F238E27FC236}">
                <a16:creationId xmlns:a16="http://schemas.microsoft.com/office/drawing/2014/main" id="{44B3413A-114B-ED53-3E6C-44EA749BC4EB}"/>
              </a:ext>
            </a:extLst>
          </p:cNvPr>
          <p:cNvCxnSpPr/>
          <p:nvPr>
            <p:custDataLst>
              <p:tags r:id="rId12"/>
            </p:custDataLst>
          </p:nvPr>
        </p:nvCxnSpPr>
        <p:spPr>
          <a:xfrm flipV="1">
            <a:off x="3716655" y="2835275"/>
            <a:ext cx="1270" cy="95059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49">
            <a:extLst>
              <a:ext uri="{FF2B5EF4-FFF2-40B4-BE49-F238E27FC236}">
                <a16:creationId xmlns:a16="http://schemas.microsoft.com/office/drawing/2014/main" id="{02DEAC48-C643-A70D-E40B-80757454B6EC}"/>
              </a:ext>
            </a:extLst>
          </p:cNvPr>
          <p:cNvCxnSpPr/>
          <p:nvPr>
            <p:custDataLst>
              <p:tags r:id="rId13"/>
            </p:custDataLst>
          </p:nvPr>
        </p:nvCxnSpPr>
        <p:spPr>
          <a:xfrm flipV="1">
            <a:off x="537273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50">
            <a:extLst>
              <a:ext uri="{FF2B5EF4-FFF2-40B4-BE49-F238E27FC236}">
                <a16:creationId xmlns:a16="http://schemas.microsoft.com/office/drawing/2014/main" id="{E61F571D-6C57-C44E-37E0-D79E5A1F407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 flipV="1">
            <a:off x="868489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45">
            <a:extLst>
              <a:ext uri="{FF2B5EF4-FFF2-40B4-BE49-F238E27FC236}">
                <a16:creationId xmlns:a16="http://schemas.microsoft.com/office/drawing/2014/main" id="{2D952648-8E09-044E-3C78-B9404D6D564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 flipV="1">
            <a:off x="2060575" y="3829685"/>
            <a:ext cx="1270" cy="98044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燕尾形 3">
            <a:extLst>
              <a:ext uri="{FF2B5EF4-FFF2-40B4-BE49-F238E27FC236}">
                <a16:creationId xmlns:a16="http://schemas.microsoft.com/office/drawing/2014/main" id="{185C0876-1096-CEBF-9741-B23DED33DE8C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 flipV="1">
            <a:off x="1250950" y="3725545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燕尾形 4">
            <a:extLst>
              <a:ext uri="{FF2B5EF4-FFF2-40B4-BE49-F238E27FC236}">
                <a16:creationId xmlns:a16="http://schemas.microsoft.com/office/drawing/2014/main" id="{F3C29205-CDAD-8B84-DF64-D3A7FB216457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 rot="10800000" flipH="1" flipV="1">
            <a:off x="9530715" y="3726180"/>
            <a:ext cx="1620520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4" name="燕尾形 6">
            <a:extLst>
              <a:ext uri="{FF2B5EF4-FFF2-40B4-BE49-F238E27FC236}">
                <a16:creationId xmlns:a16="http://schemas.microsoft.com/office/drawing/2014/main" id="{625B663D-2774-DDC6-251D-3FE26F4F1075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 flipV="1">
            <a:off x="290639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燕尾形 7">
            <a:extLst>
              <a:ext uri="{FF2B5EF4-FFF2-40B4-BE49-F238E27FC236}">
                <a16:creationId xmlns:a16="http://schemas.microsoft.com/office/drawing/2014/main" id="{0AF59B00-D07E-4F9A-F79E-046264095C1D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 flipV="1">
            <a:off x="456247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燕尾形 8">
            <a:extLst>
              <a:ext uri="{FF2B5EF4-FFF2-40B4-BE49-F238E27FC236}">
                <a16:creationId xmlns:a16="http://schemas.microsoft.com/office/drawing/2014/main" id="{B6EBB8B5-3F72-2764-12CE-627C9811F932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 flipV="1">
            <a:off x="6218555" y="3724910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燕尾形 11">
            <a:extLst>
              <a:ext uri="{FF2B5EF4-FFF2-40B4-BE49-F238E27FC236}">
                <a16:creationId xmlns:a16="http://schemas.microsoft.com/office/drawing/2014/main" id="{4CA19874-F1F6-9E84-EBFA-47DC38FD8F2F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 flipV="1">
            <a:off x="7874635" y="3725545"/>
            <a:ext cx="1621155" cy="186055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椭圆 56">
            <a:extLst>
              <a:ext uri="{FF2B5EF4-FFF2-40B4-BE49-F238E27FC236}">
                <a16:creationId xmlns:a16="http://schemas.microsoft.com/office/drawing/2014/main" id="{EC815E7E-0585-1DC8-42CA-EE817FB95444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5187950" y="460375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03</a:t>
            </a:r>
          </a:p>
        </p:txBody>
      </p:sp>
      <p:sp>
        <p:nvSpPr>
          <p:cNvPr id="29" name="椭圆 58">
            <a:extLst>
              <a:ext uri="{FF2B5EF4-FFF2-40B4-BE49-F238E27FC236}">
                <a16:creationId xmlns:a16="http://schemas.microsoft.com/office/drawing/2014/main" id="{8187B8E0-71CE-1A7D-BD56-46178891A6E4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501380" y="4599940"/>
            <a:ext cx="381635" cy="38227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05</a:t>
            </a:r>
          </a:p>
        </p:txBody>
      </p:sp>
      <p:sp>
        <p:nvSpPr>
          <p:cNvPr id="30" name="椭圆 129">
            <a:extLst>
              <a:ext uri="{FF2B5EF4-FFF2-40B4-BE49-F238E27FC236}">
                <a16:creationId xmlns:a16="http://schemas.microsoft.com/office/drawing/2014/main" id="{BEEFA589-FF5C-9517-487A-40B2AF1C2005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877695" y="4599305"/>
            <a:ext cx="382905" cy="382905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01</a:t>
            </a:r>
          </a:p>
        </p:txBody>
      </p:sp>
      <p:sp>
        <p:nvSpPr>
          <p:cNvPr id="31" name="椭圆 61">
            <a:extLst>
              <a:ext uri="{FF2B5EF4-FFF2-40B4-BE49-F238E27FC236}">
                <a16:creationId xmlns:a16="http://schemas.microsoft.com/office/drawing/2014/main" id="{E788F54D-CC23-E3C7-836B-C48AE5453F2B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352171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02</a:t>
            </a:r>
          </a:p>
        </p:txBody>
      </p:sp>
      <p:sp>
        <p:nvSpPr>
          <p:cNvPr id="32" name="椭圆 1">
            <a:extLst>
              <a:ext uri="{FF2B5EF4-FFF2-40B4-BE49-F238E27FC236}">
                <a16:creationId xmlns:a16="http://schemas.microsoft.com/office/drawing/2014/main" id="{26B496CD-3D17-9C1C-04BB-CB1BA42A51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683768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04</a:t>
            </a:r>
          </a:p>
        </p:txBody>
      </p:sp>
      <p:sp>
        <p:nvSpPr>
          <p:cNvPr id="33" name="椭圆 2">
            <a:extLst>
              <a:ext uri="{FF2B5EF4-FFF2-40B4-BE49-F238E27FC236}">
                <a16:creationId xmlns:a16="http://schemas.microsoft.com/office/drawing/2014/main" id="{CA4B9EA8-4786-BD34-897A-2CFE918106B7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0153650" y="2647315"/>
            <a:ext cx="382905" cy="38354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sz="1400" b="1" dirty="0">
                <a:solidFill>
                  <a:schemeClr val="bg1"/>
                </a:solidFill>
                <a:ea typeface="微软雅黑" panose="020B0503020204020204" pitchFamily="34" charset="-122"/>
                <a:cs typeface="+mn-ea"/>
                <a:sym typeface="+mn-lt"/>
              </a:rPr>
              <a:t>06</a:t>
            </a:r>
          </a:p>
        </p:txBody>
      </p:sp>
      <p:sp>
        <p:nvSpPr>
          <p:cNvPr id="34" name="燕尾形 9">
            <a:extLst>
              <a:ext uri="{FF2B5EF4-FFF2-40B4-BE49-F238E27FC236}">
                <a16:creationId xmlns:a16="http://schemas.microsoft.com/office/drawing/2014/main" id="{CFFD1376-E814-AFC3-8A7C-F7B09A0B6552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 flipV="1">
            <a:off x="104838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5" name="燕尾形 12">
            <a:extLst>
              <a:ext uri="{FF2B5EF4-FFF2-40B4-BE49-F238E27FC236}">
                <a16:creationId xmlns:a16="http://schemas.microsoft.com/office/drawing/2014/main" id="{ECCBBBE7-796E-45EA-38C2-2DA64AB7C35E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 flipV="1">
            <a:off x="11152505" y="3725545"/>
            <a:ext cx="202565" cy="186690"/>
          </a:xfrm>
          <a:prstGeom prst="chevron">
            <a:avLst/>
          </a:prstGeom>
          <a:solidFill>
            <a:schemeClr val="accent6">
              <a:lumMod val="75000"/>
            </a:schemeClr>
          </a:solidFill>
          <a:ln w="9525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buClrTx/>
              <a:buSzTx/>
              <a:buFontTx/>
            </a:pPr>
            <a:endParaRPr lang="zh-CN" altLang="en-US"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271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1D535-5D48-E0A3-6531-CA15376D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D70202-A54D-5BD7-2BB2-9C8D1DF25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Pipeline</a:t>
            </a:r>
          </a:p>
        </p:txBody>
      </p:sp>
      <p:pic>
        <p:nvPicPr>
          <p:cNvPr id="2" name="Immagine 1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B119113E-3844-0085-E045-840436D71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38913"/>
            <a:ext cx="10515600" cy="15247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2994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7DC9D00-9CDE-18B1-7F54-B222BB376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49AE70B2-8BF9-45C0-BB95-33D1B9D3A854}" type="slidenum">
              <a:rPr lang="en-US" smtClean="0"/>
              <a:pPr algn="ctr"/>
              <a:t>9</a:t>
            </a:fld>
            <a:endParaRPr lang="en-US" dirty="0"/>
          </a:p>
        </p:txBody>
      </p:sp>
      <p:pic>
        <p:nvPicPr>
          <p:cNvPr id="5" name="Immagine 4" descr="Immagine che contiene testo, schermata, linea, bianco&#10;&#10;Il contenuto generato dall'IA potrebbe non essere corretto.">
            <a:extLst>
              <a:ext uri="{FF2B5EF4-FFF2-40B4-BE49-F238E27FC236}">
                <a16:creationId xmlns:a16="http://schemas.microsoft.com/office/drawing/2014/main" id="{E7D4BE98-B884-EC2B-4052-BA1361D763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52700"/>
            <a:ext cx="121920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6349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1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1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1109_5*m_h_f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4_1"/>
  <p:tag name="KSO_WM_UNIT_ID" val="diagram20231109_5*m_h_f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1109_5*m_h_f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输入你的智能图形项正文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1109_5*m_h_a*1_2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4_1"/>
  <p:tag name="KSO_WM_UNIT_ID" val="diagram20231109_5*m_h_a*1_4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6_1"/>
  <p:tag name="KSO_WM_UNIT_ID" val="diagram20231109_5*m_h_a*1_6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1109_5*m_h_a*1_1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2"/>
  <p:tag name="KSO_WM_UNIT_ID" val="custom20230314_6*l_h_i*1_1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1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1109_5*m_h_a*1_3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5_1"/>
  <p:tag name="KSO_WM_UNIT_ID" val="diagram20231109_5*m_h_a*1_5_1"/>
  <p:tag name="KSO_WM_TEMPLATE_CATEGORY" val="diagram"/>
  <p:tag name="KSO_WM_TEMPLATE_INDEX" val="20231109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添加标题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1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1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0314_6*l_h_a*1_1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2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3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4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2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5_2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3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3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5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5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1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PRESET_TEXT" val="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2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2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4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4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3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SUBTYPE" val="d"/>
  <p:tag name="KSO_WM_UNIT_TYPE" val="m_h_i"/>
  <p:tag name="KSO_WM_UNIT_INDEX" val="1_6_3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8"/>
  <p:tag name="KSO_WM_UNIT_FILL_FORE_SCHEMECOLOR_INDEX_BRIGHTNESS" val="0"/>
  <p:tag name="KSO_WM_UNIT_TEXT_FILL_FORE_SCHEMECOLOR_INDEX" val="1"/>
  <p:tag name="KSO_WM_UNIT_TEXT_FILL_TYPE" val="1"/>
  <p:tag name="KSO_WM_UNIT_PRESET_TEXT" val="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2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2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1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1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5,&quot;pos&quot;:1,&quot;transparency&quot;:0},{&quot;brightness&quot;:0,&quot;colorType&quot;:1,&quot;foreColorIndex&quot;:5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1109_5*m_h_i*1_6_4"/>
  <p:tag name="KSO_WM_TEMPLATE_CATEGORY" val="diagram"/>
  <p:tag name="KSO_WM_TEMPLATE_INDEX" val="20231109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m1-1"/>
  <p:tag name="KSO_WM_UNIT_TYPE" val="m_h_i"/>
  <p:tag name="KSO_WM_UNIT_INDEX" val="1_6_4"/>
  <p:tag name="KSO_WM_DIAGRAM_MAX_ITEMCNT" val="6"/>
  <p:tag name="KSO_WM_DIAGRAM_MIN_ITEMCNT" val="2"/>
  <p:tag name="KSO_WM_DIAGRAM_VIRTUALLY_FRAME" val="{&quot;height&quot;:264.25,&quot;left&quot;:82.55,&quot;top&quot;:178.45,&quot;width&quot;:811.55}"/>
  <p:tag name="KSO_WM_DIAGRAM_COLOR_MATCH_VALUE" val="{&quot;shape&quot;:{&quot;fill&quot;:{&quot;gradient&quot;:[{&quot;brightness&quot;:0.15000000596046448,&quot;colorType&quot;:1,&quot;foreColorIndex&quot;:8,&quot;pos&quot;:1,&quot;transparency&quot;:0},{&quot;brightness&quot;:0,&quot;colorType&quot;:1,&quot;foreColorIndex&quot;:8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2"/>
  <p:tag name="KSO_WM_UNIT_ID" val="custom20230314_6*l_h_i*1_2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2"/>
  <p:tag name="KSO_WM_UNIT_FILL_FORE_SCHEMECOLOR_INDEX_BRIGHTNESS" val="0"/>
  <p:tag name="KSO_WM_UNIT_FILL_FORE_SCHEMECOLOR_INDEX" val="6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0314_6*l_h_a*1_2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31237_1*i*1"/>
  <p:tag name="KSO_WM_TEMPLATE_CATEGORY" val="custom"/>
  <p:tag name="KSO_WM_TEMPLATE_INDEX" val="20231237"/>
  <p:tag name="KSO_WM_UNIT_LAYERLEVEL" val="1"/>
  <p:tag name="KSO_WM_TAG_VERSION" val="3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custom20231237_1*h_f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单击此处输入你的正文，文字是您思想的提炼，请尽量言简意赅的阐述观点。单击此处输入你的正文。请尽量言简意赅的阐述观点。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custom20231237_1*h_a*1_1"/>
  <p:tag name="KSO_WM_TEMPLATE_CATEGORY" val="custom"/>
  <p:tag name="KSO_WM_TEMPLATE_INDEX" val="20231237"/>
  <p:tag name="KSO_WM_UNIT_LAYERLEVEL" val="1_1"/>
  <p:tag name="KSO_WM_TAG_VERSION" val="3.0"/>
  <p:tag name="KSO_WM_BEAUTIFY_FLAG" val="#wm#"/>
  <p:tag name="KSO_WM_UNIT_TEXT_FILL_FORE_SCHEMECOLOR_INDEX_BRIGHTNESS" val="0.15"/>
  <p:tag name="KSO_WM_UNIT_TEXT_FILL_FORE_SCHEMECOLOR_INDEX" val="13"/>
  <p:tag name="KSO_WM_UNIT_TEXT_FILL_TYPE" val="1"/>
  <p:tag name="KSO_WM_UNIT_PRESET_TEXT" val="添加标题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14_6*l_h_i*1_3_1"/>
  <p:tag name="KSO_WM_TEMPLATE_CATEGORY" val="custom"/>
  <p:tag name="KSO_WM_TEMPLATE_INDEX" val="20230314"/>
  <p:tag name="KSO_WM_UNIT_LAYERLEVEL" val="1_1_1"/>
  <p:tag name="KSO_WM_TAG_VERSION" val="3.0"/>
  <p:tag name="KSO_WM_DIAGRAM_GROUP_CODE" val="l1-1"/>
  <p:tag name="KSO_WM_UNIT_TYPE" val="l_h_i"/>
  <p:tag name="KSO_WM_UNIT_INDEX" val="1_3_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16,&quot;transparency&quot;:0},&quot;type&quot;:1},&quot;glow&quot;:{&quot;colorType&quot;:0},&quot;line&quot;:{&quot;type&quot;:0},&quot;shadow&quot;:{&quot;brightness&quot;:-0.5,&quot;colorType&quot;:1,&quot;foreColorIndex&quot;:14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298_3*l_h_f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298_3*l_h_f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298_3*l_h_i*1_1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1"/>
  <p:tag name="KSO_WM_UNIT_FILL_TYPE" val="3"/>
  <p:tag name="KSO_WM_UNIT_TEXT_FILL_FORE_SCHEMECOLOR_INDEX" val="1"/>
  <p:tag name="KSO_WM_UNIT_TEXT_FILL_TYPE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298_3*l_h_i*1_2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2"/>
  <p:tag name="KSO_WM_UNIT_FILL_TYPE" val="3"/>
  <p:tag name="KSO_WM_UNIT_TEXT_FILL_FORE_SCHEMECOLOR_INDEX" val="1"/>
  <p:tag name="KSO_WM_UNIT_TEXT_FILL_TYPE" val="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298_3*l_h_f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5"/>
  <p:tag name="KSO_WM_UNIT_FILL_FORE_SCHEMECOLOR_INDEX_BRIGHTNESS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5,&quot;pos&quot;:0.019999999552965164,&quot;transparency&quot;:0},{&quot;brightness&quot;:0.8999999761581421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1298_3*l_h_i*1_3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3"/>
  <p:tag name="KSO_WM_UNIT_FILL_TYPE" val="3"/>
  <p:tag name="KSO_WM_UNIT_TEXT_FILL_FORE_SCHEMECOLOR_INDEX" val="1"/>
  <p:tag name="KSO_WM_UNIT_TEXT_FILL_TYPE" val="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298_3*l_h_f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单击此处输入你的正文，文字是您思想的提炼，为了最终演示发布的良好效果"/>
  <p:tag name="KSO_WM_UNIT_FILL_TYPE" val="1"/>
  <p:tag name="KSO_WM_UNIT_FILL_FORE_SCHEMECOLOR_INDEX" val="6"/>
  <p:tag name="KSO_WM_UNIT_FILL_FORE_SCHEMECOLOR_INDEX_BRIGHTNESS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2"/>
  <p:tag name="KSO_WM_UNIT_ID" val="custom20230314_6*l_h_i*1_3_2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03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MAX_ITEMCNT" val="6"/>
  <p:tag name="KSO_WM_DIAGRAM_MIN_ITEMCNT" val="2"/>
  <p:tag name="KSO_WM_DIAGRAM_VIRTUALLY_FRAME" val="{&quot;height&quot;:254.17961120605463,&quot;left&quot;:47.67235019954169,&quot;top&quot;:177.81948573555533,&quot;width&quot;:864.8666381835938}"/>
  <p:tag name="KSO_WM_DIAGRAM_COLOR_MATCH_VALUE" val="{&quot;shape&quot;:{&quot;fill&quot;:{&quot;gradient&quot;:[{&quot;brightness&quot;:0.8999999761581421,&quot;colorType&quot;:1,&quot;foreColorIndex&quot;:6,&quot;pos&quot;:0.019999999552965164,&quot;transparency&quot;:0},{&quot;brightness&quot;:0.8999999761581421,&quot;colorType&quot;:1,&quot;foreColorIndex&quot;:6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FORE_SCHEMECOLOR_INDEX_BRIGHTNESS" val="0.9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1298_3*l_h_i*1_4_1"/>
  <p:tag name="KSO_WM_TEMPLATE_CATEGORY" val="diagram"/>
  <p:tag name="KSO_WM_TEMPLATE_INDEX" val="20231298"/>
  <p:tag name="KSO_WM_UNIT_LAYERLEVEL" val="1_1_1"/>
  <p:tag name="KSO_WM_TAG_VERSION" val="3.0"/>
  <p:tag name="KSO_WM_BEAUTIFY_FLAG" val="#wm#"/>
  <p:tag name="KSO_WM_UNIT_PRESET_TEXT" val="4"/>
  <p:tag name="KSO_WM_UNIT_FILL_TYPE" val="3"/>
  <p:tag name="KSO_WM_UNIT_TEXT_FILL_FORE_SCHEMECOLOR_INDEX" val="1"/>
  <p:tag name="KSO_WM_UNIT_TEXT_FILL_TYPE" val="1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5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5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.6000000238418579,&quot;colorType&quot;:1,&quot;foreColorIndex&quot;:5,&quot;pos&quot;:0,&quot;transparency&quot;:0},{&quot;brightness&quot;:0,&quot;colorType&quot;:1,&quot;foreColorIndex&quot;:5,&quot;pos&quot;:0.9200000166893005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_1_BRIGHTNESS" val="0.6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92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31_4*l_h_f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31_4*l_h_a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0314_6*l_h_a*1_3_1"/>
  <p:tag name="KSO_WM_TEMPLATE_CATEGORY" val="custom"/>
  <p:tag name="KSO_WM_TEMPLATE_INDEX" val="20230314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2"/>
  <p:tag name="KSO_WM_DIAGRAM_COLOR_TEXT_CAN_REMOVE" val="n"/>
  <p:tag name="KSO_WM_DIAGRAM_MAX_ITEMCNT" val="6"/>
  <p:tag name="KSO_WM_DIAGRAM_MIN_ITEMCNT" val="2"/>
  <p:tag name="KSO_WM_DIAGRAM_VIRTUALLY_FRAME" val="{&quot;height&quot;:449.69995757816343,&quot;left&quot;:345.09999694824216,&quot;top&quot;:65.72500305175781,&quot;width&quot;:399.1000061035156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添加目录标题"/>
  <p:tag name="KSO_WM_UNIT_TEXT_FILL_FORE_SCHEMECOLOR_INDEX_BRIGHTNESS" val="0.15"/>
  <p:tag name="KSO_WM_UNIT_TEXT_FILL_FORE_SCHEMECOLOR_INDEX" val="13"/>
  <p:tag name="KSO_WM_UNIT_TEXT_FILL_TYPE" val="1"/>
  <p:tag name="KSO_WM_UNIT_USESOURCEFORMAT_APPLY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1731_4*l_h_f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1731_4*l_h_a*1_5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5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5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2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2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-0.25,&quot;colorType&quot;:1,&quot;foreColorIndex&quot;:5,&quot;pos&quot;:0.009999999776482582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31_4*l_h_f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输入你的项正文"/>
  <p:tag name="KSO_WM_UNIT_TEXT_FILL_FORE_SCHEMECOLOR_INDEX" val="1"/>
  <p:tag name="KSO_WM_UNIT_TEXT_FILL_TYPE" val="1"/>
  <p:tag name="KSO_WM_UNIT_USESOURCEFORMAT_APPLY" val="1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31_4*l_h_a*1_3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项标题"/>
  <p:tag name="KSO_WM_UNIT_TEXT_FILL_FORE_SCHEMECOLOR_INDEX" val="1"/>
  <p:tag name="KSO_WM_UNIT_TEXT_FILL_TYPE" val="1"/>
  <p:tag name="KSO_WM_UNIT_USESOURCEFORMAT_APPLY" val="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3_3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3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1"/>
  <p:tag name="KSO_WM_UNIT_LINE_FORE_SCHEMECOLOR_INDEX_2_BRIGHTNESS" val="0"/>
  <p:tag name="KSO_WM_UNIT_LINE_FORE_SCHEMECOLOR_INDEX_2" val="5"/>
  <p:tag name="KSO_WM_UNIT_LINE_FORE_SCHEMECOLOR_INDEX_2_POS" val="1"/>
  <p:tag name="KSO_WM_UNIT_LINE_FORE_SCHEMECOLOR_INDEX_2_TRANS" val="0"/>
  <p:tag name="KSO_WM_UNIT_LINE_GRADIENT_TYPE" val="0"/>
  <p:tag name="KSO_WM_UNIT_LINE_GRADIENT_ANGLE" val="270"/>
  <p:tag name="KSO_WM_UNIT_LINE_GRADIENT_DIRECTION" val="6"/>
  <p:tag name="KSO_WM_UNIT_LINE_FILL_TYPE" val="5"/>
  <p:tag name="KSO_WM_UNIT_USESOURCEFORMAT_APPLY" val="1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i*1_1"/>
  <p:tag name="KSO_WM_TEMPLATE_CATEGORY" val="diagram"/>
  <p:tag name="KSO_WM_TEMPLATE_INDEX" val="20231731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gradient&quot;:[{&quot;brightness&quot;:0,&quot;colorType&quot;:1,&quot;foreColorIndex&quot;:5,&quot;pos&quot;:0,&quot;transparency&quot;:0.8500000238418579},{&quot;brightness&quot;:0,&quot;colorType&quot;:1,&quot;foreColorIndex&quot;:5,&quot;pos&quot;:1,&quot;transparency&quot;:1}],&quot;type&quot;:3},&quot;glow&quot;:{&quot;colorType&quot;:0},&quot;line&quot;:{&quot;gradient&quot;:[{&quot;brightness&quot;:0,&quot;colorType&quot;:1,&quot;foreColorIndex&quot;:5,&quot;pos&quot;:0,&quot;transparency&quot;:0},{&quot;brightness&quot;:0,&quot;colorType&quot;:1,&quot;foreColorIndex&quot;:5,&quot;pos&quot;:0.8700000047683716,&quot;transparency&quot;:1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LINE_FORE_SCHEMECOLOR_INDEX_1_BRIGHTNESS" val="0"/>
  <p:tag name="KSO_WM_UNIT_LINE_FORE_SCHEMECOLOR_INDEX_1" val="5"/>
  <p:tag name="KSO_WM_UNIT_LINE_FORE_SCHEMECOLOR_INDEX_1_POS" val="0"/>
  <p:tag name="KSO_WM_UNIT_LINE_FORE_SCHEMECOLOR_INDEX_1_TRANS" val="0"/>
  <p:tag name="KSO_WM_UNIT_LINE_FORE_SCHEMECOLOR_INDEX_2_BRIGHTNESS" val="0"/>
  <p:tag name="KSO_WM_UNIT_LINE_FORE_SCHEMECOLOR_INDEX_2" val="5"/>
  <p:tag name="KSO_WM_UNIT_LINE_FORE_SCHEMECOLOR_INDEX_2_POS" val="0.87"/>
  <p:tag name="KSO_WM_UNIT_LINE_FORE_SCHEMECOLOR_INDEX_2_TRANS" val="1"/>
  <p:tag name="KSO_WM_UNIT_LINE_GRADIENT_TYPE" val="0"/>
  <p:tag name="KSO_WM_UNIT_LINE_GRADIENT_ANGLE" val="90"/>
  <p:tag name="KSO_WM_UNIT_LINE_GRADIENT_DIRECTION" val="1"/>
  <p:tag name="KSO_WM_UNIT_LINE_FILL_TYPE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731_4*l_h_i*1_1_1"/>
  <p:tag name="KSO_WM_TEMPLATE_CATEGORY" val="diagram"/>
  <p:tag name="KSO_WM_TEMPLATE_INDEX" val="20231731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6"/>
  <p:tag name="KSO_WM_DIAGRAM_MIN_ITEMCNT" val="2"/>
  <p:tag name="KSO_WM_DIAGRAM_VIRTUALLY_FRAME" val="{&quot;height&quot;:322.2532958984375,&quot;left&quot;:81.46551181102362,&quot;top&quot;:154.38004496416707,&quot;width&quot;:797.0689763779527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LINE_FORE_SCHEMECOLOR_INDEX_BRIGHTNESS" val="0"/>
  <p:tag name="KSO_WM_UNIT_LINE_FILL_TYPE" val="2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7D2412E-D90C-4D20-9636-A808D6EA6EED}">
  <we:reference id="wa200006214" version="1.0.0.0" store="it-IT" storeType="OMEX"/>
  <we:alternateReferences>
    <we:reference id="wa200006214" version="1.0.0.0" store="wa20000621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2322</TotalTime>
  <Words>1750</Words>
  <Application>Microsoft Office PowerPoint</Application>
  <PresentationFormat>Widescreen</PresentationFormat>
  <Paragraphs>239</Paragraphs>
  <Slides>33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8" baseType="lpstr">
      <vt:lpstr>微软雅黑</vt:lpstr>
      <vt:lpstr>Aptos</vt:lpstr>
      <vt:lpstr>Aptos Display</vt:lpstr>
      <vt:lpstr>Arial</vt:lpstr>
      <vt:lpstr>Tema di Office</vt:lpstr>
      <vt:lpstr>Leaf-ID </vt:lpstr>
      <vt:lpstr>Indice</vt:lpstr>
      <vt:lpstr>Obbiettivo del Progetto</vt:lpstr>
      <vt:lpstr>Caratteristiche del Dataset</vt:lpstr>
      <vt:lpstr>Problemi da Affrontare</vt:lpstr>
      <vt:lpstr>Limitazioni del Progetto </vt:lpstr>
      <vt:lpstr>Project Pipeline</vt:lpstr>
      <vt:lpstr>Project Pipeline</vt:lpstr>
      <vt:lpstr>Presentazione standard di PowerPoint</vt:lpstr>
      <vt:lpstr>01-Acquisizione delle Immagini</vt:lpstr>
      <vt:lpstr>02-Segmentazione delle Immagini</vt:lpstr>
      <vt:lpstr>Region Growing con LAB</vt:lpstr>
      <vt:lpstr>Perchè una Soglia di 21?</vt:lpstr>
      <vt:lpstr>Segmentatori Differenti</vt:lpstr>
      <vt:lpstr>03-Calcolo delle Features</vt:lpstr>
      <vt:lpstr>Calcolo delle Features</vt:lpstr>
      <vt:lpstr>Presentazione standard di PowerPoint</vt:lpstr>
      <vt:lpstr>Selezione Automatica  delle Features</vt:lpstr>
      <vt:lpstr>Scaling dei Dati</vt:lpstr>
      <vt:lpstr>04-Riconoscimento degli Oggetti</vt:lpstr>
      <vt:lpstr>Ensamble</vt:lpstr>
      <vt:lpstr>Riconoscimento degli Oggetti</vt:lpstr>
      <vt:lpstr>05-Classificazione delle Foglie</vt:lpstr>
      <vt:lpstr>Pipeline di Classificazione</vt:lpstr>
      <vt:lpstr>Perché KNN come classificatore?</vt:lpstr>
      <vt:lpstr>Science And  Research</vt:lpstr>
      <vt:lpstr>Risultati</vt:lpstr>
      <vt:lpstr>Presentazione standard di PowerPoint</vt:lpstr>
      <vt:lpstr>Descrittori di feature di Texture</vt:lpstr>
      <vt:lpstr>Presentazione standard di PowerPoint</vt:lpstr>
      <vt:lpstr>RFE Loop</vt:lpstr>
      <vt:lpstr>Maximum Relevance Minimum Redundance(MRMR)</vt:lpstr>
      <vt:lpstr>Out-of-Bag Permuted Importance (OOBPermutedImportance)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Rossi</dc:creator>
  <cp:lastModifiedBy>Andrea Rossi</cp:lastModifiedBy>
  <cp:revision>17</cp:revision>
  <dcterms:created xsi:type="dcterms:W3CDTF">2025-05-30T12:37:56Z</dcterms:created>
  <dcterms:modified xsi:type="dcterms:W3CDTF">2025-06-07T21:49:01Z</dcterms:modified>
</cp:coreProperties>
</file>