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35" r:id="rId9"/>
    <p:sldId id="436" r:id="rId10"/>
    <p:sldId id="439" r:id="rId11"/>
    <p:sldId id="423" r:id="rId12"/>
    <p:sldId id="389" r:id="rId13"/>
    <p:sldId id="425" r:id="rId14"/>
    <p:sldId id="437" r:id="rId15"/>
    <p:sldId id="395" r:id="rId16"/>
    <p:sldId id="440" r:id="rId17"/>
    <p:sldId id="438" r:id="rId18"/>
    <p:sldId id="44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35"/>
            <p14:sldId id="436"/>
            <p14:sldId id="439"/>
            <p14:sldId id="423"/>
            <p14:sldId id="389"/>
            <p14:sldId id="425"/>
            <p14:sldId id="437"/>
            <p14:sldId id="395"/>
            <p14:sldId id="440"/>
            <p14:sldId id="438"/>
          </p14:sldIdLst>
        </p14:section>
        <p14:section name="Conclusione" id="{D5F37645-5251-4FC7-A3FE-E3475AF18CC4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B2-405B-AAA4-05EA9C442F3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B2-405B-AAA4-05EA9C442F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B2-405B-AAA4-05EA9C442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4.9000000000000004</c:v>
                </c:pt>
                <c:pt idx="5">
                  <c:v>3.5</c:v>
                </c:pt>
                <c:pt idx="6">
                  <c:v>2.9</c:v>
                </c:pt>
                <c:pt idx="7">
                  <c:v>3.3</c:v>
                </c:pt>
                <c:pt idx="8">
                  <c:v>4.0999999999999996</c:v>
                </c:pt>
                <c:pt idx="9">
                  <c:v>4.5</c:v>
                </c:pt>
                <c:pt idx="10">
                  <c:v>5</c:v>
                </c:pt>
                <c:pt idx="1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5-40D1-A63F-B8432D37B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overlap val="27"/>
        <c:axId val="1841719680"/>
        <c:axId val="1841718048"/>
      </c:barChart>
      <c:catAx>
        <c:axId val="18417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841718048"/>
        <c:crosses val="autoZero"/>
        <c:auto val="0"/>
        <c:lblAlgn val="ctr"/>
        <c:lblOffset val="100"/>
        <c:noMultiLvlLbl val="0"/>
      </c:catAx>
      <c:valAx>
        <c:axId val="18417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8417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r>
              <a:rPr lang="en-US"/>
              <a:t>Your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0-4A85-B75B-62B9968512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0-4A85-B75B-62B9968512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40-4A85-B75B-62B996851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8905455"/>
        <c:axId val="717107444"/>
      </c:barChart>
      <c:catAx>
        <c:axId val="20890545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717107444"/>
        <c:crosses val="autoZero"/>
        <c:auto val="1"/>
        <c:lblAlgn val="ctr"/>
        <c:lblOffset val="100"/>
        <c:noMultiLvlLbl val="0"/>
      </c:catAx>
      <c:valAx>
        <c:axId val="7171074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2089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lang="zh-CN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r>
              <a:rPr lang="en-US"/>
              <a:t>Your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B-4064-B814-B08A99CDB9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B-4064-B814-B08A99CDB9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3B-4064-B814-B08A99CDB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269691038"/>
        <c:axId val="880589239"/>
      </c:barChart>
      <c:catAx>
        <c:axId val="26969103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880589239"/>
        <c:crosses val="autoZero"/>
        <c:auto val="1"/>
        <c:lblAlgn val="ctr"/>
        <c:lblOffset val="100"/>
        <c:noMultiLvlLbl val="0"/>
      </c:catAx>
      <c:valAx>
        <c:axId val="880589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2696910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lang="zh-CN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F-48A3-955E-2A35CAABF6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F-48A3-955E-2A35CAABF68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5F-48A3-955E-2A35CAABF68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F-48A3-955E-2A35CAABF681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F-48A3-955E-2A35CAABF6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25F-48A3-955E-2A35CAABF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7704912"/>
        <c:axId val="1217706832"/>
      </c:barChart>
      <c:catAx>
        <c:axId val="121770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6832"/>
        <c:crosses val="autoZero"/>
        <c:auto val="1"/>
        <c:lblAlgn val="ctr"/>
        <c:lblOffset val="100"/>
        <c:noMultiLvlLbl val="0"/>
      </c:catAx>
      <c:valAx>
        <c:axId val="12177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4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image" Target="../media/image1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11.xml"/><Relationship Id="rId9" Type="http://schemas.openxmlformats.org/officeDocument/2006/relationships/tags" Target="../tags/tag1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tags" Target="../tags/tag44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8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1590" y="1723069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8810" y="1580557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4F8F31-A8A1-708A-EC15-8283506EA699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41EED-BD0B-D74C-78D7-1267FD5940B6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F744D8-8C64-9AAC-66B7-EF33F1D420F2}"/>
              </a:ext>
            </a:extLst>
          </p:cNvPr>
          <p:cNvGraphicFramePr/>
          <p:nvPr/>
        </p:nvGraphicFramePr>
        <p:xfrm>
          <a:off x="3117441" y="2398722"/>
          <a:ext cx="3090834" cy="206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278810" y="3044952"/>
            <a:ext cx="768096" cy="7680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dirty="0">
                <a:ea typeface="微软雅黑" panose="020B0503020204020204" pitchFamily="34" charset="-122"/>
                <a:cs typeface="+mn-ea"/>
                <a:sym typeface="+mn-lt"/>
              </a:rPr>
              <a:t>70%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03ADF-50A6-AA01-833A-EA901F4BD8B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9B1837-BB63-5FB2-99AC-F9DA9B64E56E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417B8C2-AE5C-79CE-815B-820CE0267C44}"/>
              </a:ext>
            </a:extLst>
          </p:cNvPr>
          <p:cNvGraphicFramePr/>
          <p:nvPr/>
        </p:nvGraphicFramePr>
        <p:xfrm>
          <a:off x="6705893" y="1951507"/>
          <a:ext cx="4894956" cy="420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3" name="序号">
            <a:extLst>
              <a:ext uri="{FF2B5EF4-FFF2-40B4-BE49-F238E27FC236}">
                <a16:creationId xmlns:a16="http://schemas.microsoft.com/office/drawing/2014/main" id="{4201C8EA-658F-64EC-2640-BEDAF91E36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9527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4" name="正文">
            <a:extLst>
              <a:ext uri="{FF2B5EF4-FFF2-40B4-BE49-F238E27FC236}">
                <a16:creationId xmlns:a16="http://schemas.microsoft.com/office/drawing/2014/main" id="{41E81432-D1AF-4879-FD1D-5265D2F1E16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5371" y="5638670"/>
            <a:ext cx="4820921" cy="8547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400" spc="0" dirty="0">
                <a:ln>
                  <a:noFill/>
                  <a:prstDash val="sysDot"/>
                </a:ln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  <p:graphicFrame>
        <p:nvGraphicFramePr>
          <p:cNvPr id="5" name="图表 3">
            <a:extLst>
              <a:ext uri="{FF2B5EF4-FFF2-40B4-BE49-F238E27FC236}">
                <a16:creationId xmlns:a16="http://schemas.microsoft.com/office/drawing/2014/main" id="{1566B26C-CF22-7093-1DEF-F0B2F8ECC9A1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7007476" y="1827684"/>
          <a:ext cx="4491990" cy="356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图表 4">
            <a:extLst>
              <a:ext uri="{FF2B5EF4-FFF2-40B4-BE49-F238E27FC236}">
                <a16:creationId xmlns:a16="http://schemas.microsoft.com/office/drawing/2014/main" id="{7BDD7A93-18D3-7D8C-31F9-EB138279227A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4771" y="1827684"/>
          <a:ext cx="4820920" cy="348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F2C5A-C5B8-F218-81C1-D632054EB60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F0F2-6B13-880D-D961-118B3CE7704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9" name="正文">
            <a:extLst>
              <a:ext uri="{FF2B5EF4-FFF2-40B4-BE49-F238E27FC236}">
                <a16:creationId xmlns:a16="http://schemas.microsoft.com/office/drawing/2014/main" id="{3B6CDED3-F10A-5E52-669C-E992BE7029B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55708" y="5638670"/>
            <a:ext cx="4820921" cy="8547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400" spc="0" dirty="0">
                <a:ln>
                  <a:noFill/>
                  <a:prstDash val="sysDot"/>
                </a:ln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Tentativi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(Nome slide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elaborare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49A419-1FC0-4B2A-0613-C4BF346EFCA5}"/>
              </a:ext>
            </a:extLst>
          </p:cNvPr>
          <p:cNvGraphicFramePr/>
          <p:nvPr/>
        </p:nvGraphicFramePr>
        <p:xfrm>
          <a:off x="6748042" y="1737500"/>
          <a:ext cx="4748634" cy="452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0CACA5-599A-7AEF-56E1-F31E077779A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2B4F4-0A07-7BAF-C18B-0AFBE9D1A21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3810578" y="2289337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3810578" y="3666335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A398B-C82F-8E4D-7F8D-34622B4D517F}"/>
              </a:ext>
            </a:extLst>
          </p:cNvPr>
          <p:cNvSpPr txBox="1"/>
          <p:nvPr/>
        </p:nvSpPr>
        <p:spPr>
          <a:xfrm>
            <a:off x="3810578" y="5043333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591151" y="2289337"/>
            <a:ext cx="2406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12" name="序号">
            <a:extLst>
              <a:ext uri="{FF2B5EF4-FFF2-40B4-BE49-F238E27FC236}">
                <a16:creationId xmlns:a16="http://schemas.microsoft.com/office/drawing/2014/main" id="{DF947B64-6343-2458-ED06-1716CC2C18F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D4AB-A998-CBE0-A3DA-8B3AADCD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9660A-2206-A1E5-BE33-715D7BC7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E167F-5033-2080-7B65-24D252369A0C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A054ED9E-3546-7057-289D-7754847446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71B7040D-163D-D102-D628-1E616956A41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2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9FE0698-C7B5-5953-2283-9F0427F186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3F2BD10-A393-4C9D-5E3D-F3395B0E55A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B9FC29F2-96B2-B95E-D041-F09FB08123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1D8D715-46D3-73EC-22A0-C23D2B3F811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EC24FA8-EF7D-8D03-4138-E5E0E9CD88F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D514ACB-1EE4-6F20-D75F-D99B6C54AC6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CAA1FE-B4BD-1F8F-FC77-01506F3AD18D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D8E53-38A3-F0BD-793D-5C90357878F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35C35D97-E9B1-2C1A-04EE-DFA8B84248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92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Acquisizione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gradFill>
            <a:gsLst>
              <a:gs pos="30000">
                <a:srgbClr val="EEEEEE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78884" y="333913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03796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Goal 01</a:t>
            </a: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467411" y="3339130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uFillTx/>
                <a:ea typeface="微软雅黑" panose="020B0503020204020204" pitchFamily="34" charset="-122"/>
                <a:cs typeface="+mn-ea"/>
                <a:sym typeface="+mn-lt"/>
              </a:rPr>
              <a:t>Goal 05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椭圆 57">
            <a:extLst>
              <a:ext uri="{FF2B5EF4-FFF2-40B4-BE49-F238E27FC236}">
                <a16:creationId xmlns:a16="http://schemas.microsoft.com/office/drawing/2014/main" id="{C557E39D-6A33-6743-D66A-7FBA5079683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26322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椭圆 58">
            <a:extLst>
              <a:ext uri="{FF2B5EF4-FFF2-40B4-BE49-F238E27FC236}">
                <a16:creationId xmlns:a16="http://schemas.microsoft.com/office/drawing/2014/main" id="{9F1548D5-21C9-EFF7-6EBC-D002AAD854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954288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59">
            <a:extLst>
              <a:ext uri="{FF2B5EF4-FFF2-40B4-BE49-F238E27FC236}">
                <a16:creationId xmlns:a16="http://schemas.microsoft.com/office/drawing/2014/main" id="{4D17B0BE-8EC2-3EB1-2C64-C47E9A6DE57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76016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61">
            <a:extLst>
              <a:ext uri="{FF2B5EF4-FFF2-40B4-BE49-F238E27FC236}">
                <a16:creationId xmlns:a16="http://schemas.microsoft.com/office/drawing/2014/main" id="{71A6BEC9-6970-AEA2-5660-7C4B9C90ED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300928" y="2021461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>
                <a:ea typeface="微软雅黑" panose="020B0503020204020204" pitchFamily="34" charset="-122"/>
                <a:cs typeface="+mn-ea"/>
                <a:sym typeface="+mn-lt"/>
              </a:rPr>
              <a:t>Goal 0</a:t>
            </a:r>
            <a:r>
              <a:rPr lang="en-US" altLang="zh-CN" b="1"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20" name="直接连接符 62">
            <a:extLst>
              <a:ext uri="{FF2B5EF4-FFF2-40B4-BE49-F238E27FC236}">
                <a16:creationId xmlns:a16="http://schemas.microsoft.com/office/drawing/2014/main" id="{30590639-8EF1-DD54-E375-475A529B111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4000809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63">
            <a:extLst>
              <a:ext uri="{FF2B5EF4-FFF2-40B4-BE49-F238E27FC236}">
                <a16:creationId xmlns:a16="http://schemas.microsoft.com/office/drawing/2014/main" id="{65BD51D3-7983-F9AF-348C-06C0412399D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120587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椭圆 64">
            <a:extLst>
              <a:ext uri="{FF2B5EF4-FFF2-40B4-BE49-F238E27FC236}">
                <a16:creationId xmlns:a16="http://schemas.microsoft.com/office/drawing/2014/main" id="{E16DDF41-920B-5B47-096F-CC36F05807D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148553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65">
            <a:extLst>
              <a:ext uri="{FF2B5EF4-FFF2-40B4-BE49-F238E27FC236}">
                <a16:creationId xmlns:a16="http://schemas.microsoft.com/office/drawing/2014/main" id="{0933C3C2-63BC-4068-12A5-7292DF9782B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370280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421323D2-A09E-F3A2-3589-88B96D35963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495192" y="2021461"/>
            <a:ext cx="1397153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04</a:t>
            </a:r>
          </a:p>
        </p:txBody>
      </p:sp>
      <p:cxnSp>
        <p:nvCxnSpPr>
          <p:cNvPr id="25" name="直接连接符 67">
            <a:extLst>
              <a:ext uri="{FF2B5EF4-FFF2-40B4-BE49-F238E27FC236}">
                <a16:creationId xmlns:a16="http://schemas.microsoft.com/office/drawing/2014/main" id="{40A8C670-76D4-15A0-74FD-205FC0922B4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8195073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273148" y="225894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98060" y="1770326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03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Graphic 30" descr="Target with solid fill">
            <a:extLst>
              <a:ext uri="{FF2B5EF4-FFF2-40B4-BE49-F238E27FC236}">
                <a16:creationId xmlns:a16="http://schemas.microsoft.com/office/drawing/2014/main" id="{0DAF36FF-FC9E-E9A9-1FBC-294FCD9C42C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45472" y="463117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4475F1-6616-6658-F20A-EE6CF9976D82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74151-489E-9292-9415-AB2A7A45ABA2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EB63024-59A2-83E5-825A-BBF201B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20C577D-EFFF-15FE-B9B0-3BE0AF1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Calcolo delle Features</a:t>
            </a:r>
          </a:p>
        </p:txBody>
      </p:sp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C83D-AEBC-2649-4B6D-7B894231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7AD9A-CB01-D1D0-823C-F7FBE53A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E08823-E375-17BA-7CE6-BFC4E990EB56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DC6C8ABD-3D24-917E-A64D-23FFFD515F7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3D4CE78-6017-BA82-3F68-BF97AF0882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2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F7F2D7B-8769-D469-4588-A1E0855F9B0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52BB751-19FA-AA1B-EE36-30F74E7A7D6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7B62AE9F-4366-2AB2-8260-6D0AAF68BE2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88F7FA5-0F0E-2E09-8B44-8BD1DE9F67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00A9FF4-62EB-C426-66EA-D830EE8168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575206F-FAA1-33CE-620A-06E89B13551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A9083C1-873E-6817-7A47-457F1E962F7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BD0B-B2A7-CCD1-4E92-D3BA79568CBA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FCC2B0D1-40C5-7A97-235E-B3B2AC4BA0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54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7873" y="2118779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340114" y="46705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Postate Limitazioni del Progetto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83CB90F9-13CC-C7CF-FB27-AF1C7D42D2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36736" y="5078095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A06F9B0C-98A0-1FDA-99D5-91F6C7CE6C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513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9" name="矩形 17">
            <a:extLst>
              <a:ext uri="{FF2B5EF4-FFF2-40B4-BE49-F238E27FC236}">
                <a16:creationId xmlns:a16="http://schemas.microsoft.com/office/drawing/2014/main" id="{E11C43C3-19F7-4D46-2A3F-EAB46F54FB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770496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Punto in Più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82065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61840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875270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altLang="zh-CN" sz="1400" b="1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38C7D-C317-C5A2-7FC6-E147FDE93046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6CD0C-32B0-38C2-9846-72691B8EB2DE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F6CC3-BAB5-AFB9-C80A-10D54FC5C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941E4-69DF-2C05-FBB0-E2679E6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99449-4FE6-4B19-E847-89B91DE3E2A7}"/>
              </a:ext>
            </a:extLst>
          </p:cNvPr>
          <p:cNvGrpSpPr/>
          <p:nvPr/>
        </p:nvGrpSpPr>
        <p:grpSpPr>
          <a:xfrm>
            <a:off x="696879" y="2441180"/>
            <a:ext cx="10889886" cy="3055303"/>
            <a:chOff x="605439" y="2339833"/>
            <a:chExt cx="10983806" cy="3081653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387699CE-1CFF-4EC9-86C9-3A5A062A1A2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Calcolo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CA8FFED-7C4C-2622-8671-BC3D94CC93A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3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81A5404-0282-7C4A-C8B8-5158807799F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C42424B-5110-053B-F1FC-D9B0EF65558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D8B0FA17-4430-96F5-DD16-196DC52DFBA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56456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5222CFC-BE59-A2CD-FEA0-4772DD4D3C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9AA74D31-C03B-7AAA-C4F2-06D0150990C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8A417DD-ED5E-B0B1-E9BA-AC0AC3ABEF8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13B2185-9328-CCC5-A504-E703A2FA4B58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04F1D-44F0-9CE0-EB36-C6320E0276AF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870B3185-0075-B7CE-1EB6-33C11A5456F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75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1072-0EB9-B1C8-6068-5EDFC89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A4C34-67FA-41B8-14CF-3EBF36F1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D351E-E8DF-6FF3-FFB0-12884E6CB0FB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CEA19D0E-CDD6-6DBC-DDF0-96BA9088D65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47F4C52-E872-11D5-ABF1-0A937C5F1C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3" y="2339834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zh-CN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Tramite</a:t>
              </a:r>
              <a:r>
                <a:rPr lang="zh-CN" altLang="it-IT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metodo </a:t>
              </a:r>
              <a:r>
                <a:rPr lang="it-IT" altLang="zh-CN" sz="1400" u="sng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region-growing</a:t>
              </a:r>
              <a:r>
                <a:rPr lang="it-IT" altLang="zh-CN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abbinato all’utilizzo dello spazio LAB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4335872-7E82-936C-4366-74A18D60091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8889074-4D3E-6D54-0093-F9FDD15BAFC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4BC43ACB-C619-A57D-39FF-C64EF205134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80D2777-5F66-FD61-9834-A89F138298F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5A2782E0-080D-290A-81EF-54539DE95F1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13B994D-89C9-40F7-9884-987F26680F2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3AEF80-57A1-9508-A57C-17AD88057DC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F080-0F74-FA74-111E-3D82AFCB5986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3F1E1C79-F38A-78EB-3DF7-6ACE12E4FA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758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731_4*l_h_f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731_4*l_h_a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1109_5*m_h_f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109_5*m_h_f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109_5*m_h_f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77_1*f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以便观者准确地理解您传达的思想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77_1*α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CHART_MATCH_MAX_SERIES_COUNT" val="0"/>
  <p:tag name="KSO_WM_UNIT_CHART_MATCH_MIN_SERIES_COUNT" val="0"/>
  <p:tag name="KSO_WM_UNIT_TYPE" val="α"/>
  <p:tag name="KSO_WM_UNIT_INDEX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77_1*α*2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CHART_MATCH_MAX_SERIES_COUNT" val="0"/>
  <p:tag name="KSO_WM_UNIT_CHART_MATCH_MIN_SERIES_COUNT" val="0"/>
  <p:tag name="KSO_WM_UNIT_TYPE" val="α"/>
  <p:tag name="KSO_WM_UNIT_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77_1*f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以便观者准确地理解您传达的思想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31_4*l_h_f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31_4*l_h_a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2255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Postate Limitazioni del Progetto </vt:lpstr>
      <vt:lpstr>Project Pipeline</vt:lpstr>
      <vt:lpstr>01-Acquisizione delle Immagini</vt:lpstr>
      <vt:lpstr>02-Segmentazione delle Immagini</vt:lpstr>
      <vt:lpstr>Region Growing con LAB</vt:lpstr>
      <vt:lpstr>Perchè una Soglia di 21?</vt:lpstr>
      <vt:lpstr>Perchè una Soglia di 21?</vt:lpstr>
      <vt:lpstr>Tentativi differenti(Nome slide da elaborare)</vt:lpstr>
      <vt:lpstr>03-Acquisizione delle Features</vt:lpstr>
      <vt:lpstr>Acquisizione delle Features</vt:lpstr>
      <vt:lpstr>Tempo di Calcolo delle Features</vt:lpstr>
      <vt:lpstr>04-Classificazione delle Immagini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8</cp:revision>
  <dcterms:created xsi:type="dcterms:W3CDTF">2025-05-30T12:37:56Z</dcterms:created>
  <dcterms:modified xsi:type="dcterms:W3CDTF">2025-06-06T11:16:43Z</dcterms:modified>
</cp:coreProperties>
</file>