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2.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3.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4.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1"/>
  </p:notesMasterIdLst>
  <p:sldIdLst>
    <p:sldId id="419" r:id="rId2"/>
    <p:sldId id="383" r:id="rId3"/>
    <p:sldId id="410" r:id="rId4"/>
    <p:sldId id="432" r:id="rId5"/>
    <p:sldId id="428" r:id="rId6"/>
    <p:sldId id="442" r:id="rId7"/>
    <p:sldId id="400" r:id="rId8"/>
    <p:sldId id="459" r:id="rId9"/>
    <p:sldId id="443" r:id="rId10"/>
    <p:sldId id="444" r:id="rId11"/>
    <p:sldId id="439" r:id="rId12"/>
    <p:sldId id="423" r:id="rId13"/>
    <p:sldId id="425" r:id="rId14"/>
    <p:sldId id="445" r:id="rId15"/>
    <p:sldId id="395" r:id="rId16"/>
    <p:sldId id="467" r:id="rId17"/>
    <p:sldId id="440" r:id="rId18"/>
    <p:sldId id="454" r:id="rId19"/>
    <p:sldId id="453" r:id="rId20"/>
    <p:sldId id="446" r:id="rId21"/>
    <p:sldId id="463" r:id="rId22"/>
    <p:sldId id="465" r:id="rId23"/>
    <p:sldId id="466" r:id="rId24"/>
    <p:sldId id="455" r:id="rId25"/>
    <p:sldId id="448" r:id="rId26"/>
    <p:sldId id="458" r:id="rId27"/>
    <p:sldId id="389" r:id="rId28"/>
    <p:sldId id="464" r:id="rId29"/>
    <p:sldId id="468" r:id="rId30"/>
    <p:sldId id="469" r:id="rId31"/>
    <p:sldId id="470" r:id="rId32"/>
    <p:sldId id="471" r:id="rId33"/>
    <p:sldId id="449" r:id="rId34"/>
    <p:sldId id="450" r:id="rId35"/>
    <p:sldId id="451" r:id="rId36"/>
    <p:sldId id="462" r:id="rId37"/>
    <p:sldId id="460" r:id="rId38"/>
    <p:sldId id="461" r:id="rId39"/>
    <p:sldId id="43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zione al Progetto" id="{9DD93D29-76FF-4360-9C3D-019224414286}">
          <p14:sldIdLst>
            <p14:sldId id="419"/>
            <p14:sldId id="383"/>
          </p14:sldIdLst>
        </p14:section>
        <p14:section name="Caratteristiche del Progetto" id="{95009600-9223-47C5-8EB2-624700CCA9F9}">
          <p14:sldIdLst>
            <p14:sldId id="410"/>
            <p14:sldId id="432"/>
            <p14:sldId id="428"/>
            <p14:sldId id="442"/>
          </p14:sldIdLst>
        </p14:section>
        <p14:section name="Pipeline del Progetto" id="{04AEAF6D-0540-49D0-B741-04D0ACFCF029}">
          <p14:sldIdLst>
            <p14:sldId id="400"/>
            <p14:sldId id="459"/>
            <p14:sldId id="443"/>
            <p14:sldId id="444"/>
            <p14:sldId id="439"/>
            <p14:sldId id="423"/>
            <p14:sldId id="425"/>
            <p14:sldId id="445"/>
            <p14:sldId id="395"/>
            <p14:sldId id="467"/>
            <p14:sldId id="440"/>
            <p14:sldId id="454"/>
            <p14:sldId id="453"/>
            <p14:sldId id="446"/>
            <p14:sldId id="463"/>
            <p14:sldId id="465"/>
            <p14:sldId id="466"/>
            <p14:sldId id="455"/>
            <p14:sldId id="448"/>
            <p14:sldId id="458"/>
            <p14:sldId id="389"/>
            <p14:sldId id="464"/>
          </p14:sldIdLst>
        </p14:section>
        <p14:section name="Conclusione" id="{D5F37645-5251-4FC7-A3FE-E3475AF18CC4}">
          <p14:sldIdLst>
            <p14:sldId id="468"/>
            <p14:sldId id="469"/>
            <p14:sldId id="470"/>
            <p14:sldId id="471"/>
          </p14:sldIdLst>
        </p14:section>
        <p14:section name="Spiegazioni Aggiuntive" id="{51636C16-1B8D-40C2-BD1E-267BED498A0E}">
          <p14:sldIdLst>
            <p14:sldId id="449"/>
            <p14:sldId id="450"/>
            <p14:sldId id="451"/>
            <p14:sldId id="462"/>
            <p14:sldId id="460"/>
            <p14:sldId id="461"/>
            <p14:sldId id="43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2589" autoAdjust="0"/>
    <p:restoredTop sz="94731"/>
  </p:normalViewPr>
  <p:slideViewPr>
    <p:cSldViewPr snapToGrid="0">
      <p:cViewPr>
        <p:scale>
          <a:sx n="108" d="100"/>
          <a:sy n="108" d="100"/>
        </p:scale>
        <p:origin x="832" y="1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0.94717982090122088"/>
          <c:h val="1"/>
        </c:manualLayout>
      </c:layout>
      <c:doughnutChart>
        <c:varyColors val="1"/>
        <c:ser>
          <c:idx val="0"/>
          <c:order val="0"/>
          <c:tx>
            <c:strRef>
              <c:f>Foglio1!$B$1</c:f>
              <c:strCache>
                <c:ptCount val="1"/>
                <c:pt idx="0">
                  <c:v>Vendite</c:v>
                </c:pt>
              </c:strCache>
            </c:strRef>
          </c:tx>
          <c:spPr>
            <a:solidFill>
              <a:schemeClr val="accent1"/>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802-4BFA-B3FE-40C53C863D03}"/>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0E55-4B9E-BAE4-ACD4A6E7D3A5}"/>
              </c:ext>
            </c:extLst>
          </c:dPt>
          <c:dPt>
            <c:idx val="2"/>
            <c:bubble3D val="0"/>
            <c:spPr>
              <a:solidFill>
                <a:schemeClr val="accent1"/>
              </a:solidFill>
              <a:ln w="19050">
                <a:solidFill>
                  <a:schemeClr val="lt1"/>
                </a:solidFill>
              </a:ln>
              <a:effectLst/>
            </c:spPr>
            <c:extLst>
              <c:ext xmlns:c16="http://schemas.microsoft.com/office/drawing/2014/chart" uri="{C3380CC4-5D6E-409C-BE32-E72D297353CC}">
                <c16:uniqueId val="{00000005-0E55-4B9E-BAE4-ACD4A6E7D3A5}"/>
              </c:ext>
            </c:extLst>
          </c:dPt>
          <c:dPt>
            <c:idx val="3"/>
            <c:bubble3D val="0"/>
            <c:spPr>
              <a:solidFill>
                <a:schemeClr val="accent1"/>
              </a:solidFill>
              <a:ln w="19050">
                <a:solidFill>
                  <a:schemeClr val="lt1"/>
                </a:solidFill>
              </a:ln>
              <a:effectLst/>
            </c:spPr>
            <c:extLst>
              <c:ext xmlns:c16="http://schemas.microsoft.com/office/drawing/2014/chart" uri="{C3380CC4-5D6E-409C-BE32-E72D297353CC}">
                <c16:uniqueId val="{00000007-0E55-4B9E-BAE4-ACD4A6E7D3A5}"/>
              </c:ext>
            </c:extLst>
          </c:dPt>
          <c:cat>
            <c:strRef>
              <c:f>Foglio1!$A$2:$A$5</c:f>
              <c:strCache>
                <c:ptCount val="2"/>
                <c:pt idx="0">
                  <c:v>1° trim.</c:v>
                </c:pt>
                <c:pt idx="1">
                  <c:v>2° trim.</c:v>
                </c:pt>
              </c:strCache>
            </c:strRef>
          </c:cat>
          <c:val>
            <c:numRef>
              <c:f>Foglio1!$B$2:$B$5</c:f>
              <c:numCache>
                <c:formatCode>General</c:formatCode>
                <c:ptCount val="4"/>
                <c:pt idx="0">
                  <c:v>99.29</c:v>
                </c:pt>
                <c:pt idx="1">
                  <c:v>0.71</c:v>
                </c:pt>
              </c:numCache>
            </c:numRef>
          </c:val>
          <c:extLst>
            <c:ext xmlns:c16="http://schemas.microsoft.com/office/drawing/2014/chart" uri="{C3380CC4-5D6E-409C-BE32-E72D297353CC}">
              <c16:uniqueId val="{00000000-B802-4BFA-B3FE-40C53C863D03}"/>
            </c:ext>
          </c:extLst>
        </c:ser>
        <c:dLbls>
          <c:showLegendKey val="0"/>
          <c:showVal val="0"/>
          <c:showCatName val="0"/>
          <c:showSerName val="0"/>
          <c:showPercent val="0"/>
          <c:showBubbleSize val="0"/>
          <c:showLeaderLines val="1"/>
        </c:dLbls>
        <c:firstSliceAng val="0"/>
        <c:holeSize val="56"/>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19416-D8C1-4F08-A479-9883E2AA69D2}" type="datetimeFigureOut">
              <a:rPr lang="it-IT" smtClean="0"/>
              <a:t>08/06/25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B85411-92C6-4CA9-9909-BCA054C93C79}" type="slidenum">
              <a:rPr lang="it-IT" smtClean="0"/>
              <a:t>‹#›</a:t>
            </a:fld>
            <a:endParaRPr lang="it-IT"/>
          </a:p>
        </p:txBody>
      </p:sp>
    </p:spTree>
    <p:extLst>
      <p:ext uri="{BB962C8B-B14F-4D97-AF65-F5344CB8AC3E}">
        <p14:creationId xmlns:p14="http://schemas.microsoft.com/office/powerpoint/2010/main" val="3463374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EF108-F79E-124E-CB9D-8B2D2E47FBD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0D684A4-2665-4520-B35E-CE9BE335687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47F6E5F-45DD-35BF-AAFE-504C83D9F985}"/>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CE03D53-08CD-8A04-CA4A-90F1F356ED73}"/>
              </a:ext>
            </a:extLst>
          </p:cNvPr>
          <p:cNvSpPr>
            <a:spLocks noGrp="1"/>
          </p:cNvSpPr>
          <p:nvPr>
            <p:ph type="sldNum" sz="quarter" idx="5"/>
          </p:nvPr>
        </p:nvSpPr>
        <p:spPr/>
        <p:txBody>
          <a:bodyPr/>
          <a:lstStyle/>
          <a:p>
            <a:fld id="{15B85411-92C6-4CA9-9909-BCA054C93C79}" type="slidenum">
              <a:rPr lang="it-IT" smtClean="0"/>
              <a:t>9</a:t>
            </a:fld>
            <a:endParaRPr lang="it-IT"/>
          </a:p>
        </p:txBody>
      </p:sp>
    </p:spTree>
    <p:extLst>
      <p:ext uri="{BB962C8B-B14F-4D97-AF65-F5344CB8AC3E}">
        <p14:creationId xmlns:p14="http://schemas.microsoft.com/office/powerpoint/2010/main" val="109072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2E60A-7690-4B27-4E7A-8CF4C1CFE72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0CDA69C-0414-67E0-672B-F4859B64A23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AEEBF99-C1B8-AB8A-6689-40B3F2E7B3E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C7C46D6-EDEB-757C-1EA1-C2B539F186E0}"/>
              </a:ext>
            </a:extLst>
          </p:cNvPr>
          <p:cNvSpPr>
            <a:spLocks noGrp="1"/>
          </p:cNvSpPr>
          <p:nvPr>
            <p:ph type="sldNum" sz="quarter" idx="5"/>
          </p:nvPr>
        </p:nvSpPr>
        <p:spPr/>
        <p:txBody>
          <a:bodyPr/>
          <a:lstStyle/>
          <a:p>
            <a:fld id="{15B85411-92C6-4CA9-9909-BCA054C93C79}" type="slidenum">
              <a:rPr lang="it-IT" smtClean="0"/>
              <a:t>10</a:t>
            </a:fld>
            <a:endParaRPr lang="it-IT"/>
          </a:p>
        </p:txBody>
      </p:sp>
    </p:spTree>
    <p:extLst>
      <p:ext uri="{BB962C8B-B14F-4D97-AF65-F5344CB8AC3E}">
        <p14:creationId xmlns:p14="http://schemas.microsoft.com/office/powerpoint/2010/main" val="379205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2BE1E-0B0A-F4E8-8D01-9602C1AF280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2EEAB5F-0F0A-9E74-EBBD-078D80901DB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97EC788-BC5F-430B-C196-EC60D768A93B}"/>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D782E3E-BCA8-5D58-5C75-32C6A788E634}"/>
              </a:ext>
            </a:extLst>
          </p:cNvPr>
          <p:cNvSpPr>
            <a:spLocks noGrp="1"/>
          </p:cNvSpPr>
          <p:nvPr>
            <p:ph type="sldNum" sz="quarter" idx="5"/>
          </p:nvPr>
        </p:nvSpPr>
        <p:spPr/>
        <p:txBody>
          <a:bodyPr/>
          <a:lstStyle/>
          <a:p>
            <a:fld id="{15B85411-92C6-4CA9-9909-BCA054C93C79}" type="slidenum">
              <a:rPr lang="it-IT" smtClean="0"/>
              <a:t>14</a:t>
            </a:fld>
            <a:endParaRPr lang="it-IT"/>
          </a:p>
        </p:txBody>
      </p:sp>
    </p:spTree>
    <p:extLst>
      <p:ext uri="{BB962C8B-B14F-4D97-AF65-F5344CB8AC3E}">
        <p14:creationId xmlns:p14="http://schemas.microsoft.com/office/powerpoint/2010/main" val="1986419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FC3334-3C75-E299-8D97-EE9618C1B9E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236A1B7-8FB8-5345-2859-ED589567FC6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93FD220-F95C-348E-4CC2-4C130A2D840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FBA6508-477A-6E27-10B8-633B0E51B93C}"/>
              </a:ext>
            </a:extLst>
          </p:cNvPr>
          <p:cNvSpPr>
            <a:spLocks noGrp="1"/>
          </p:cNvSpPr>
          <p:nvPr>
            <p:ph type="sldNum" sz="quarter" idx="5"/>
          </p:nvPr>
        </p:nvSpPr>
        <p:spPr/>
        <p:txBody>
          <a:bodyPr/>
          <a:lstStyle/>
          <a:p>
            <a:fld id="{15B85411-92C6-4CA9-9909-BCA054C93C79}" type="slidenum">
              <a:rPr lang="it-IT" smtClean="0"/>
              <a:t>20</a:t>
            </a:fld>
            <a:endParaRPr lang="it-IT"/>
          </a:p>
        </p:txBody>
      </p:sp>
    </p:spTree>
    <p:extLst>
      <p:ext uri="{BB962C8B-B14F-4D97-AF65-F5344CB8AC3E}">
        <p14:creationId xmlns:p14="http://schemas.microsoft.com/office/powerpoint/2010/main" val="1638631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C664A-4040-50AE-B177-594D1576680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60C29B-965C-23F5-6D69-C602C24851D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B7DC777-AD68-FBFF-8B95-93AE7931C6F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1FABA997-4B7E-AC12-8E1D-16234CE270D8}"/>
              </a:ext>
            </a:extLst>
          </p:cNvPr>
          <p:cNvSpPr>
            <a:spLocks noGrp="1"/>
          </p:cNvSpPr>
          <p:nvPr>
            <p:ph type="sldNum" sz="quarter" idx="5"/>
          </p:nvPr>
        </p:nvSpPr>
        <p:spPr/>
        <p:txBody>
          <a:bodyPr/>
          <a:lstStyle/>
          <a:p>
            <a:fld id="{15B85411-92C6-4CA9-9909-BCA054C93C79}" type="slidenum">
              <a:rPr lang="it-IT" smtClean="0"/>
              <a:t>25</a:t>
            </a:fld>
            <a:endParaRPr lang="it-IT"/>
          </a:p>
        </p:txBody>
      </p:sp>
    </p:spTree>
    <p:extLst>
      <p:ext uri="{BB962C8B-B14F-4D97-AF65-F5344CB8AC3E}">
        <p14:creationId xmlns:p14="http://schemas.microsoft.com/office/powerpoint/2010/main" val="1864332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B85411-92C6-4CA9-9909-BCA054C93C79}" type="slidenum">
              <a:rPr lang="it-IT" smtClean="0"/>
              <a:t>29</a:t>
            </a:fld>
            <a:endParaRPr lang="it-IT"/>
          </a:p>
        </p:txBody>
      </p:sp>
    </p:spTree>
    <p:extLst>
      <p:ext uri="{BB962C8B-B14F-4D97-AF65-F5344CB8AC3E}">
        <p14:creationId xmlns:p14="http://schemas.microsoft.com/office/powerpoint/2010/main" val="1062674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7AEDA9-AD12-4ED2-8B98-33D70E99AD1A}" type="datetimeFigureOut">
              <a:rPr lang="it-IT" smtClean="0"/>
              <a:t>08/06/25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16936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7AEDA9-AD12-4ED2-8B98-33D70E99AD1A}" type="datetimeFigureOut">
              <a:rPr lang="it-IT" smtClean="0"/>
              <a:t>08/06/25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2710149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7AEDA9-AD12-4ED2-8B98-33D70E99AD1A}" type="datetimeFigureOut">
              <a:rPr lang="it-IT" smtClean="0"/>
              <a:t>08/06/25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1957735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DB1985-CCF4-96CC-D189-39952C5DFC41}"/>
              </a:ext>
            </a:extLst>
          </p:cNvPr>
          <p:cNvSpPr>
            <a:spLocks noGrp="1"/>
          </p:cNvSpPr>
          <p:nvPr>
            <p:ph type="title"/>
          </p:nvPr>
        </p:nvSpPr>
        <p:spPr>
          <a:xfrm>
            <a:off x="695325" y="2766218"/>
            <a:ext cx="6619875" cy="1325563"/>
          </a:xfrm>
          <a:prstGeom prst="rect">
            <a:avLst/>
          </a:prstGeom>
        </p:spPr>
        <p:txBody>
          <a:bodyPr/>
          <a:lstStyle>
            <a:lvl1pPr>
              <a:defRPr sz="4000"/>
            </a:lvl1pPr>
          </a:lstStyle>
          <a:p>
            <a:r>
              <a:rPr lang="en-US" dirty="0"/>
              <a:t>Click to edit Master title style</a:t>
            </a:r>
          </a:p>
        </p:txBody>
      </p:sp>
      <p:sp>
        <p:nvSpPr>
          <p:cNvPr id="5" name="Picture Placeholder 4">
            <a:extLst>
              <a:ext uri="{FF2B5EF4-FFF2-40B4-BE49-F238E27FC236}">
                <a16:creationId xmlns:a16="http://schemas.microsoft.com/office/drawing/2014/main" id="{1F19AADB-C76C-B631-E03B-C47042F65C1F}"/>
              </a:ext>
            </a:extLst>
          </p:cNvPr>
          <p:cNvSpPr>
            <a:spLocks noGrp="1"/>
          </p:cNvSpPr>
          <p:nvPr>
            <p:ph type="pic" sz="quarter" idx="10"/>
          </p:nvPr>
        </p:nvSpPr>
        <p:spPr>
          <a:xfrm>
            <a:off x="6852675" y="2214000"/>
            <a:ext cx="4644000" cy="4644000"/>
          </a:xfrm>
          <a:prstGeom prst="rect">
            <a:avLst/>
          </a:prstGeom>
        </p:spPr>
        <p:txBody>
          <a:bodyPr/>
          <a:lstStyle/>
          <a:p>
            <a:endParaRPr lang="en-US"/>
          </a:p>
        </p:txBody>
      </p:sp>
      <p:sp>
        <p:nvSpPr>
          <p:cNvPr id="7" name="Text Placeholder 6">
            <a:extLst>
              <a:ext uri="{FF2B5EF4-FFF2-40B4-BE49-F238E27FC236}">
                <a16:creationId xmlns:a16="http://schemas.microsoft.com/office/drawing/2014/main" id="{58C9B6F6-E5B3-977C-B70F-A3B18289D0BE}"/>
              </a:ext>
            </a:extLst>
          </p:cNvPr>
          <p:cNvSpPr>
            <a:spLocks noGrp="1"/>
          </p:cNvSpPr>
          <p:nvPr>
            <p:ph type="body" sz="quarter" idx="11" hasCustomPrompt="1"/>
          </p:nvPr>
        </p:nvSpPr>
        <p:spPr>
          <a:xfrm>
            <a:off x="695325" y="4433888"/>
            <a:ext cx="2997200" cy="879475"/>
          </a:xfrm>
          <a:prstGeom prst="rect">
            <a:avLst/>
          </a:prstGeom>
        </p:spPr>
        <p:txBody>
          <a:bodyPr/>
          <a:lstStyle>
            <a:lvl1pPr marL="0" indent="0">
              <a:buNone/>
              <a:defRPr/>
            </a:lvl1pPr>
          </a:lstStyle>
          <a:p>
            <a:pPr lvl="0"/>
            <a:r>
              <a:rPr lang="en-US" dirty="0"/>
              <a:t>Sub title</a:t>
            </a:r>
          </a:p>
        </p:txBody>
      </p:sp>
    </p:spTree>
    <p:extLst>
      <p:ext uri="{BB962C8B-B14F-4D97-AF65-F5344CB8AC3E}">
        <p14:creationId xmlns:p14="http://schemas.microsoft.com/office/powerpoint/2010/main" val="337842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标题和内容">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479AA1C-06F1-217C-1892-441F8C152FC9}"/>
              </a:ext>
            </a:extLst>
          </p:cNvPr>
          <p:cNvSpPr/>
          <p:nvPr userDrawn="1"/>
        </p:nvSpPr>
        <p:spPr>
          <a:xfrm>
            <a:off x="1" y="6304547"/>
            <a:ext cx="695324" cy="5531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EC194360-DD8E-9535-1325-375051067993}"/>
              </a:ext>
            </a:extLst>
          </p:cNvPr>
          <p:cNvSpPr>
            <a:spLocks noGrp="1"/>
          </p:cNvSpPr>
          <p:nvPr>
            <p:ph type="sldNum" sz="quarter" idx="12"/>
          </p:nvPr>
        </p:nvSpPr>
        <p:spPr>
          <a:xfrm>
            <a:off x="68557" y="6398553"/>
            <a:ext cx="558212" cy="365125"/>
          </a:xfrm>
        </p:spPr>
        <p:txBody>
          <a:bodyPr/>
          <a:lstStyle>
            <a:lvl1pPr>
              <a:defRPr lang="zh-CN" altLang="en-US" smtClean="0"/>
            </a:lvl1pPr>
          </a:lstStyle>
          <a:p>
            <a:pPr algn="ctr"/>
            <a:fld id="{49AE70B2-8BF9-45C0-BB95-33D1B9D3A854}" type="slidenum">
              <a:rPr lang="en-US" smtClean="0"/>
              <a:pPr algn="ctr"/>
              <a:t>‹#›</a:t>
            </a:fld>
            <a:endParaRPr lang="en-US" dirty="0"/>
          </a:p>
        </p:txBody>
      </p:sp>
      <p:sp>
        <p:nvSpPr>
          <p:cNvPr id="21" name="Title 20">
            <a:extLst>
              <a:ext uri="{FF2B5EF4-FFF2-40B4-BE49-F238E27FC236}">
                <a16:creationId xmlns:a16="http://schemas.microsoft.com/office/drawing/2014/main" id="{A7692FCA-BAB7-2B5B-58FB-47B790744785}"/>
              </a:ext>
            </a:extLst>
          </p:cNvPr>
          <p:cNvSpPr>
            <a:spLocks noGrp="1"/>
          </p:cNvSpPr>
          <p:nvPr>
            <p:ph type="title"/>
          </p:nvPr>
        </p:nvSpPr>
        <p:spPr>
          <a:xfrm>
            <a:off x="695325" y="559614"/>
            <a:ext cx="10800000" cy="720000"/>
          </a:xfrm>
          <a:prstGeom prst="rect">
            <a:avLst/>
          </a:prstGeom>
        </p:spPr>
        <p:txBody>
          <a:bodyPr anchor="ctr">
            <a:normAutofit/>
          </a:bodyPr>
          <a:lstStyle>
            <a:lvl1pPr>
              <a:defRPr sz="3200" b="1" spc="0"/>
            </a:lvl1pPr>
          </a:lstStyle>
          <a:p>
            <a:r>
              <a:rPr lang="en-US" dirty="0"/>
              <a:t>Click to edit Master title style</a:t>
            </a:r>
          </a:p>
        </p:txBody>
      </p:sp>
    </p:spTree>
    <p:extLst>
      <p:ext uri="{BB962C8B-B14F-4D97-AF65-F5344CB8AC3E}">
        <p14:creationId xmlns:p14="http://schemas.microsoft.com/office/powerpoint/2010/main" val="3077609624"/>
      </p:ext>
    </p:extLst>
  </p:cSld>
  <p:clrMapOvr>
    <a:masterClrMapping/>
  </p:clrMapOvr>
  <p:hf hdr="0" ftr="0" dt="0"/>
  <p:extLst>
    <p:ext uri="{DCECCB84-F9BA-43D5-87BE-67443E8EF086}">
      <p15:sldGuideLst xmlns:p15="http://schemas.microsoft.com/office/powerpoint/2012/main">
        <p15:guide id="1" orient="horz" pos="48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7F798A1-F5B9-D749-65F3-82BDB4651155}"/>
              </a:ext>
            </a:extLst>
          </p:cNvPr>
          <p:cNvSpPr>
            <a:spLocks noGrp="1"/>
          </p:cNvSpPr>
          <p:nvPr>
            <p:ph type="pic" sz="quarter" idx="10"/>
          </p:nvPr>
        </p:nvSpPr>
        <p:spPr>
          <a:xfrm>
            <a:off x="695325" y="2118779"/>
            <a:ext cx="1808163" cy="2721609"/>
          </a:xfrm>
          <a:prstGeom prst="rect">
            <a:avLst/>
          </a:prstGeom>
        </p:spPr>
        <p:txBody>
          <a:bodyPr/>
          <a:lstStyle/>
          <a:p>
            <a:endParaRPr lang="en-US" dirty="0"/>
          </a:p>
        </p:txBody>
      </p:sp>
      <p:sp>
        <p:nvSpPr>
          <p:cNvPr id="7" name="Picture Placeholder 5">
            <a:extLst>
              <a:ext uri="{FF2B5EF4-FFF2-40B4-BE49-F238E27FC236}">
                <a16:creationId xmlns:a16="http://schemas.microsoft.com/office/drawing/2014/main" id="{9F7229CB-9929-A181-AE20-D44163C03BE1}"/>
              </a:ext>
            </a:extLst>
          </p:cNvPr>
          <p:cNvSpPr>
            <a:spLocks noGrp="1"/>
          </p:cNvSpPr>
          <p:nvPr>
            <p:ph type="pic" sz="quarter" idx="11"/>
          </p:nvPr>
        </p:nvSpPr>
        <p:spPr>
          <a:xfrm>
            <a:off x="2835275" y="2908398"/>
            <a:ext cx="1808163" cy="2721609"/>
          </a:xfrm>
          <a:prstGeom prst="rect">
            <a:avLst/>
          </a:prstGeom>
        </p:spPr>
        <p:txBody>
          <a:bodyPr/>
          <a:lstStyle/>
          <a:p>
            <a:endParaRPr lang="en-US"/>
          </a:p>
        </p:txBody>
      </p:sp>
      <p:sp>
        <p:nvSpPr>
          <p:cNvPr id="8" name="Rectangle 7">
            <a:extLst>
              <a:ext uri="{FF2B5EF4-FFF2-40B4-BE49-F238E27FC236}">
                <a16:creationId xmlns:a16="http://schemas.microsoft.com/office/drawing/2014/main" id="{6B52E8FE-1791-C58C-C798-3A0FD4791052}"/>
              </a:ext>
            </a:extLst>
          </p:cNvPr>
          <p:cNvSpPr/>
          <p:nvPr userDrawn="1"/>
        </p:nvSpPr>
        <p:spPr>
          <a:xfrm>
            <a:off x="1" y="6304547"/>
            <a:ext cx="695324" cy="5531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11">
            <a:extLst>
              <a:ext uri="{FF2B5EF4-FFF2-40B4-BE49-F238E27FC236}">
                <a16:creationId xmlns:a16="http://schemas.microsoft.com/office/drawing/2014/main" id="{D92083C1-D857-F7AA-AF0C-D1A8A0B27F63}"/>
              </a:ext>
            </a:extLst>
          </p:cNvPr>
          <p:cNvSpPr>
            <a:spLocks noGrp="1"/>
          </p:cNvSpPr>
          <p:nvPr>
            <p:ph type="sldNum" sz="quarter" idx="12"/>
          </p:nvPr>
        </p:nvSpPr>
        <p:spPr>
          <a:xfrm>
            <a:off x="68557" y="6398553"/>
            <a:ext cx="558212" cy="365125"/>
          </a:xfrm>
        </p:spPr>
        <p:txBody>
          <a:bodyPr/>
          <a:lstStyle>
            <a:lvl1pPr>
              <a:defRPr lang="zh-CN" altLang="en-US" smtClean="0"/>
            </a:lvl1pPr>
          </a:lstStyle>
          <a:p>
            <a:pPr algn="ctr"/>
            <a:fld id="{49AE70B2-8BF9-45C0-BB95-33D1B9D3A854}" type="slidenum">
              <a:rPr lang="en-US" smtClean="0"/>
              <a:pPr algn="ctr"/>
              <a:t>‹#›</a:t>
            </a:fld>
            <a:endParaRPr lang="en-US" dirty="0"/>
          </a:p>
        </p:txBody>
      </p:sp>
      <p:sp>
        <p:nvSpPr>
          <p:cNvPr id="14" name="Title 20">
            <a:extLst>
              <a:ext uri="{FF2B5EF4-FFF2-40B4-BE49-F238E27FC236}">
                <a16:creationId xmlns:a16="http://schemas.microsoft.com/office/drawing/2014/main" id="{59FA44A8-643B-B39B-3344-3B2304EDA68E}"/>
              </a:ext>
            </a:extLst>
          </p:cNvPr>
          <p:cNvSpPr>
            <a:spLocks noGrp="1"/>
          </p:cNvSpPr>
          <p:nvPr>
            <p:ph type="title"/>
          </p:nvPr>
        </p:nvSpPr>
        <p:spPr>
          <a:xfrm>
            <a:off x="695325" y="559614"/>
            <a:ext cx="10800000" cy="720000"/>
          </a:xfrm>
          <a:prstGeom prst="rect">
            <a:avLst/>
          </a:prstGeom>
        </p:spPr>
        <p:txBody>
          <a:bodyPr anchor="ctr">
            <a:normAutofit/>
          </a:bodyPr>
          <a:lstStyle>
            <a:lvl1pPr>
              <a:defRPr sz="3200" b="1" spc="0"/>
            </a:lvl1pPr>
          </a:lstStyle>
          <a:p>
            <a:r>
              <a:rPr lang="en-US" dirty="0"/>
              <a:t>Click to edit Master title style</a:t>
            </a:r>
          </a:p>
        </p:txBody>
      </p:sp>
    </p:spTree>
    <p:extLst>
      <p:ext uri="{BB962C8B-B14F-4D97-AF65-F5344CB8AC3E}">
        <p14:creationId xmlns:p14="http://schemas.microsoft.com/office/powerpoint/2010/main" val="3416226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7AEDA9-AD12-4ED2-8B98-33D70E99AD1A}" type="datetimeFigureOut">
              <a:rPr lang="it-IT" smtClean="0"/>
              <a:t>08/06/25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3933251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7AEDA9-AD12-4ED2-8B98-33D70E99AD1A}" type="datetimeFigureOut">
              <a:rPr lang="it-IT" smtClean="0"/>
              <a:t>08/06/25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1440012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7AEDA9-AD12-4ED2-8B98-33D70E99AD1A}" type="datetimeFigureOut">
              <a:rPr lang="it-IT" smtClean="0"/>
              <a:t>08/06/25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779635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7AEDA9-AD12-4ED2-8B98-33D70E99AD1A}" type="datetimeFigureOut">
              <a:rPr lang="it-IT" smtClean="0"/>
              <a:t>08/06/25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29550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7AEDA9-AD12-4ED2-8B98-33D70E99AD1A}" type="datetimeFigureOut">
              <a:rPr lang="it-IT" smtClean="0"/>
              <a:t>08/06/25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2392465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AEDA9-AD12-4ED2-8B98-33D70E99AD1A}" type="datetimeFigureOut">
              <a:rPr lang="it-IT" smtClean="0"/>
              <a:t>08/06/25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2592526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7AEDA9-AD12-4ED2-8B98-33D70E99AD1A}" type="datetimeFigureOut">
              <a:rPr lang="it-IT" smtClean="0"/>
              <a:t>08/06/25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2397884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7AEDA9-AD12-4ED2-8B98-33D70E99AD1A}" type="datetimeFigureOut">
              <a:rPr lang="it-IT" smtClean="0"/>
              <a:t>08/06/25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123691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27AEDA9-AD12-4ED2-8B98-33D70E99AD1A}" type="datetimeFigureOut">
              <a:rPr lang="it-IT" smtClean="0"/>
              <a:t>08/06/25</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9189E1-ABDC-46F1-A352-7E9D76200810}" type="slidenum">
              <a:rPr lang="it-IT" smtClean="0"/>
              <a:t>‹#›</a:t>
            </a:fld>
            <a:endParaRPr lang="it-IT"/>
          </a:p>
        </p:txBody>
      </p:sp>
    </p:spTree>
    <p:extLst>
      <p:ext uri="{BB962C8B-B14F-4D97-AF65-F5344CB8AC3E}">
        <p14:creationId xmlns:p14="http://schemas.microsoft.com/office/powerpoint/2010/main" val="58602263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slideLayout" Target="../slideLayouts/slideLayout13.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tags" Target="../tags/tag62.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5" Type="http://schemas.openxmlformats.org/officeDocument/2006/relationships/tags" Target="../tags/tag55.xml"/><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22.jpg"/><Relationship Id="rId5" Type="http://schemas.openxmlformats.org/officeDocument/2006/relationships/image" Target="../media/image21.png"/><Relationship Id="rId4"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6.jpg"/></Relationships>
</file>

<file path=ppt/slides/_rels/slide14.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slideLayout" Target="../slideLayouts/slideLayout13.xml"/><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tags" Target="../tags/tag77.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tags" Target="../tags/tag76.xml"/><Relationship Id="rId5" Type="http://schemas.openxmlformats.org/officeDocument/2006/relationships/tags" Target="../tags/tag70.xml"/><Relationship Id="rId10" Type="http://schemas.openxmlformats.org/officeDocument/2006/relationships/tags" Target="../tags/tag75.xml"/><Relationship Id="rId4" Type="http://schemas.openxmlformats.org/officeDocument/2006/relationships/tags" Target="../tags/tag69.xml"/><Relationship Id="rId9" Type="http://schemas.openxmlformats.org/officeDocument/2006/relationships/tags" Target="../tags/tag74.xml"/><Relationship Id="rId14"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18" Type="http://schemas.openxmlformats.org/officeDocument/2006/relationships/slideLayout" Target="../slideLayouts/slideLayout13.xml"/><Relationship Id="rId26" Type="http://schemas.openxmlformats.org/officeDocument/2006/relationships/image" Target="../media/image35.svg"/><Relationship Id="rId3" Type="http://schemas.openxmlformats.org/officeDocument/2006/relationships/tags" Target="../tags/tag80.xml"/><Relationship Id="rId21" Type="http://schemas.openxmlformats.org/officeDocument/2006/relationships/image" Target="../media/image30.png"/><Relationship Id="rId7" Type="http://schemas.openxmlformats.org/officeDocument/2006/relationships/tags" Target="../tags/tag84.xml"/><Relationship Id="rId12" Type="http://schemas.openxmlformats.org/officeDocument/2006/relationships/tags" Target="../tags/tag89.xml"/><Relationship Id="rId17" Type="http://schemas.openxmlformats.org/officeDocument/2006/relationships/tags" Target="../tags/tag94.xml"/><Relationship Id="rId25" Type="http://schemas.openxmlformats.org/officeDocument/2006/relationships/image" Target="../media/image34.png"/><Relationship Id="rId2" Type="http://schemas.openxmlformats.org/officeDocument/2006/relationships/tags" Target="../tags/tag79.xml"/><Relationship Id="rId16" Type="http://schemas.openxmlformats.org/officeDocument/2006/relationships/tags" Target="../tags/tag93.xml"/><Relationship Id="rId20" Type="http://schemas.openxmlformats.org/officeDocument/2006/relationships/image" Target="../media/image29.svg"/><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tags" Target="../tags/tag88.xml"/><Relationship Id="rId24" Type="http://schemas.openxmlformats.org/officeDocument/2006/relationships/image" Target="../media/image33.svg"/><Relationship Id="rId5" Type="http://schemas.openxmlformats.org/officeDocument/2006/relationships/tags" Target="../tags/tag82.xml"/><Relationship Id="rId15" Type="http://schemas.openxmlformats.org/officeDocument/2006/relationships/tags" Target="../tags/tag92.xml"/><Relationship Id="rId23" Type="http://schemas.openxmlformats.org/officeDocument/2006/relationships/image" Target="../media/image32.png"/><Relationship Id="rId10" Type="http://schemas.openxmlformats.org/officeDocument/2006/relationships/tags" Target="../tags/tag87.xml"/><Relationship Id="rId19" Type="http://schemas.openxmlformats.org/officeDocument/2006/relationships/image" Target="../media/image28.png"/><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tags" Target="../tags/tag91.xml"/><Relationship Id="rId22" Type="http://schemas.openxmlformats.org/officeDocument/2006/relationships/image" Target="../media/image31.svg"/></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tags" Target="../tags/tag102.xml"/><Relationship Id="rId3" Type="http://schemas.openxmlformats.org/officeDocument/2006/relationships/tags" Target="../tags/tag97.xml"/><Relationship Id="rId7" Type="http://schemas.openxmlformats.org/officeDocument/2006/relationships/tags" Target="../tags/tag101.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slideLayout" Target="../slideLayouts/slideLayout13.xml"/><Relationship Id="rId5" Type="http://schemas.openxmlformats.org/officeDocument/2006/relationships/tags" Target="../tags/tag99.xml"/><Relationship Id="rId10" Type="http://schemas.openxmlformats.org/officeDocument/2006/relationships/tags" Target="../tags/tag104.xml"/><Relationship Id="rId4" Type="http://schemas.openxmlformats.org/officeDocument/2006/relationships/tags" Target="../tags/tag98.xml"/><Relationship Id="rId9" Type="http://schemas.openxmlformats.org/officeDocument/2006/relationships/tags" Target="../tags/tag103.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Layout" Target="../slideLayouts/slideLayout1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slideLayout" Target="../slideLayouts/slideLayout13.xml"/><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tags" Target="../tags/tag116.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5" Type="http://schemas.openxmlformats.org/officeDocument/2006/relationships/tags" Target="../tags/tag109.xml"/><Relationship Id="rId10" Type="http://schemas.openxmlformats.org/officeDocument/2006/relationships/tags" Target="../tags/tag114.xml"/><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 Target="slide27.xml"/><Relationship Id="rId4"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4"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tags" Target="../tags/tag130.xml"/><Relationship Id="rId13" Type="http://schemas.openxmlformats.org/officeDocument/2006/relationships/slideLayout" Target="../slideLayouts/slideLayout13.xml"/><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tags" Target="../tags/tag134.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5" Type="http://schemas.openxmlformats.org/officeDocument/2006/relationships/tags" Target="../tags/tag127.xml"/><Relationship Id="rId10" Type="http://schemas.openxmlformats.org/officeDocument/2006/relationships/tags" Target="../tags/tag132.xml"/><Relationship Id="rId4" Type="http://schemas.openxmlformats.org/officeDocument/2006/relationships/tags" Target="../tags/tag126.xml"/><Relationship Id="rId9" Type="http://schemas.openxmlformats.org/officeDocument/2006/relationships/tags" Target="../tags/tag131.xml"/><Relationship Id="rId14" Type="http://schemas.openxmlformats.org/officeDocument/2006/relationships/notesSlide" Target="../notesSlides/notesSlide5.xml"/></Relationships>
</file>

<file path=ppt/slides/_rels/slide26.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tags" Target="../tags/tag9.xml"/><Relationship Id="rId7" Type="http://schemas.openxmlformats.org/officeDocument/2006/relationships/image" Target="../media/image3.png"/><Relationship Id="rId2" Type="http://schemas.openxmlformats.org/officeDocument/2006/relationships/tags" Target="../tags/tag8.xml"/><Relationship Id="rId1" Type="http://schemas.openxmlformats.org/officeDocument/2006/relationships/tags" Target="../tags/tag7.xml"/><Relationship Id="rId6" Type="http://schemas.microsoft.com/office/2007/relationships/hdphoto" Target="../media/hdphoto2.wdp"/><Relationship Id="rId5" Type="http://schemas.openxmlformats.org/officeDocument/2006/relationships/image" Target="../media/image2.png"/><Relationship Id="rId4"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image" Target="../media/image49.jpg"/><Relationship Id="rId4"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5" Type="http://schemas.openxmlformats.org/officeDocument/2006/relationships/image" Target="../media/image50.jpg"/><Relationship Id="rId4"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5" Type="http://schemas.openxmlformats.org/officeDocument/2006/relationships/image" Target="../media/image51.jpg"/><Relationship Id="rId4"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4"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4"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53.svg"/><Relationship Id="rId7" Type="http://schemas.openxmlformats.org/officeDocument/2006/relationships/image" Target="../media/image57.svg"/><Relationship Id="rId2" Type="http://schemas.openxmlformats.org/officeDocument/2006/relationships/image" Target="../media/image52.png"/><Relationship Id="rId1" Type="http://schemas.openxmlformats.org/officeDocument/2006/relationships/slideLayout" Target="../slideLayouts/slideLayout13.xml"/><Relationship Id="rId6" Type="http://schemas.openxmlformats.org/officeDocument/2006/relationships/image" Target="../media/image56.png"/><Relationship Id="rId5" Type="http://schemas.openxmlformats.org/officeDocument/2006/relationships/image" Target="../media/image55.svg"/><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tags" Target="../tags/tag22.xml"/><Relationship Id="rId18" Type="http://schemas.openxmlformats.org/officeDocument/2006/relationships/tags" Target="../tags/tag27.xml"/><Relationship Id="rId26" Type="http://schemas.openxmlformats.org/officeDocument/2006/relationships/tags" Target="../tags/tag35.xml"/><Relationship Id="rId3" Type="http://schemas.openxmlformats.org/officeDocument/2006/relationships/tags" Target="../tags/tag12.xml"/><Relationship Id="rId21" Type="http://schemas.openxmlformats.org/officeDocument/2006/relationships/tags" Target="../tags/tag30.xml"/><Relationship Id="rId7" Type="http://schemas.openxmlformats.org/officeDocument/2006/relationships/tags" Target="../tags/tag16.xml"/><Relationship Id="rId12" Type="http://schemas.openxmlformats.org/officeDocument/2006/relationships/tags" Target="../tags/tag21.xml"/><Relationship Id="rId17" Type="http://schemas.openxmlformats.org/officeDocument/2006/relationships/tags" Target="../tags/tag26.xml"/><Relationship Id="rId25" Type="http://schemas.openxmlformats.org/officeDocument/2006/relationships/tags" Target="../tags/tag34.xml"/><Relationship Id="rId2" Type="http://schemas.openxmlformats.org/officeDocument/2006/relationships/tags" Target="../tags/tag11.xml"/><Relationship Id="rId16" Type="http://schemas.openxmlformats.org/officeDocument/2006/relationships/tags" Target="../tags/tag25.xml"/><Relationship Id="rId20" Type="http://schemas.openxmlformats.org/officeDocument/2006/relationships/tags" Target="../tags/tag29.xml"/><Relationship Id="rId29" Type="http://schemas.openxmlformats.org/officeDocument/2006/relationships/tags" Target="../tags/tag38.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tags" Target="../tags/tag20.xml"/><Relationship Id="rId24" Type="http://schemas.openxmlformats.org/officeDocument/2006/relationships/tags" Target="../tags/tag33.xml"/><Relationship Id="rId5" Type="http://schemas.openxmlformats.org/officeDocument/2006/relationships/tags" Target="../tags/tag14.xml"/><Relationship Id="rId15" Type="http://schemas.openxmlformats.org/officeDocument/2006/relationships/tags" Target="../tags/tag24.xml"/><Relationship Id="rId23" Type="http://schemas.openxmlformats.org/officeDocument/2006/relationships/tags" Target="../tags/tag32.xml"/><Relationship Id="rId28" Type="http://schemas.openxmlformats.org/officeDocument/2006/relationships/tags" Target="../tags/tag37.xml"/><Relationship Id="rId10" Type="http://schemas.openxmlformats.org/officeDocument/2006/relationships/tags" Target="../tags/tag19.xml"/><Relationship Id="rId19" Type="http://schemas.openxmlformats.org/officeDocument/2006/relationships/tags" Target="../tags/tag28.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tags" Target="../tags/tag23.xml"/><Relationship Id="rId22" Type="http://schemas.openxmlformats.org/officeDocument/2006/relationships/tags" Target="../tags/tag31.xml"/><Relationship Id="rId27" Type="http://schemas.openxmlformats.org/officeDocument/2006/relationships/tags" Target="../tags/tag36.xml"/><Relationship Id="rId30"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slideLayout" Target="../slideLayouts/slideLayout13.xm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tags" Target="../tags/tag50.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0" Type="http://schemas.openxmlformats.org/officeDocument/2006/relationships/tags" Target="../tags/tag48.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FE996BF-886D-E48C-F073-4E94C2530CAD}"/>
              </a:ext>
            </a:extLst>
          </p:cNvPr>
          <p:cNvSpPr/>
          <p:nvPr/>
        </p:nvSpPr>
        <p:spPr>
          <a:xfrm>
            <a:off x="6096000" y="1268413"/>
            <a:ext cx="4644000" cy="4644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ea typeface="微软雅黑" panose="020B0503020204020204" pitchFamily="34" charset="-122"/>
              <a:cs typeface="+mn-ea"/>
              <a:sym typeface="+mn-lt"/>
            </a:endParaRPr>
          </a:p>
        </p:txBody>
      </p:sp>
      <p:sp>
        <p:nvSpPr>
          <p:cNvPr id="5" name="Title 1">
            <a:extLst>
              <a:ext uri="{FF2B5EF4-FFF2-40B4-BE49-F238E27FC236}">
                <a16:creationId xmlns:a16="http://schemas.microsoft.com/office/drawing/2014/main" id="{40C00CC1-3AF6-64E3-4A2D-6B1140870F24}"/>
              </a:ext>
            </a:extLst>
          </p:cNvPr>
          <p:cNvSpPr>
            <a:spLocks noGrp="1"/>
          </p:cNvSpPr>
          <p:nvPr>
            <p:ph type="title"/>
          </p:nvPr>
        </p:nvSpPr>
        <p:spPr>
          <a:xfrm>
            <a:off x="509385" y="1279171"/>
            <a:ext cx="3681270" cy="1484555"/>
          </a:xfrm>
        </p:spPr>
        <p:txBody>
          <a:bodyPr>
            <a:noAutofit/>
          </a:bodyPr>
          <a:lstStyle/>
          <a:p>
            <a:r>
              <a:rPr lang="en-US" sz="5400" dirty="0">
                <a:solidFill>
                  <a:schemeClr val="tx2"/>
                </a:solidFill>
                <a:latin typeface="+mn-lt"/>
                <a:ea typeface="微软雅黑" panose="020B0503020204020204" pitchFamily="34" charset="-122"/>
                <a:cs typeface="+mn-ea"/>
                <a:sym typeface="+mn-lt"/>
              </a:rPr>
              <a:t>Leaf-ID</a:t>
            </a:r>
            <a:br>
              <a:rPr lang="en-US" sz="5400" dirty="0">
                <a:solidFill>
                  <a:schemeClr val="tx2"/>
                </a:solidFill>
                <a:latin typeface="+mn-lt"/>
                <a:ea typeface="微软雅黑" panose="020B0503020204020204" pitchFamily="34" charset="-122"/>
                <a:cs typeface="+mn-ea"/>
                <a:sym typeface="+mn-lt"/>
              </a:rPr>
            </a:br>
            <a:endParaRPr lang="en-US" sz="5400" dirty="0">
              <a:solidFill>
                <a:schemeClr val="tx2"/>
              </a:solidFill>
              <a:latin typeface="+mn-lt"/>
              <a:ea typeface="微软雅黑" panose="020B0503020204020204" pitchFamily="34" charset="-122"/>
              <a:cs typeface="+mn-ea"/>
              <a:sym typeface="+mn-lt"/>
            </a:endParaRPr>
          </a:p>
        </p:txBody>
      </p:sp>
      <p:sp>
        <p:nvSpPr>
          <p:cNvPr id="6" name="Text Placeholder 3">
            <a:extLst>
              <a:ext uri="{FF2B5EF4-FFF2-40B4-BE49-F238E27FC236}">
                <a16:creationId xmlns:a16="http://schemas.microsoft.com/office/drawing/2014/main" id="{08DA2732-B569-F573-3381-48E06720A2E2}"/>
              </a:ext>
            </a:extLst>
          </p:cNvPr>
          <p:cNvSpPr>
            <a:spLocks noGrp="1"/>
          </p:cNvSpPr>
          <p:nvPr>
            <p:ph type="body" sz="quarter" idx="11"/>
          </p:nvPr>
        </p:nvSpPr>
        <p:spPr>
          <a:xfrm>
            <a:off x="509385" y="2063134"/>
            <a:ext cx="3807849" cy="614531"/>
          </a:xfrm>
        </p:spPr>
        <p:txBody>
          <a:bodyPr>
            <a:normAutofit lnSpcReduction="10000"/>
          </a:bodyPr>
          <a:lstStyle/>
          <a:p>
            <a:pPr>
              <a:lnSpc>
                <a:spcPct val="100000"/>
              </a:lnSpc>
            </a:pPr>
            <a:r>
              <a:rPr lang="en-US" sz="1800" b="1" spc="0" dirty="0">
                <a:solidFill>
                  <a:schemeClr val="tx2">
                    <a:lumMod val="75000"/>
                  </a:schemeClr>
                </a:solidFill>
                <a:latin typeface="+mn-lt"/>
                <a:ea typeface="微软雅黑" panose="020B0503020204020204" pitchFamily="34" charset="-122"/>
                <a:cs typeface="+mn-ea"/>
                <a:sym typeface="+mn-lt"/>
              </a:rPr>
              <a:t>Un Progetto di </a:t>
            </a:r>
            <a:r>
              <a:rPr lang="en-US" sz="1800" b="1" spc="0" dirty="0" err="1">
                <a:solidFill>
                  <a:schemeClr val="tx2">
                    <a:lumMod val="75000"/>
                  </a:schemeClr>
                </a:solidFill>
                <a:latin typeface="+mn-lt"/>
                <a:ea typeface="微软雅黑" panose="020B0503020204020204" pitchFamily="34" charset="-122"/>
                <a:cs typeface="+mn-ea"/>
                <a:sym typeface="+mn-lt"/>
              </a:rPr>
              <a:t>Teodori</a:t>
            </a:r>
            <a:r>
              <a:rPr lang="en-US" sz="1800" b="1" spc="0" dirty="0">
                <a:solidFill>
                  <a:schemeClr val="tx2">
                    <a:lumMod val="75000"/>
                  </a:schemeClr>
                </a:solidFill>
                <a:latin typeface="+mn-lt"/>
                <a:ea typeface="微软雅黑" panose="020B0503020204020204" pitchFamily="34" charset="-122"/>
                <a:cs typeface="+mn-ea"/>
                <a:sym typeface="+mn-lt"/>
              </a:rPr>
              <a:t> Alessandro e Rossi Andrea</a:t>
            </a:r>
          </a:p>
        </p:txBody>
      </p:sp>
      <p:sp>
        <p:nvSpPr>
          <p:cNvPr id="2" name="Picture Placeholder 2">
            <a:extLst>
              <a:ext uri="{FF2B5EF4-FFF2-40B4-BE49-F238E27FC236}">
                <a16:creationId xmlns:a16="http://schemas.microsoft.com/office/drawing/2014/main" id="{73D00427-8CDC-2462-7676-68934B6F5CFA}"/>
              </a:ext>
            </a:extLst>
          </p:cNvPr>
          <p:cNvSpPr txBox="1">
            <a:spLocks/>
          </p:cNvSpPr>
          <p:nvPr/>
        </p:nvSpPr>
        <p:spPr>
          <a:xfrm>
            <a:off x="6096000" y="1289929"/>
            <a:ext cx="4644000" cy="4644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pic>
        <p:nvPicPr>
          <p:cNvPr id="10" name="Picture 9" descr="A close-up of several different types of leaves&#10;&#10;AI-generated content may be incorrect.">
            <a:extLst>
              <a:ext uri="{FF2B5EF4-FFF2-40B4-BE49-F238E27FC236}">
                <a16:creationId xmlns:a16="http://schemas.microsoft.com/office/drawing/2014/main" id="{51B27686-ECA9-22A2-227A-47498E8FDAF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8122" r="81878">
                        <a14:foregroundMark x1="26538" y1="49183" x2="26538" y2="49183"/>
                        <a14:foregroundMark x1="37615" y1="50432" x2="37615" y2="50432"/>
                        <a14:foregroundMark x1="58308" y1="47454" x2="58308" y2="47454"/>
                        <a14:foregroundMark x1="67231" y1="47262" x2="67231" y2="47262"/>
                        <a14:foregroundMark x1="58308" y1="51489" x2="58308" y2="51489"/>
                      </a14:backgroundRemoval>
                    </a14:imgEffect>
                  </a14:imgLayer>
                </a14:imgProps>
              </a:ext>
              <a:ext uri="{28A0092B-C50C-407E-A947-70E740481C1C}">
                <a14:useLocalDpi xmlns:a14="http://schemas.microsoft.com/office/drawing/2010/main" val="0"/>
              </a:ext>
            </a:extLst>
          </a:blip>
          <a:srcRect l="10153" r="10153"/>
          <a:stretch>
            <a:fillRect/>
          </a:stretch>
        </p:blipFill>
        <p:spPr>
          <a:xfrm>
            <a:off x="6096000" y="1281037"/>
            <a:ext cx="4644000" cy="4661784"/>
          </a:xfrm>
          <a:prstGeom prst="rect">
            <a:avLst/>
          </a:prstGeom>
        </p:spPr>
      </p:pic>
    </p:spTree>
    <p:extLst>
      <p:ext uri="{BB962C8B-B14F-4D97-AF65-F5344CB8AC3E}">
        <p14:creationId xmlns:p14="http://schemas.microsoft.com/office/powerpoint/2010/main" val="86773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1357F-9A4D-332D-196B-B43CD2AF09E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37C05A6-B4F0-BE46-B938-2B93CCEE0357}"/>
              </a:ext>
            </a:extLst>
          </p:cNvPr>
          <p:cNvSpPr>
            <a:spLocks noGrp="1"/>
          </p:cNvSpPr>
          <p:nvPr>
            <p:ph type="title"/>
          </p:nvPr>
        </p:nvSpPr>
        <p:spPr>
          <a:xfrm>
            <a:off x="579577" y="860560"/>
            <a:ext cx="10800000" cy="720000"/>
          </a:xfrm>
        </p:spPr>
        <p:txBody>
          <a:bodyPr anchor="ctr">
            <a:normAutofit/>
          </a:bodyPr>
          <a:lstStyle/>
          <a:p>
            <a:r>
              <a:rPr lang="en-US" sz="4400" dirty="0">
                <a:solidFill>
                  <a:schemeClr val="tx2"/>
                </a:solidFill>
                <a:latin typeface="+mn-lt"/>
                <a:ea typeface="微软雅黑" panose="020B0503020204020204" pitchFamily="34" charset="-122"/>
                <a:cs typeface="+mn-ea"/>
                <a:sym typeface="+mn-lt"/>
              </a:rPr>
              <a:t>02-Segmentazione </a:t>
            </a:r>
            <a:r>
              <a:rPr lang="en-US" sz="4400" dirty="0" err="1">
                <a:solidFill>
                  <a:schemeClr val="tx2"/>
                </a:solidFill>
                <a:latin typeface="+mn-lt"/>
                <a:ea typeface="微软雅黑" panose="020B0503020204020204" pitchFamily="34" charset="-122"/>
                <a:cs typeface="+mn-ea"/>
                <a:sym typeface="+mn-lt"/>
              </a:rPr>
              <a:t>delle</a:t>
            </a:r>
            <a:r>
              <a:rPr lang="en-US" sz="4400" dirty="0">
                <a:solidFill>
                  <a:schemeClr val="tx2"/>
                </a:solidFill>
                <a:latin typeface="+mn-lt"/>
                <a:ea typeface="微软雅黑" panose="020B0503020204020204" pitchFamily="34" charset="-122"/>
                <a:cs typeface="+mn-ea"/>
                <a:sym typeface="+mn-lt"/>
              </a:rPr>
              <a:t> </a:t>
            </a:r>
            <a:r>
              <a:rPr lang="en-US" sz="4400" dirty="0" err="1">
                <a:solidFill>
                  <a:schemeClr val="tx2"/>
                </a:solidFill>
                <a:latin typeface="+mn-lt"/>
                <a:ea typeface="微软雅黑" panose="020B0503020204020204" pitchFamily="34" charset="-122"/>
                <a:cs typeface="+mn-ea"/>
                <a:sym typeface="+mn-lt"/>
              </a:rPr>
              <a:t>Immagini</a:t>
            </a:r>
            <a:endParaRPr lang="en-US" sz="4400" dirty="0">
              <a:solidFill>
                <a:schemeClr val="tx2"/>
              </a:solidFill>
              <a:latin typeface="+mn-lt"/>
              <a:ea typeface="微软雅黑" panose="020B0503020204020204" pitchFamily="34" charset="-122"/>
              <a:cs typeface="+mn-ea"/>
              <a:sym typeface="+mn-lt"/>
            </a:endParaRPr>
          </a:p>
        </p:txBody>
      </p:sp>
      <p:sp>
        <p:nvSpPr>
          <p:cNvPr id="2" name="任意多边形: 形状 31">
            <a:extLst>
              <a:ext uri="{FF2B5EF4-FFF2-40B4-BE49-F238E27FC236}">
                <a16:creationId xmlns:a16="http://schemas.microsoft.com/office/drawing/2014/main" id="{01B5230F-9A66-644C-EB3B-5111B13DF5B9}"/>
              </a:ext>
            </a:extLst>
          </p:cNvPr>
          <p:cNvSpPr/>
          <p:nvPr>
            <p:custDataLst>
              <p:tags r:id="rId1"/>
            </p:custDataLst>
          </p:nvPr>
        </p:nvSpPr>
        <p:spPr>
          <a:xfrm>
            <a:off x="291670" y="3484725"/>
            <a:ext cx="399223" cy="1024024"/>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grpSp>
        <p:nvGrpSpPr>
          <p:cNvPr id="12" name="Gruppo 11">
            <a:extLst>
              <a:ext uri="{FF2B5EF4-FFF2-40B4-BE49-F238E27FC236}">
                <a16:creationId xmlns:a16="http://schemas.microsoft.com/office/drawing/2014/main" id="{28C3EB53-A45D-4E65-F645-0EC7498B6D1D}"/>
              </a:ext>
            </a:extLst>
          </p:cNvPr>
          <p:cNvGrpSpPr/>
          <p:nvPr/>
        </p:nvGrpSpPr>
        <p:grpSpPr>
          <a:xfrm>
            <a:off x="202488" y="2487158"/>
            <a:ext cx="11671750" cy="3055303"/>
            <a:chOff x="696879" y="2457661"/>
            <a:chExt cx="11671750" cy="3055303"/>
          </a:xfrm>
        </p:grpSpPr>
        <p:grpSp>
          <p:nvGrpSpPr>
            <p:cNvPr id="4" name="Group 3">
              <a:extLst>
                <a:ext uri="{FF2B5EF4-FFF2-40B4-BE49-F238E27FC236}">
                  <a16:creationId xmlns:a16="http://schemas.microsoft.com/office/drawing/2014/main" id="{C6738AC8-F29E-E145-6D08-983632C27412}"/>
                </a:ext>
              </a:extLst>
            </p:cNvPr>
            <p:cNvGrpSpPr/>
            <p:nvPr/>
          </p:nvGrpSpPr>
          <p:grpSpPr>
            <a:xfrm>
              <a:off x="696879" y="2457661"/>
              <a:ext cx="9523480" cy="3045472"/>
              <a:chOff x="605439" y="2356456"/>
              <a:chExt cx="12383397" cy="3071737"/>
            </a:xfrm>
          </p:grpSpPr>
          <p:sp>
            <p:nvSpPr>
              <p:cNvPr id="65" name="Freeform 4">
                <a:extLst>
                  <a:ext uri="{FF2B5EF4-FFF2-40B4-BE49-F238E27FC236}">
                    <a16:creationId xmlns:a16="http://schemas.microsoft.com/office/drawing/2014/main" id="{E5ECAA14-DD9E-090D-A904-1AF913F86F0A}"/>
                  </a:ext>
                </a:extLst>
              </p:cNvPr>
              <p:cNvSpPr/>
              <p:nvPr>
                <p:custDataLst>
                  <p:tags r:id="rId5"/>
                </p:custDataLst>
              </p:nvPr>
            </p:nvSpPr>
            <p:spPr>
              <a:xfrm>
                <a:off x="7543504" y="2363163"/>
                <a:ext cx="2640525" cy="3065030"/>
              </a:xfrm>
              <a:custGeom>
                <a:avLst/>
                <a:gdLst>
                  <a:gd name="connsiteX0" fmla="*/ 2901949 w 3176990"/>
                  <a:gd name="connsiteY0" fmla="*/ 0 h 2901950"/>
                  <a:gd name="connsiteX1" fmla="*/ 2901948 w 3176990"/>
                  <a:gd name="connsiteY1" fmla="*/ 1181659 h 2901950"/>
                  <a:gd name="connsiteX2" fmla="*/ 3176990 w 3176990"/>
                  <a:gd name="connsiteY2" fmla="*/ 1450974 h 2901950"/>
                  <a:gd name="connsiteX3" fmla="*/ 2901948 w 3176990"/>
                  <a:gd name="connsiteY3" fmla="*/ 1720293 h 2901950"/>
                  <a:gd name="connsiteX4" fmla="*/ 2901947 w 3176990"/>
                  <a:gd name="connsiteY4" fmla="*/ 2901950 h 2901950"/>
                  <a:gd name="connsiteX5" fmla="*/ 0 w 3176990"/>
                  <a:gd name="connsiteY5" fmla="*/ 2901949 h 2901950"/>
                  <a:gd name="connsiteX6" fmla="*/ 1 w 3176990"/>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90" h="2901950">
                    <a:moveTo>
                      <a:pt x="2901949" y="0"/>
                    </a:moveTo>
                    <a:lnTo>
                      <a:pt x="2901948" y="1181659"/>
                    </a:lnTo>
                    <a:lnTo>
                      <a:pt x="3176990" y="1450974"/>
                    </a:lnTo>
                    <a:lnTo>
                      <a:pt x="2901948" y="1720293"/>
                    </a:lnTo>
                    <a:lnTo>
                      <a:pt x="2901947" y="2901950"/>
                    </a:lnTo>
                    <a:lnTo>
                      <a:pt x="0" y="2901949"/>
                    </a:lnTo>
                    <a:lnTo>
                      <a:pt x="1"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9450" tIns="479653" rIns="431477" bIns="479653" numCol="1" spcCol="0" rtlCol="0" fromWordArt="0" anchor="ctr" anchorCtr="0" forceAA="0" compatLnSpc="1">
                <a:noAutofit/>
              </a:bodyPr>
              <a:lstStyle/>
              <a:p>
                <a:pPr>
                  <a:lnSpc>
                    <a:spcPct val="130000"/>
                  </a:lnSpc>
                  <a:spcAft>
                    <a:spcPts val="1200"/>
                  </a:spcAft>
                </a:pPr>
                <a:endParaRPr lang="en-US" altLang="zh-CN" sz="1100" b="1" dirty="0">
                  <a:solidFill>
                    <a:schemeClr val="tx2"/>
                  </a:solidFill>
                  <a:ea typeface="微软雅黑" panose="020B0503020204020204" pitchFamily="34" charset="-122"/>
                  <a:cs typeface="+mn-ea"/>
                  <a:sym typeface="+mn-lt"/>
                </a:endParaRPr>
              </a:p>
            </p:txBody>
          </p:sp>
          <p:sp>
            <p:nvSpPr>
              <p:cNvPr id="97" name="Freeform 19">
                <a:extLst>
                  <a:ext uri="{FF2B5EF4-FFF2-40B4-BE49-F238E27FC236}">
                    <a16:creationId xmlns:a16="http://schemas.microsoft.com/office/drawing/2014/main" id="{4997963B-DC56-F266-75BE-945BB5FFF1C3}"/>
                  </a:ext>
                </a:extLst>
              </p:cNvPr>
              <p:cNvSpPr/>
              <p:nvPr>
                <p:custDataLst>
                  <p:tags r:id="rId6"/>
                </p:custDataLst>
              </p:nvPr>
            </p:nvSpPr>
            <p:spPr>
              <a:xfrm>
                <a:off x="3548729" y="2356456"/>
                <a:ext cx="3841900" cy="3065030"/>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1" tIns="479653" rIns="430806" bIns="479653" numCol="1" spcCol="0" rtlCol="0" fromWordArt="0" anchor="ctr" anchorCtr="0" forceAA="0" compatLnSpc="1">
                <a:noAutofit/>
              </a:bodyPr>
              <a:lstStyle/>
              <a:p>
                <a:pPr>
                  <a:lnSpc>
                    <a:spcPct val="130000"/>
                  </a:lnSpc>
                  <a:spcAft>
                    <a:spcPts val="1200"/>
                  </a:spcAft>
                </a:pPr>
                <a:endParaRPr lang="zh-CN" altLang="zh-CN" sz="1000" b="1" dirty="0">
                  <a:solidFill>
                    <a:schemeClr val="tx2"/>
                  </a:solidFill>
                  <a:ea typeface="微软雅黑" panose="020B0503020204020204" pitchFamily="34" charset="-122"/>
                  <a:cs typeface="+mn-ea"/>
                  <a:sym typeface="+mn-lt"/>
                </a:endParaRPr>
              </a:p>
            </p:txBody>
          </p:sp>
          <p:sp>
            <p:nvSpPr>
              <p:cNvPr id="30" name="任意多边形: 形状 29">
                <a:extLst>
                  <a:ext uri="{FF2B5EF4-FFF2-40B4-BE49-F238E27FC236}">
                    <a16:creationId xmlns:a16="http://schemas.microsoft.com/office/drawing/2014/main" id="{2ABB0B2E-53FE-90E9-DE78-823BC0D9EB12}"/>
                  </a:ext>
                </a:extLst>
              </p:cNvPr>
              <p:cNvSpPr/>
              <p:nvPr>
                <p:custDataLst>
                  <p:tags r:id="rId7"/>
                </p:custDataLst>
              </p:nvPr>
            </p:nvSpPr>
            <p:spPr>
              <a:xfrm>
                <a:off x="605439" y="3362627"/>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sp>
            <p:nvSpPr>
              <p:cNvPr id="32" name="任意多边形: 形状 31">
                <a:extLst>
                  <a:ext uri="{FF2B5EF4-FFF2-40B4-BE49-F238E27FC236}">
                    <a16:creationId xmlns:a16="http://schemas.microsoft.com/office/drawing/2014/main" id="{46806F7B-1AA4-758D-8DDE-3A8E5B02F918}"/>
                  </a:ext>
                </a:extLst>
              </p:cNvPr>
              <p:cNvSpPr/>
              <p:nvPr>
                <p:custDataLst>
                  <p:tags r:id="rId8"/>
                </p:custDataLst>
              </p:nvPr>
            </p:nvSpPr>
            <p:spPr>
              <a:xfrm>
                <a:off x="3548729" y="3336172"/>
                <a:ext cx="519110" cy="1032856"/>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2</a:t>
                </a:r>
                <a:endParaRPr lang="zh-CN" altLang="zh-CN" sz="2400" b="1" dirty="0">
                  <a:solidFill>
                    <a:schemeClr val="tx1"/>
                  </a:solidFill>
                  <a:ea typeface="微软雅黑" panose="020B0503020204020204" pitchFamily="34" charset="-122"/>
                  <a:cs typeface="+mn-ea"/>
                  <a:sym typeface="+mn-lt"/>
                </a:endParaRPr>
              </a:p>
            </p:txBody>
          </p:sp>
          <p:sp>
            <p:nvSpPr>
              <p:cNvPr id="139" name="Freeform 25">
                <a:extLst>
                  <a:ext uri="{FF2B5EF4-FFF2-40B4-BE49-F238E27FC236}">
                    <a16:creationId xmlns:a16="http://schemas.microsoft.com/office/drawing/2014/main" id="{A02312C9-232A-260B-CAE1-FDAE1291EBD6}"/>
                  </a:ext>
                </a:extLst>
              </p:cNvPr>
              <p:cNvSpPr/>
              <p:nvPr>
                <p:custDataLst>
                  <p:tags r:id="rId9"/>
                </p:custDataLst>
              </p:nvPr>
            </p:nvSpPr>
            <p:spPr>
              <a:xfrm>
                <a:off x="719120" y="2356456"/>
                <a:ext cx="2640525" cy="3065030"/>
              </a:xfrm>
              <a:custGeom>
                <a:avLst/>
                <a:gdLst>
                  <a:gd name="connsiteX0" fmla="*/ 2901950 w 3176989"/>
                  <a:gd name="connsiteY0" fmla="*/ 0 h 2901951"/>
                  <a:gd name="connsiteX1" fmla="*/ 2901949 w 3176989"/>
                  <a:gd name="connsiteY1" fmla="*/ 1181659 h 2901951"/>
                  <a:gd name="connsiteX2" fmla="*/ 3176989 w 3176989"/>
                  <a:gd name="connsiteY2" fmla="*/ 1450977 h 2901951"/>
                  <a:gd name="connsiteX3" fmla="*/ 2901951 w 3176989"/>
                  <a:gd name="connsiteY3" fmla="*/ 1720295 h 2901951"/>
                  <a:gd name="connsiteX4" fmla="*/ 2901949 w 3176989"/>
                  <a:gd name="connsiteY4" fmla="*/ 2901951 h 2901951"/>
                  <a:gd name="connsiteX5" fmla="*/ 0 w 3176989"/>
                  <a:gd name="connsiteY5" fmla="*/ 2901950 h 2901951"/>
                  <a:gd name="connsiteX6" fmla="*/ 1 w 3176989"/>
                  <a:gd name="connsiteY6" fmla="*/ 1 h 2901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9" h="2901951">
                    <a:moveTo>
                      <a:pt x="2901950" y="0"/>
                    </a:moveTo>
                    <a:lnTo>
                      <a:pt x="2901949" y="1181659"/>
                    </a:lnTo>
                    <a:lnTo>
                      <a:pt x="3176989" y="1450977"/>
                    </a:lnTo>
                    <a:lnTo>
                      <a:pt x="2901951" y="1720295"/>
                    </a:lnTo>
                    <a:lnTo>
                      <a:pt x="2901949" y="2901951"/>
                    </a:lnTo>
                    <a:lnTo>
                      <a:pt x="0" y="2901950"/>
                    </a:lnTo>
                    <a:lnTo>
                      <a:pt x="1"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9450" tIns="479653" rIns="431477" bIns="479653" numCol="1" spcCol="0" rtlCol="0" fromWordArt="0" anchor="ctr" anchorCtr="0" forceAA="0" compatLnSpc="1">
                <a:noAutofit/>
              </a:bodyPr>
              <a:lstStyle/>
              <a:p>
                <a:pPr>
                  <a:lnSpc>
                    <a:spcPct val="130000"/>
                  </a:lnSpc>
                  <a:spcAft>
                    <a:spcPts val="1200"/>
                  </a:spcAft>
                </a:pPr>
                <a:endParaRPr lang="zh-CN" altLang="en-US" sz="1050" dirty="0">
                  <a:solidFill>
                    <a:schemeClr val="bg1"/>
                  </a:solidFill>
                  <a:ea typeface="微软雅黑" panose="020B0503020204020204" pitchFamily="34" charset="-122"/>
                  <a:cs typeface="+mn-ea"/>
                  <a:sym typeface="+mn-lt"/>
                </a:endParaRPr>
              </a:p>
            </p:txBody>
          </p:sp>
          <p:sp>
            <p:nvSpPr>
              <p:cNvPr id="34" name="任意多边形: 形状 33">
                <a:extLst>
                  <a:ext uri="{FF2B5EF4-FFF2-40B4-BE49-F238E27FC236}">
                    <a16:creationId xmlns:a16="http://schemas.microsoft.com/office/drawing/2014/main" id="{11F814BB-A414-16BD-1579-E52CB7EBAEAA}"/>
                  </a:ext>
                </a:extLst>
              </p:cNvPr>
              <p:cNvSpPr/>
              <p:nvPr>
                <p:custDataLst>
                  <p:tags r:id="rId10"/>
                </p:custDataLst>
              </p:nvPr>
            </p:nvSpPr>
            <p:spPr>
              <a:xfrm>
                <a:off x="7543504" y="3389166"/>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3</a:t>
                </a:r>
                <a:endParaRPr lang="zh-CN" altLang="zh-CN" sz="2400" b="1" dirty="0">
                  <a:solidFill>
                    <a:schemeClr val="tx1"/>
                  </a:solidFill>
                  <a:ea typeface="微软雅黑" panose="020B0503020204020204" pitchFamily="34" charset="-122"/>
                  <a:cs typeface="+mn-ea"/>
                  <a:sym typeface="+mn-lt"/>
                </a:endParaRPr>
              </a:p>
            </p:txBody>
          </p:sp>
          <p:sp>
            <p:nvSpPr>
              <p:cNvPr id="6" name="Freeform 19">
                <a:extLst>
                  <a:ext uri="{FF2B5EF4-FFF2-40B4-BE49-F238E27FC236}">
                    <a16:creationId xmlns:a16="http://schemas.microsoft.com/office/drawing/2014/main" id="{6179AFA4-A8F5-1BF1-A5D1-30BAE896C86E}"/>
                  </a:ext>
                </a:extLst>
              </p:cNvPr>
              <p:cNvSpPr/>
              <p:nvPr>
                <p:custDataLst>
                  <p:tags r:id="rId11"/>
                </p:custDataLst>
              </p:nvPr>
            </p:nvSpPr>
            <p:spPr>
              <a:xfrm>
                <a:off x="10348311" y="2356456"/>
                <a:ext cx="2640525" cy="3065030"/>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0" tIns="479653" rIns="430807" bIns="479653" numCol="1" spcCol="0" rtlCol="0" fromWordArt="0" anchor="ctr" anchorCtr="0" forceAA="0" compatLnSpc="1">
                <a:noAutofit/>
              </a:bodyPr>
              <a:lstStyle/>
              <a:p>
                <a:pPr>
                  <a:lnSpc>
                    <a:spcPct val="130000"/>
                  </a:lnSpc>
                  <a:spcAft>
                    <a:spcPts val="1200"/>
                  </a:spcAft>
                </a:pPr>
                <a:endParaRPr lang="zh-CN" altLang="zh-CN" sz="900" b="1" dirty="0">
                  <a:solidFill>
                    <a:schemeClr val="tx2"/>
                  </a:solidFill>
                  <a:ea typeface="微软雅黑" panose="020B0503020204020204" pitchFamily="34" charset="-122"/>
                  <a:cs typeface="+mn-ea"/>
                  <a:sym typeface="+mn-lt"/>
                </a:endParaRPr>
              </a:p>
            </p:txBody>
          </p:sp>
          <p:sp>
            <p:nvSpPr>
              <p:cNvPr id="37" name="任意多边形: 形状 36">
                <a:extLst>
                  <a:ext uri="{FF2B5EF4-FFF2-40B4-BE49-F238E27FC236}">
                    <a16:creationId xmlns:a16="http://schemas.microsoft.com/office/drawing/2014/main" id="{89333FAE-C5F0-32A3-F826-EE9472001B47}"/>
                  </a:ext>
                </a:extLst>
              </p:cNvPr>
              <p:cNvSpPr/>
              <p:nvPr>
                <p:custDataLst>
                  <p:tags r:id="rId12"/>
                </p:custDataLst>
              </p:nvPr>
            </p:nvSpPr>
            <p:spPr>
              <a:xfrm>
                <a:off x="10336905" y="3389166"/>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4</a:t>
                </a:r>
                <a:endParaRPr lang="zh-CN" altLang="zh-CN" sz="2400" b="1" dirty="0">
                  <a:solidFill>
                    <a:schemeClr val="tx1"/>
                  </a:solidFill>
                  <a:ea typeface="微软雅黑" panose="020B0503020204020204" pitchFamily="34" charset="-122"/>
                  <a:cs typeface="+mn-ea"/>
                  <a:sym typeface="+mn-lt"/>
                </a:endParaRPr>
              </a:p>
            </p:txBody>
          </p:sp>
        </p:grpSp>
        <p:sp>
          <p:nvSpPr>
            <p:cNvPr id="10" name="Freeform 19">
              <a:extLst>
                <a:ext uri="{FF2B5EF4-FFF2-40B4-BE49-F238E27FC236}">
                  <a16:creationId xmlns:a16="http://schemas.microsoft.com/office/drawing/2014/main" id="{17D1BF2E-CD45-2F08-98F6-C6BB90B44EA6}"/>
                </a:ext>
              </a:extLst>
            </p:cNvPr>
            <p:cNvSpPr/>
            <p:nvPr>
              <p:custDataLst>
                <p:tags r:id="rId4"/>
              </p:custDataLst>
            </p:nvPr>
          </p:nvSpPr>
          <p:spPr>
            <a:xfrm>
              <a:off x="10337927" y="2474142"/>
              <a:ext cx="2030702" cy="3038822"/>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0" tIns="479653" rIns="430807" bIns="479653" numCol="1" spcCol="0" rtlCol="0" fromWordArt="0" anchor="ctr" anchorCtr="0" forceAA="0" compatLnSpc="1">
              <a:noAutofit/>
            </a:bodyPr>
            <a:lstStyle/>
            <a:p>
              <a:pPr>
                <a:lnSpc>
                  <a:spcPct val="130000"/>
                </a:lnSpc>
                <a:spcAft>
                  <a:spcPts val="1200"/>
                </a:spcAft>
              </a:pPr>
              <a:endParaRPr lang="zh-CN" altLang="zh-CN" sz="1000" b="1" dirty="0">
                <a:solidFill>
                  <a:schemeClr val="tx2"/>
                </a:solidFill>
                <a:ea typeface="微软雅黑" panose="020B0503020204020204" pitchFamily="34" charset="-122"/>
                <a:cs typeface="+mn-ea"/>
                <a:sym typeface="+mn-lt"/>
              </a:endParaRPr>
            </a:p>
          </p:txBody>
        </p:sp>
      </p:grpSp>
      <p:sp>
        <p:nvSpPr>
          <p:cNvPr id="11" name="任意多边形: 形状 36">
            <a:extLst>
              <a:ext uri="{FF2B5EF4-FFF2-40B4-BE49-F238E27FC236}">
                <a16:creationId xmlns:a16="http://schemas.microsoft.com/office/drawing/2014/main" id="{BF6A7B9C-CA8B-16EB-34F4-FDC7F5C834EA}"/>
              </a:ext>
            </a:extLst>
          </p:cNvPr>
          <p:cNvSpPr/>
          <p:nvPr>
            <p:custDataLst>
              <p:tags r:id="rId2"/>
            </p:custDataLst>
          </p:nvPr>
        </p:nvSpPr>
        <p:spPr>
          <a:xfrm>
            <a:off x="9852310" y="3511038"/>
            <a:ext cx="399223" cy="1024023"/>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5</a:t>
            </a:r>
            <a:endParaRPr lang="zh-CN" altLang="zh-CN" sz="2400" b="1" dirty="0">
              <a:solidFill>
                <a:schemeClr val="tx1"/>
              </a:solidFill>
              <a:ea typeface="微软雅黑" panose="020B0503020204020204" pitchFamily="34" charset="-122"/>
              <a:cs typeface="+mn-ea"/>
              <a:sym typeface="+mn-lt"/>
            </a:endParaRPr>
          </a:p>
        </p:txBody>
      </p:sp>
      <p:sp>
        <p:nvSpPr>
          <p:cNvPr id="13" name="任意多边形: 形状 31">
            <a:extLst>
              <a:ext uri="{FF2B5EF4-FFF2-40B4-BE49-F238E27FC236}">
                <a16:creationId xmlns:a16="http://schemas.microsoft.com/office/drawing/2014/main" id="{1F285894-5169-897E-01B7-054AB4CB4A1D}"/>
              </a:ext>
            </a:extLst>
          </p:cNvPr>
          <p:cNvSpPr/>
          <p:nvPr>
            <p:custDataLst>
              <p:tags r:id="rId3"/>
            </p:custDataLst>
          </p:nvPr>
        </p:nvSpPr>
        <p:spPr>
          <a:xfrm>
            <a:off x="283982" y="3458497"/>
            <a:ext cx="399223" cy="1024023"/>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sp>
        <p:nvSpPr>
          <p:cNvPr id="14" name="CasellaDiTesto 13">
            <a:extLst>
              <a:ext uri="{FF2B5EF4-FFF2-40B4-BE49-F238E27FC236}">
                <a16:creationId xmlns:a16="http://schemas.microsoft.com/office/drawing/2014/main" id="{D9B63893-71F8-CF82-E477-A72DD37724E0}"/>
              </a:ext>
            </a:extLst>
          </p:cNvPr>
          <p:cNvSpPr txBox="1"/>
          <p:nvPr/>
        </p:nvSpPr>
        <p:spPr>
          <a:xfrm>
            <a:off x="2540817" y="2686928"/>
            <a:ext cx="2477749" cy="584775"/>
          </a:xfrm>
          <a:prstGeom prst="rect">
            <a:avLst/>
          </a:prstGeom>
          <a:noFill/>
        </p:spPr>
        <p:txBody>
          <a:bodyPr wrap="square" rtlCol="0">
            <a:spAutoFit/>
          </a:bodyPr>
          <a:lstStyle/>
          <a:p>
            <a:pPr algn="ctr"/>
            <a:r>
              <a:rPr lang="it-IT" sz="1600" b="1" dirty="0">
                <a:solidFill>
                  <a:schemeClr val="bg1"/>
                </a:solidFill>
              </a:rPr>
              <a:t>Segmentazione delle Immagini</a:t>
            </a:r>
          </a:p>
        </p:txBody>
      </p:sp>
      <p:sp>
        <p:nvSpPr>
          <p:cNvPr id="15" name="CasellaDiTesto 14">
            <a:extLst>
              <a:ext uri="{FF2B5EF4-FFF2-40B4-BE49-F238E27FC236}">
                <a16:creationId xmlns:a16="http://schemas.microsoft.com/office/drawing/2014/main" id="{7348BE1E-DCED-770A-4398-38BF680D050A}"/>
              </a:ext>
            </a:extLst>
          </p:cNvPr>
          <p:cNvSpPr txBox="1"/>
          <p:nvPr/>
        </p:nvSpPr>
        <p:spPr>
          <a:xfrm>
            <a:off x="5566069" y="2684172"/>
            <a:ext cx="1788424" cy="584775"/>
          </a:xfrm>
          <a:prstGeom prst="rect">
            <a:avLst/>
          </a:prstGeom>
          <a:noFill/>
        </p:spPr>
        <p:txBody>
          <a:bodyPr wrap="square" rtlCol="0">
            <a:spAutoFit/>
          </a:bodyPr>
          <a:lstStyle/>
          <a:p>
            <a:pPr algn="ctr"/>
            <a:r>
              <a:rPr lang="it-IT" sz="1600" b="1" dirty="0">
                <a:solidFill>
                  <a:schemeClr val="tx2"/>
                </a:solidFill>
              </a:rPr>
              <a:t>Calcolo delle Features</a:t>
            </a:r>
          </a:p>
        </p:txBody>
      </p:sp>
      <p:sp>
        <p:nvSpPr>
          <p:cNvPr id="16" name="CasellaDiTesto 15">
            <a:extLst>
              <a:ext uri="{FF2B5EF4-FFF2-40B4-BE49-F238E27FC236}">
                <a16:creationId xmlns:a16="http://schemas.microsoft.com/office/drawing/2014/main" id="{D887250D-F17C-7C60-B64D-AFE3D51AB73F}"/>
              </a:ext>
            </a:extLst>
          </p:cNvPr>
          <p:cNvSpPr txBox="1"/>
          <p:nvPr/>
        </p:nvSpPr>
        <p:spPr>
          <a:xfrm>
            <a:off x="380113" y="2686928"/>
            <a:ext cx="1788424" cy="584775"/>
          </a:xfrm>
          <a:prstGeom prst="rect">
            <a:avLst/>
          </a:prstGeom>
          <a:noFill/>
        </p:spPr>
        <p:txBody>
          <a:bodyPr wrap="square" rtlCol="0">
            <a:spAutoFit/>
          </a:bodyPr>
          <a:lstStyle/>
          <a:p>
            <a:pPr algn="ctr"/>
            <a:r>
              <a:rPr lang="it-IT" sz="1600" b="1" dirty="0">
                <a:solidFill>
                  <a:schemeClr val="tx2"/>
                </a:solidFill>
              </a:rPr>
              <a:t>Acquisizione delle immagini</a:t>
            </a:r>
          </a:p>
        </p:txBody>
      </p:sp>
      <p:sp>
        <p:nvSpPr>
          <p:cNvPr id="17" name="CasellaDiTesto 16">
            <a:extLst>
              <a:ext uri="{FF2B5EF4-FFF2-40B4-BE49-F238E27FC236}">
                <a16:creationId xmlns:a16="http://schemas.microsoft.com/office/drawing/2014/main" id="{E94B7807-AC1E-39E8-A33F-F25ABBE21C16}"/>
              </a:ext>
            </a:extLst>
          </p:cNvPr>
          <p:cNvSpPr txBox="1"/>
          <p:nvPr/>
        </p:nvSpPr>
        <p:spPr>
          <a:xfrm>
            <a:off x="7721358" y="2684171"/>
            <a:ext cx="1969744" cy="584775"/>
          </a:xfrm>
          <a:prstGeom prst="rect">
            <a:avLst/>
          </a:prstGeom>
          <a:noFill/>
        </p:spPr>
        <p:txBody>
          <a:bodyPr wrap="square" rtlCol="0">
            <a:spAutoFit/>
          </a:bodyPr>
          <a:lstStyle/>
          <a:p>
            <a:pPr algn="ctr"/>
            <a:r>
              <a:rPr lang="it-IT" sz="1600" b="1" dirty="0">
                <a:solidFill>
                  <a:schemeClr val="tx2"/>
                </a:solidFill>
              </a:rPr>
              <a:t>Riconoscimento degli oggetti</a:t>
            </a:r>
          </a:p>
        </p:txBody>
      </p:sp>
      <p:sp>
        <p:nvSpPr>
          <p:cNvPr id="18" name="CasellaDiTesto 17">
            <a:extLst>
              <a:ext uri="{FF2B5EF4-FFF2-40B4-BE49-F238E27FC236}">
                <a16:creationId xmlns:a16="http://schemas.microsoft.com/office/drawing/2014/main" id="{2AF4365E-3D3F-38E2-9039-9DA87FC6818F}"/>
              </a:ext>
            </a:extLst>
          </p:cNvPr>
          <p:cNvSpPr txBox="1"/>
          <p:nvPr/>
        </p:nvSpPr>
        <p:spPr>
          <a:xfrm>
            <a:off x="9852309" y="2684171"/>
            <a:ext cx="1788424" cy="584775"/>
          </a:xfrm>
          <a:prstGeom prst="rect">
            <a:avLst/>
          </a:prstGeom>
          <a:noFill/>
        </p:spPr>
        <p:txBody>
          <a:bodyPr wrap="square" rtlCol="0">
            <a:spAutoFit/>
          </a:bodyPr>
          <a:lstStyle/>
          <a:p>
            <a:pPr algn="ctr"/>
            <a:r>
              <a:rPr lang="it-IT" sz="1600" b="1" dirty="0">
                <a:solidFill>
                  <a:schemeClr val="tx2"/>
                </a:solidFill>
              </a:rPr>
              <a:t>Classificazione delle Foglie</a:t>
            </a:r>
          </a:p>
        </p:txBody>
      </p:sp>
      <p:sp>
        <p:nvSpPr>
          <p:cNvPr id="5" name="CasellaDiTesto 4">
            <a:extLst>
              <a:ext uri="{FF2B5EF4-FFF2-40B4-BE49-F238E27FC236}">
                <a16:creationId xmlns:a16="http://schemas.microsoft.com/office/drawing/2014/main" id="{D99AF9A8-CD45-499D-FAC4-94BD92D65361}"/>
              </a:ext>
            </a:extLst>
          </p:cNvPr>
          <p:cNvSpPr txBox="1"/>
          <p:nvPr/>
        </p:nvSpPr>
        <p:spPr>
          <a:xfrm>
            <a:off x="3010670" y="3586298"/>
            <a:ext cx="1868129" cy="954107"/>
          </a:xfrm>
          <a:prstGeom prst="rect">
            <a:avLst/>
          </a:prstGeom>
          <a:noFill/>
        </p:spPr>
        <p:txBody>
          <a:bodyPr wrap="square" rtlCol="0">
            <a:spAutoFit/>
          </a:bodyPr>
          <a:lstStyle/>
          <a:p>
            <a:r>
              <a:rPr lang="it-IT" altLang="zh-CN" sz="1400" dirty="0">
                <a:solidFill>
                  <a:schemeClr val="bg1"/>
                </a:solidFill>
                <a:ea typeface="微软雅黑" panose="020B0503020204020204" pitchFamily="34" charset="-122"/>
                <a:cs typeface="+mn-ea"/>
                <a:sym typeface="+mn-lt"/>
              </a:rPr>
              <a:t>Tramite</a:t>
            </a:r>
            <a:r>
              <a:rPr lang="zh-CN" altLang="it-IT" sz="1400" dirty="0">
                <a:solidFill>
                  <a:schemeClr val="bg1"/>
                </a:solidFill>
                <a:ea typeface="微软雅黑" panose="020B0503020204020204" pitchFamily="34" charset="-122"/>
                <a:cs typeface="+mn-ea"/>
                <a:sym typeface="+mn-lt"/>
              </a:rPr>
              <a:t> </a:t>
            </a:r>
            <a:r>
              <a:rPr lang="it-IT" altLang="zh-CN" sz="1400" dirty="0">
                <a:solidFill>
                  <a:schemeClr val="bg1"/>
                </a:solidFill>
                <a:ea typeface="微软雅黑" panose="020B0503020204020204" pitchFamily="34" charset="-122"/>
                <a:cs typeface="+mn-ea"/>
                <a:sym typeface="+mn-lt"/>
              </a:rPr>
              <a:t>metodo </a:t>
            </a:r>
            <a:r>
              <a:rPr lang="it-IT" altLang="zh-CN" sz="1400" u="sng" dirty="0" err="1">
                <a:solidFill>
                  <a:schemeClr val="bg1"/>
                </a:solidFill>
                <a:ea typeface="微软雅黑" panose="020B0503020204020204" pitchFamily="34" charset="-122"/>
                <a:cs typeface="+mn-ea"/>
                <a:sym typeface="+mn-lt"/>
              </a:rPr>
              <a:t>region-growing</a:t>
            </a:r>
            <a:r>
              <a:rPr lang="it-IT" altLang="zh-CN" sz="1400" dirty="0">
                <a:solidFill>
                  <a:schemeClr val="bg1"/>
                </a:solidFill>
                <a:ea typeface="微软雅黑" panose="020B0503020204020204" pitchFamily="34" charset="-122"/>
                <a:cs typeface="+mn-ea"/>
                <a:sym typeface="+mn-lt"/>
              </a:rPr>
              <a:t> nello spazio colore LAB</a:t>
            </a:r>
            <a:endParaRPr lang="zh-CN" altLang="en-US" sz="1400" dirty="0">
              <a:solidFill>
                <a:schemeClr val="bg1"/>
              </a:solidFill>
              <a:ea typeface="微软雅黑" panose="020B0503020204020204" pitchFamily="34" charset="-122"/>
              <a:cs typeface="+mn-ea"/>
              <a:sym typeface="+mn-lt"/>
            </a:endParaRPr>
          </a:p>
          <a:p>
            <a:endParaRPr lang="it-IT" sz="1400" dirty="0"/>
          </a:p>
        </p:txBody>
      </p:sp>
    </p:spTree>
    <p:extLst>
      <p:ext uri="{BB962C8B-B14F-4D97-AF65-F5344CB8AC3E}">
        <p14:creationId xmlns:p14="http://schemas.microsoft.com/office/powerpoint/2010/main" val="2157869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83E792-1372-2027-273F-37B56BD636E3}"/>
              </a:ext>
            </a:extLst>
          </p:cNvPr>
          <p:cNvSpPr>
            <a:spLocks noGrp="1"/>
          </p:cNvSpPr>
          <p:nvPr>
            <p:ph type="title"/>
          </p:nvPr>
        </p:nvSpPr>
        <p:spPr>
          <a:xfrm>
            <a:off x="579575" y="860557"/>
            <a:ext cx="10800000" cy="720000"/>
          </a:xfrm>
        </p:spPr>
        <p:txBody>
          <a:bodyPr anchor="ctr">
            <a:normAutofit/>
          </a:bodyPr>
          <a:lstStyle/>
          <a:p>
            <a:r>
              <a:rPr lang="en-US" sz="4400" dirty="0">
                <a:solidFill>
                  <a:schemeClr val="tx2"/>
                </a:solidFill>
                <a:latin typeface="+mn-lt"/>
                <a:ea typeface="微软雅黑" panose="020B0503020204020204" pitchFamily="34" charset="-122"/>
                <a:cs typeface="+mn-ea"/>
                <a:sym typeface="+mn-lt"/>
              </a:rPr>
              <a:t>Region Growing con LAB</a:t>
            </a:r>
          </a:p>
        </p:txBody>
      </p:sp>
      <p:sp>
        <p:nvSpPr>
          <p:cNvPr id="5" name="矩形 3">
            <a:extLst>
              <a:ext uri="{FF2B5EF4-FFF2-40B4-BE49-F238E27FC236}">
                <a16:creationId xmlns:a16="http://schemas.microsoft.com/office/drawing/2014/main" id="{566AE86E-96BB-6C35-6031-5B2CE0AFE100}"/>
              </a:ext>
            </a:extLst>
          </p:cNvPr>
          <p:cNvSpPr/>
          <p:nvPr>
            <p:custDataLst>
              <p:tags r:id="rId1"/>
            </p:custDataLst>
          </p:nvPr>
        </p:nvSpPr>
        <p:spPr>
          <a:xfrm>
            <a:off x="5340114" y="2118779"/>
            <a:ext cx="6851886" cy="23258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ea typeface="微软雅黑" panose="020B0503020204020204" pitchFamily="34" charset="-122"/>
              <a:cs typeface="+mn-ea"/>
              <a:sym typeface="+mn-lt"/>
            </a:endParaRPr>
          </a:p>
        </p:txBody>
      </p:sp>
      <p:grpSp>
        <p:nvGrpSpPr>
          <p:cNvPr id="11" name="Group 10">
            <a:extLst>
              <a:ext uri="{FF2B5EF4-FFF2-40B4-BE49-F238E27FC236}">
                <a16:creationId xmlns:a16="http://schemas.microsoft.com/office/drawing/2014/main" id="{1F741E0C-7834-F17D-14EC-D9A1E6BBA088}"/>
              </a:ext>
            </a:extLst>
          </p:cNvPr>
          <p:cNvGrpSpPr/>
          <p:nvPr/>
        </p:nvGrpSpPr>
        <p:grpSpPr>
          <a:xfrm>
            <a:off x="5560542" y="2145493"/>
            <a:ext cx="6631458" cy="2089116"/>
            <a:chOff x="6015436" y="2414631"/>
            <a:chExt cx="5688764" cy="1636096"/>
          </a:xfrm>
        </p:grpSpPr>
        <p:sp>
          <p:nvSpPr>
            <p:cNvPr id="7" name="正文">
              <a:extLst>
                <a:ext uri="{FF2B5EF4-FFF2-40B4-BE49-F238E27FC236}">
                  <a16:creationId xmlns:a16="http://schemas.microsoft.com/office/drawing/2014/main" id="{34798DF5-1FA0-918F-650E-5967EB4D83BE}"/>
                </a:ext>
              </a:extLst>
            </p:cNvPr>
            <p:cNvSpPr txBox="1"/>
            <p:nvPr>
              <p:custDataLst>
                <p:tags r:id="rId2"/>
              </p:custDataLst>
            </p:nvPr>
          </p:nvSpPr>
          <p:spPr>
            <a:xfrm>
              <a:off x="6015436" y="3292742"/>
              <a:ext cx="5451282" cy="757985"/>
            </a:xfrm>
            <a:prstGeom prst="rect">
              <a:avLst/>
            </a:prstGeom>
            <a:noFill/>
          </p:spPr>
          <p:txBody>
            <a:bodyPr wrap="square" lIns="0" tIns="0" rIns="0" bIns="0" rtlCol="0" anchor="t" anchorCtr="0">
              <a:noAutofit/>
            </a:bodyPr>
            <a:lstStyle/>
            <a:p>
              <a:pPr indent="0" algn="l" fontAlgn="auto">
                <a:lnSpc>
                  <a:spcPct val="120000"/>
                </a:lnSpc>
                <a:buNone/>
              </a:pPr>
              <a:r>
                <a:rPr lang="it-IT" altLang="zh-CN" sz="1600" dirty="0">
                  <a:solidFill>
                    <a:schemeClr val="bg1"/>
                  </a:solidFill>
                  <a:ea typeface="微软雅黑" panose="020B0503020204020204" pitchFamily="34" charset="-122"/>
                  <a:cs typeface="+mn-ea"/>
                  <a:sym typeface="+mn-lt"/>
                </a:rPr>
                <a:t>Il programma che abbiamo implementato converte una immagine fornita in spazio colore LAB. In congiunzione con un algoritmo di </a:t>
              </a:r>
              <a:r>
                <a:rPr lang="it-IT" altLang="zh-CN" sz="1600" dirty="0" err="1">
                  <a:solidFill>
                    <a:schemeClr val="bg1"/>
                  </a:solidFill>
                  <a:ea typeface="微软雅黑" panose="020B0503020204020204" pitchFamily="34" charset="-122"/>
                  <a:cs typeface="+mn-ea"/>
                  <a:sym typeface="+mn-lt"/>
                </a:rPr>
                <a:t>region.growing</a:t>
              </a:r>
              <a:r>
                <a:rPr lang="it-IT" altLang="zh-CN" sz="1600" dirty="0">
                  <a:solidFill>
                    <a:schemeClr val="bg1"/>
                  </a:solidFill>
                  <a:ea typeface="微软雅黑" panose="020B0503020204020204" pitchFamily="34" charset="-122"/>
                  <a:cs typeface="+mn-ea"/>
                  <a:sym typeface="+mn-lt"/>
                </a:rPr>
                <a:t> possiamo discriminare i vari pixel tra sfondo e oggetti.</a:t>
              </a:r>
              <a:endParaRPr lang="zh-CN" altLang="en-US" sz="1600" dirty="0">
                <a:solidFill>
                  <a:schemeClr val="bg1"/>
                </a:solidFill>
                <a:ea typeface="微软雅黑" panose="020B0503020204020204" pitchFamily="34" charset="-122"/>
                <a:cs typeface="+mn-ea"/>
                <a:sym typeface="+mn-lt"/>
              </a:endParaRPr>
            </a:p>
          </p:txBody>
        </p:sp>
        <p:sp>
          <p:nvSpPr>
            <p:cNvPr id="8" name="标题">
              <a:extLst>
                <a:ext uri="{FF2B5EF4-FFF2-40B4-BE49-F238E27FC236}">
                  <a16:creationId xmlns:a16="http://schemas.microsoft.com/office/drawing/2014/main" id="{C36C695D-73C2-C79D-2207-51A9A597A282}"/>
                </a:ext>
              </a:extLst>
            </p:cNvPr>
            <p:cNvSpPr txBox="1"/>
            <p:nvPr>
              <p:custDataLst>
                <p:tags r:id="rId3"/>
              </p:custDataLst>
            </p:nvPr>
          </p:nvSpPr>
          <p:spPr>
            <a:xfrm>
              <a:off x="6015436" y="2414631"/>
              <a:ext cx="5688764" cy="805814"/>
            </a:xfrm>
            <a:prstGeom prst="rect">
              <a:avLst/>
            </a:prstGeom>
            <a:noFill/>
          </p:spPr>
          <p:txBody>
            <a:bodyPr wrap="square" lIns="0" tIns="0" rIns="0" bIns="0" rtlCol="0" anchor="b">
              <a:noAutofit/>
            </a:bodyPr>
            <a:lstStyle/>
            <a:p>
              <a:pPr>
                <a:lnSpc>
                  <a:spcPct val="120000"/>
                </a:lnSpc>
              </a:pPr>
              <a:r>
                <a:rPr lang="it-IT" altLang="zh-CN" sz="2400" b="1" dirty="0">
                  <a:solidFill>
                    <a:schemeClr val="bg1"/>
                  </a:solidFill>
                  <a:ea typeface="微软雅黑" panose="020B0503020204020204" pitchFamily="34" charset="-122"/>
                  <a:cs typeface="+mn-ea"/>
                  <a:sym typeface="+mn-lt"/>
                </a:rPr>
                <a:t>Come abbiamo implementato la segmentazione degli oggetti?</a:t>
              </a:r>
              <a:endParaRPr lang="zh-CN" altLang="en-US" sz="2400" b="1" dirty="0">
                <a:solidFill>
                  <a:schemeClr val="bg1"/>
                </a:solidFill>
                <a:ea typeface="微软雅黑" panose="020B0503020204020204" pitchFamily="34" charset="-122"/>
                <a:cs typeface="+mn-ea"/>
                <a:sym typeface="+mn-lt"/>
              </a:endParaRPr>
            </a:p>
          </p:txBody>
        </p:sp>
      </p:grpSp>
      <p:sp>
        <p:nvSpPr>
          <p:cNvPr id="12" name="TextBox 11">
            <a:extLst>
              <a:ext uri="{FF2B5EF4-FFF2-40B4-BE49-F238E27FC236}">
                <a16:creationId xmlns:a16="http://schemas.microsoft.com/office/drawing/2014/main" id="{D2B77B35-B393-10CB-B289-82C1902310EB}"/>
              </a:ext>
            </a:extLst>
          </p:cNvPr>
          <p:cNvSpPr txBox="1"/>
          <p:nvPr/>
        </p:nvSpPr>
        <p:spPr>
          <a:xfrm>
            <a:off x="604927" y="4923320"/>
            <a:ext cx="2504668" cy="1446550"/>
          </a:xfrm>
          <a:prstGeom prst="rect">
            <a:avLst/>
          </a:prstGeom>
          <a:noFill/>
        </p:spPr>
        <p:txBody>
          <a:bodyPr wrap="square">
            <a:spAutoFit/>
          </a:bodyPr>
          <a:lstStyle/>
          <a:p>
            <a:pPr fontAlgn="auto">
              <a:spcAft>
                <a:spcPts val="1200"/>
              </a:spcAft>
            </a:pPr>
            <a:r>
              <a:rPr lang="en-US" altLang="zh-CN" sz="1800" b="1" dirty="0">
                <a:solidFill>
                  <a:schemeClr val="tx2"/>
                </a:solidFill>
                <a:ea typeface="微软雅黑" panose="020B0503020204020204" pitchFamily="34" charset="-122"/>
                <a:cs typeface="+mn-ea"/>
                <a:sym typeface="+mn-lt"/>
              </a:rPr>
              <a:t>1. </a:t>
            </a:r>
            <a:r>
              <a:rPr lang="en-US" altLang="zh-CN" b="1" dirty="0">
                <a:solidFill>
                  <a:schemeClr val="tx2"/>
                </a:solidFill>
                <a:ea typeface="微软雅黑" panose="020B0503020204020204" pitchFamily="34" charset="-122"/>
                <a:cs typeface="+mn-ea"/>
                <a:sym typeface="+mn-lt"/>
              </a:rPr>
              <a:t>Come </a:t>
            </a:r>
            <a:r>
              <a:rPr lang="en-US" altLang="zh-CN" b="1" dirty="0" err="1">
                <a:solidFill>
                  <a:schemeClr val="tx2"/>
                </a:solidFill>
                <a:ea typeface="微软雅黑" panose="020B0503020204020204" pitchFamily="34" charset="-122"/>
                <a:cs typeface="+mn-ea"/>
                <a:sym typeface="+mn-lt"/>
              </a:rPr>
              <a:t>mai</a:t>
            </a:r>
            <a:r>
              <a:rPr lang="en-US" altLang="zh-CN" b="1" dirty="0">
                <a:solidFill>
                  <a:schemeClr val="tx2"/>
                </a:solidFill>
                <a:ea typeface="微软雅黑" panose="020B0503020204020204" pitchFamily="34" charset="-122"/>
                <a:cs typeface="+mn-ea"/>
                <a:sym typeface="+mn-lt"/>
              </a:rPr>
              <a:t> proprio LAB?</a:t>
            </a:r>
          </a:p>
          <a:p>
            <a:pPr fontAlgn="auto"/>
            <a:r>
              <a:rPr lang="it-IT" altLang="zh-CN" sz="1400" dirty="0">
                <a:solidFill>
                  <a:schemeClr val="tx2">
                    <a:lumMod val="60000"/>
                    <a:lumOff val="40000"/>
                  </a:schemeClr>
                </a:solidFill>
                <a:ea typeface="微软雅黑" panose="020B0503020204020204" pitchFamily="34" charset="-122"/>
                <a:cs typeface="+mn-ea"/>
                <a:sym typeface="+mn-lt"/>
              </a:rPr>
              <a:t>È lo spazio colore più adatto per confrontare le differenze percepite visivamente. </a:t>
            </a:r>
            <a:endParaRPr lang="zh-CN" altLang="en-US" sz="1400" dirty="0">
              <a:solidFill>
                <a:schemeClr val="tx2">
                  <a:lumMod val="60000"/>
                  <a:lumOff val="40000"/>
                </a:schemeClr>
              </a:solidFill>
              <a:ea typeface="微软雅黑" panose="020B0503020204020204" pitchFamily="34" charset="-122"/>
              <a:cs typeface="+mn-ea"/>
              <a:sym typeface="+mn-lt"/>
            </a:endParaRPr>
          </a:p>
        </p:txBody>
      </p:sp>
      <p:sp>
        <p:nvSpPr>
          <p:cNvPr id="13" name="TextBox 12">
            <a:extLst>
              <a:ext uri="{FF2B5EF4-FFF2-40B4-BE49-F238E27FC236}">
                <a16:creationId xmlns:a16="http://schemas.microsoft.com/office/drawing/2014/main" id="{2427A845-19F5-BCCB-474E-E390C3AE2F70}"/>
              </a:ext>
            </a:extLst>
          </p:cNvPr>
          <p:cNvSpPr txBox="1"/>
          <p:nvPr/>
        </p:nvSpPr>
        <p:spPr>
          <a:xfrm>
            <a:off x="3625990" y="4923320"/>
            <a:ext cx="3869104" cy="1600438"/>
          </a:xfrm>
          <a:prstGeom prst="rect">
            <a:avLst/>
          </a:prstGeom>
          <a:noFill/>
        </p:spPr>
        <p:txBody>
          <a:bodyPr wrap="square">
            <a:spAutoFit/>
          </a:bodyPr>
          <a:lstStyle/>
          <a:p>
            <a:pPr fontAlgn="auto">
              <a:spcAft>
                <a:spcPts val="1200"/>
              </a:spcAft>
            </a:pPr>
            <a:r>
              <a:rPr lang="en-US" altLang="zh-CN" sz="1800" b="1" dirty="0">
                <a:solidFill>
                  <a:schemeClr val="tx2"/>
                </a:solidFill>
                <a:ea typeface="微软雅黑" panose="020B0503020204020204" pitchFamily="34" charset="-122"/>
                <a:cs typeface="+mn-ea"/>
                <a:sym typeface="+mn-lt"/>
              </a:rPr>
              <a:t>2. </a:t>
            </a:r>
            <a:r>
              <a:rPr lang="en-US" altLang="zh-CN" b="1" dirty="0">
                <a:solidFill>
                  <a:schemeClr val="tx2"/>
                </a:solidFill>
                <a:ea typeface="微软雅黑" panose="020B0503020204020204" pitchFamily="34" charset="-122"/>
                <a:cs typeface="+mn-ea"/>
                <a:sym typeface="+mn-lt"/>
              </a:rPr>
              <a:t>Come </a:t>
            </a:r>
            <a:r>
              <a:rPr lang="en-US" altLang="zh-CN" b="1" dirty="0" err="1">
                <a:solidFill>
                  <a:schemeClr val="tx2"/>
                </a:solidFill>
                <a:ea typeface="微软雅黑" panose="020B0503020204020204" pitchFamily="34" charset="-122"/>
                <a:cs typeface="+mn-ea"/>
                <a:sym typeface="+mn-lt"/>
              </a:rPr>
              <a:t>discrimina</a:t>
            </a:r>
            <a:r>
              <a:rPr lang="en-US" altLang="zh-CN" b="1" dirty="0">
                <a:solidFill>
                  <a:schemeClr val="tx2"/>
                </a:solidFill>
                <a:ea typeface="微软雅黑" panose="020B0503020204020204" pitchFamily="34" charset="-122"/>
                <a:cs typeface="+mn-ea"/>
                <a:sym typeface="+mn-lt"/>
              </a:rPr>
              <a:t> </a:t>
            </a:r>
            <a:r>
              <a:rPr lang="en-US" altLang="zh-CN" b="1" dirty="0" err="1">
                <a:solidFill>
                  <a:schemeClr val="tx2"/>
                </a:solidFill>
                <a:ea typeface="微软雅黑" panose="020B0503020204020204" pitchFamily="34" charset="-122"/>
                <a:cs typeface="+mn-ea"/>
                <a:sym typeface="+mn-lt"/>
              </a:rPr>
              <a:t>l’algoritmo</a:t>
            </a:r>
            <a:r>
              <a:rPr lang="en-US" altLang="zh-CN" b="1" dirty="0">
                <a:solidFill>
                  <a:schemeClr val="tx2"/>
                </a:solidFill>
                <a:ea typeface="微软雅黑" panose="020B0503020204020204" pitchFamily="34" charset="-122"/>
                <a:cs typeface="+mn-ea"/>
                <a:sym typeface="+mn-lt"/>
              </a:rPr>
              <a:t>?</a:t>
            </a:r>
            <a:endParaRPr lang="en-US" altLang="zh-CN" sz="1800" b="1" dirty="0">
              <a:solidFill>
                <a:schemeClr val="tx2"/>
              </a:solidFill>
              <a:ea typeface="微软雅黑" panose="020B0503020204020204" pitchFamily="34" charset="-122"/>
              <a:cs typeface="+mn-ea"/>
              <a:sym typeface="+mn-lt"/>
            </a:endParaRPr>
          </a:p>
          <a:p>
            <a:pPr fontAlgn="auto"/>
            <a:r>
              <a:rPr lang="it-IT" altLang="zh-CN" sz="1400" dirty="0">
                <a:solidFill>
                  <a:schemeClr val="tx2">
                    <a:lumMod val="60000"/>
                    <a:lumOff val="40000"/>
                  </a:schemeClr>
                </a:solidFill>
                <a:ea typeface="微软雅黑" panose="020B0503020204020204" pitchFamily="34" charset="-122"/>
                <a:cs typeface="+mn-ea"/>
                <a:sym typeface="+mn-lt"/>
              </a:rPr>
              <a:t>Il metodo </a:t>
            </a:r>
            <a:r>
              <a:rPr lang="it-IT" altLang="zh-CN" sz="1400" dirty="0" err="1">
                <a:solidFill>
                  <a:schemeClr val="tx2">
                    <a:lumMod val="60000"/>
                    <a:lumOff val="40000"/>
                  </a:schemeClr>
                </a:solidFill>
                <a:ea typeface="微软雅黑" panose="020B0503020204020204" pitchFamily="34" charset="-122"/>
                <a:cs typeface="+mn-ea"/>
                <a:sym typeface="+mn-lt"/>
              </a:rPr>
              <a:t>region-growing</a:t>
            </a:r>
            <a:r>
              <a:rPr lang="it-IT" altLang="zh-CN" sz="1400" dirty="0">
                <a:solidFill>
                  <a:schemeClr val="tx2">
                    <a:lumMod val="60000"/>
                    <a:lumOff val="40000"/>
                  </a:schemeClr>
                </a:solidFill>
                <a:ea typeface="微软雅黑" panose="020B0503020204020204" pitchFamily="34" charset="-122"/>
                <a:cs typeface="+mn-ea"/>
                <a:sym typeface="+mn-lt"/>
              </a:rPr>
              <a:t> che abbiamo implementato calcola la distanza nel colore LAB rispetto al seme con un peso di 0.5 su L.</a:t>
            </a:r>
          </a:p>
          <a:p>
            <a:pPr fontAlgn="auto"/>
            <a:r>
              <a:rPr lang="it-IT" altLang="zh-CN" sz="1400" dirty="0">
                <a:solidFill>
                  <a:schemeClr val="tx2">
                    <a:lumMod val="60000"/>
                    <a:lumOff val="40000"/>
                  </a:schemeClr>
                </a:solidFill>
                <a:ea typeface="微软雅黑" panose="020B0503020204020204" pitchFamily="34" charset="-122"/>
                <a:cs typeface="+mn-ea"/>
                <a:sym typeface="+mn-lt"/>
              </a:rPr>
              <a:t>Se la distanza è inferiore alla soglia(settata a 21), il pixel viene aggiunto al background. </a:t>
            </a:r>
            <a:endParaRPr lang="zh-CN" altLang="en-US" sz="1400" dirty="0">
              <a:solidFill>
                <a:schemeClr val="tx2">
                  <a:lumMod val="60000"/>
                  <a:lumOff val="40000"/>
                </a:schemeClr>
              </a:solidFill>
              <a:ea typeface="微软雅黑" panose="020B0503020204020204" pitchFamily="34" charset="-122"/>
              <a:cs typeface="+mn-ea"/>
              <a:sym typeface="+mn-lt"/>
            </a:endParaRPr>
          </a:p>
        </p:txBody>
      </p:sp>
      <p:sp>
        <p:nvSpPr>
          <p:cNvPr id="6" name="TextBox 12">
            <a:extLst>
              <a:ext uri="{FF2B5EF4-FFF2-40B4-BE49-F238E27FC236}">
                <a16:creationId xmlns:a16="http://schemas.microsoft.com/office/drawing/2014/main" id="{09D08E42-0BC8-36EB-ED53-54AAC6AD4382}"/>
              </a:ext>
            </a:extLst>
          </p:cNvPr>
          <p:cNvSpPr txBox="1"/>
          <p:nvPr/>
        </p:nvSpPr>
        <p:spPr>
          <a:xfrm>
            <a:off x="8011489" y="4923320"/>
            <a:ext cx="3575584" cy="1384995"/>
          </a:xfrm>
          <a:prstGeom prst="rect">
            <a:avLst/>
          </a:prstGeom>
          <a:noFill/>
        </p:spPr>
        <p:txBody>
          <a:bodyPr wrap="square">
            <a:spAutoFit/>
          </a:bodyPr>
          <a:lstStyle/>
          <a:p>
            <a:pPr fontAlgn="auto">
              <a:spcAft>
                <a:spcPts val="1200"/>
              </a:spcAft>
            </a:pPr>
            <a:r>
              <a:rPr lang="en-US" altLang="zh-CN" sz="1800" b="1" dirty="0">
                <a:solidFill>
                  <a:schemeClr val="tx2"/>
                </a:solidFill>
                <a:ea typeface="微软雅黑" panose="020B0503020204020204" pitchFamily="34" charset="-122"/>
                <a:cs typeface="+mn-ea"/>
                <a:sym typeface="+mn-lt"/>
              </a:rPr>
              <a:t>3.  </a:t>
            </a:r>
            <a:r>
              <a:rPr lang="en-US" altLang="zh-CN" sz="1800" b="1" dirty="0" err="1">
                <a:solidFill>
                  <a:schemeClr val="tx2"/>
                </a:solidFill>
                <a:ea typeface="微软雅黑" panose="020B0503020204020204" pitchFamily="34" charset="-122"/>
                <a:cs typeface="+mn-ea"/>
                <a:sym typeface="+mn-lt"/>
              </a:rPr>
              <a:t>Perchè</a:t>
            </a:r>
            <a:r>
              <a:rPr lang="en-US" altLang="zh-CN" sz="1800" b="1" dirty="0">
                <a:solidFill>
                  <a:schemeClr val="tx2"/>
                </a:solidFill>
                <a:ea typeface="微软雅黑" panose="020B0503020204020204" pitchFamily="34" charset="-122"/>
                <a:cs typeface="+mn-ea"/>
                <a:sym typeface="+mn-lt"/>
              </a:rPr>
              <a:t> dare </a:t>
            </a:r>
            <a:r>
              <a:rPr lang="en-US" altLang="zh-CN" sz="1800" b="1" dirty="0" err="1">
                <a:solidFill>
                  <a:schemeClr val="tx2"/>
                </a:solidFill>
                <a:ea typeface="微软雅黑" panose="020B0503020204020204" pitchFamily="34" charset="-122"/>
                <a:cs typeface="+mn-ea"/>
                <a:sym typeface="+mn-lt"/>
              </a:rPr>
              <a:t>meno</a:t>
            </a:r>
            <a:r>
              <a:rPr lang="en-US" altLang="zh-CN" sz="1800" b="1" dirty="0">
                <a:solidFill>
                  <a:schemeClr val="tx2"/>
                </a:solidFill>
                <a:ea typeface="微软雅黑" panose="020B0503020204020204" pitchFamily="34" charset="-122"/>
                <a:cs typeface="+mn-ea"/>
                <a:sym typeface="+mn-lt"/>
              </a:rPr>
              <a:t> peso a L?</a:t>
            </a:r>
          </a:p>
          <a:p>
            <a:pPr fontAlgn="auto"/>
            <a:r>
              <a:rPr lang="it-IT" altLang="zh-CN" sz="1400" dirty="0">
                <a:solidFill>
                  <a:schemeClr val="tx2">
                    <a:lumMod val="60000"/>
                    <a:lumOff val="40000"/>
                  </a:schemeClr>
                </a:solidFill>
                <a:ea typeface="微软雅黑" panose="020B0503020204020204" pitchFamily="34" charset="-122"/>
                <a:cs typeface="+mn-ea"/>
                <a:sym typeface="+mn-lt"/>
              </a:rPr>
              <a:t>Testando abbiamo notato che gli oggetti con tinte più scure venivano incluse nello sfondo. Per evitare ciò abbiamo voluto ridurre il peso di L</a:t>
            </a:r>
            <a:endParaRPr lang="zh-CN" altLang="en-US" sz="1400" dirty="0">
              <a:solidFill>
                <a:schemeClr val="tx2">
                  <a:lumMod val="60000"/>
                  <a:lumOff val="40000"/>
                </a:schemeClr>
              </a:solidFill>
              <a:ea typeface="微软雅黑" panose="020B0503020204020204" pitchFamily="34" charset="-122"/>
              <a:cs typeface="+mn-ea"/>
              <a:sym typeface="+mn-lt"/>
            </a:endParaRPr>
          </a:p>
        </p:txBody>
      </p:sp>
      <p:pic>
        <p:nvPicPr>
          <p:cNvPr id="15" name="Immagine 14" descr="Immagine che contiene schizzo, nero, bianco e nero, silhouette&#10;&#10;Il contenuto generato dall'IA potrebbe non essere corretto.">
            <a:extLst>
              <a:ext uri="{FF2B5EF4-FFF2-40B4-BE49-F238E27FC236}">
                <a16:creationId xmlns:a16="http://schemas.microsoft.com/office/drawing/2014/main" id="{A25EF48D-E1A5-9D43-98B4-445B1B1020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8767" y="2297807"/>
            <a:ext cx="1973686" cy="1683925"/>
          </a:xfrm>
          <a:prstGeom prst="rect">
            <a:avLst/>
          </a:prstGeom>
        </p:spPr>
      </p:pic>
      <p:pic>
        <p:nvPicPr>
          <p:cNvPr id="17" name="Immagine 16" descr="Immagine che contiene erba, verde, verdura, pianta&#10;&#10;Il contenuto generato dall'IA potrebbe non essere corretto.">
            <a:extLst>
              <a:ext uri="{FF2B5EF4-FFF2-40B4-BE49-F238E27FC236}">
                <a16:creationId xmlns:a16="http://schemas.microsoft.com/office/drawing/2014/main" id="{DDCB496D-B835-8C37-9EDF-C0BD3E810F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0141" y="2297807"/>
            <a:ext cx="2095037" cy="1677641"/>
          </a:xfrm>
          <a:prstGeom prst="rect">
            <a:avLst/>
          </a:prstGeom>
        </p:spPr>
      </p:pic>
    </p:spTree>
    <p:extLst>
      <p:ext uri="{BB962C8B-B14F-4D97-AF65-F5344CB8AC3E}">
        <p14:creationId xmlns:p14="http://schemas.microsoft.com/office/powerpoint/2010/main" val="2420993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schermata, linea, diagramma, Diagramma&#10;&#10;Il contenuto generato dall'IA potrebbe non essere corretto.">
            <a:extLst>
              <a:ext uri="{FF2B5EF4-FFF2-40B4-BE49-F238E27FC236}">
                <a16:creationId xmlns:a16="http://schemas.microsoft.com/office/drawing/2014/main" id="{950DCE11-79BF-A88F-746B-AE9FFE092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0501" y="2287176"/>
            <a:ext cx="5701499" cy="3112780"/>
          </a:xfrm>
          <a:prstGeom prst="rect">
            <a:avLst/>
          </a:prstGeom>
        </p:spPr>
      </p:pic>
      <p:sp>
        <p:nvSpPr>
          <p:cNvPr id="31" name="Rectangle 30">
            <a:extLst>
              <a:ext uri="{FF2B5EF4-FFF2-40B4-BE49-F238E27FC236}">
                <a16:creationId xmlns:a16="http://schemas.microsoft.com/office/drawing/2014/main" id="{1BD19069-01E1-4C10-808A-055B996A2F4B}"/>
              </a:ext>
            </a:extLst>
          </p:cNvPr>
          <p:cNvSpPr/>
          <p:nvPr/>
        </p:nvSpPr>
        <p:spPr>
          <a:xfrm>
            <a:off x="3346615" y="1951508"/>
            <a:ext cx="3267757" cy="42062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ea typeface="微软雅黑" panose="020B0503020204020204" pitchFamily="34" charset="-122"/>
              <a:cs typeface="+mn-ea"/>
              <a:sym typeface="+mn-lt"/>
            </a:endParaRPr>
          </a:p>
        </p:txBody>
      </p:sp>
      <p:sp>
        <p:nvSpPr>
          <p:cNvPr id="3" name="Title 2">
            <a:extLst>
              <a:ext uri="{FF2B5EF4-FFF2-40B4-BE49-F238E27FC236}">
                <a16:creationId xmlns:a16="http://schemas.microsoft.com/office/drawing/2014/main" id="{E032E7D4-7B89-FF4B-160B-DEEDDD8F578C}"/>
              </a:ext>
            </a:extLst>
          </p:cNvPr>
          <p:cNvSpPr>
            <a:spLocks noGrp="1"/>
          </p:cNvSpPr>
          <p:nvPr>
            <p:ph type="title"/>
          </p:nvPr>
        </p:nvSpPr>
        <p:spPr>
          <a:xfrm>
            <a:off x="317110" y="266726"/>
            <a:ext cx="10800000" cy="720000"/>
          </a:xfrm>
        </p:spPr>
        <p:txBody>
          <a:bodyPr anchor="ctr">
            <a:normAutofit/>
          </a:bodyPr>
          <a:lstStyle/>
          <a:p>
            <a:r>
              <a:rPr lang="en-US" sz="4400" dirty="0" err="1">
                <a:solidFill>
                  <a:schemeClr val="tx2"/>
                </a:solidFill>
                <a:latin typeface="+mn-lt"/>
                <a:ea typeface="微软雅黑" panose="020B0503020204020204" pitchFamily="34" charset="-122"/>
                <a:cs typeface="+mn-ea"/>
                <a:sym typeface="+mn-lt"/>
              </a:rPr>
              <a:t>Perchè</a:t>
            </a:r>
            <a:r>
              <a:rPr lang="en-US" sz="4400" dirty="0">
                <a:solidFill>
                  <a:schemeClr val="tx2"/>
                </a:solidFill>
                <a:latin typeface="+mn-lt"/>
                <a:ea typeface="微软雅黑" panose="020B0503020204020204" pitchFamily="34" charset="-122"/>
                <a:cs typeface="+mn-ea"/>
                <a:sym typeface="+mn-lt"/>
              </a:rPr>
              <a:t> </a:t>
            </a:r>
            <a:r>
              <a:rPr lang="en-US" sz="4400" dirty="0" err="1">
                <a:solidFill>
                  <a:schemeClr val="tx2"/>
                </a:solidFill>
                <a:latin typeface="+mn-lt"/>
                <a:ea typeface="微软雅黑" panose="020B0503020204020204" pitchFamily="34" charset="-122"/>
                <a:cs typeface="+mn-ea"/>
                <a:sym typeface="+mn-lt"/>
              </a:rPr>
              <a:t>una</a:t>
            </a:r>
            <a:r>
              <a:rPr lang="en-US" sz="4400" dirty="0">
                <a:solidFill>
                  <a:schemeClr val="tx2"/>
                </a:solidFill>
                <a:latin typeface="+mn-lt"/>
                <a:ea typeface="微软雅黑" panose="020B0503020204020204" pitchFamily="34" charset="-122"/>
                <a:cs typeface="+mn-ea"/>
                <a:sym typeface="+mn-lt"/>
              </a:rPr>
              <a:t> Soglia di 21?</a:t>
            </a:r>
          </a:p>
        </p:txBody>
      </p:sp>
      <p:sp>
        <p:nvSpPr>
          <p:cNvPr id="19" name="Rectangle 18">
            <a:extLst>
              <a:ext uri="{FF2B5EF4-FFF2-40B4-BE49-F238E27FC236}">
                <a16:creationId xmlns:a16="http://schemas.microsoft.com/office/drawing/2014/main" id="{33CC7A2D-869D-0A37-4CA6-F7A46ABC9F4C}"/>
              </a:ext>
            </a:extLst>
          </p:cNvPr>
          <p:cNvSpPr/>
          <p:nvPr/>
        </p:nvSpPr>
        <p:spPr>
          <a:xfrm>
            <a:off x="3612341" y="4830876"/>
            <a:ext cx="2736304" cy="830997"/>
          </a:xfrm>
          <a:prstGeom prst="rect">
            <a:avLst/>
          </a:prstGeom>
        </p:spPr>
        <p:txBody>
          <a:bodyPr wrap="square">
            <a:spAutoFit/>
          </a:bodyPr>
          <a:lstStyle/>
          <a:p>
            <a:pPr algn="ctr" fontAlgn="base"/>
            <a:r>
              <a:rPr lang="en-US" sz="1600" dirty="0">
                <a:solidFill>
                  <a:schemeClr val="tx1">
                    <a:lumMod val="65000"/>
                    <a:lumOff val="35000"/>
                  </a:schemeClr>
                </a:solidFill>
                <a:ea typeface="微软雅黑" panose="020B0503020204020204" pitchFamily="34" charset="-122"/>
                <a:cs typeface="+mn-ea"/>
                <a:sym typeface="+mn-lt"/>
              </a:rPr>
              <a:t>La </a:t>
            </a:r>
            <a:r>
              <a:rPr lang="en-US" sz="1600" dirty="0" err="1">
                <a:solidFill>
                  <a:schemeClr val="tx1">
                    <a:lumMod val="65000"/>
                    <a:lumOff val="35000"/>
                  </a:schemeClr>
                </a:solidFill>
                <a:ea typeface="微软雅黑" panose="020B0503020204020204" pitchFamily="34" charset="-122"/>
                <a:cs typeface="+mn-ea"/>
                <a:sym typeface="+mn-lt"/>
              </a:rPr>
              <a:t>percentuale</a:t>
            </a:r>
            <a:r>
              <a:rPr lang="en-US" sz="1600" dirty="0">
                <a:solidFill>
                  <a:schemeClr val="tx1">
                    <a:lumMod val="65000"/>
                    <a:lumOff val="35000"/>
                  </a:schemeClr>
                </a:solidFill>
                <a:ea typeface="微软雅黑" panose="020B0503020204020204" pitchFamily="34" charset="-122"/>
                <a:cs typeface="+mn-ea"/>
                <a:sym typeface="+mn-lt"/>
              </a:rPr>
              <a:t> di </a:t>
            </a:r>
            <a:r>
              <a:rPr lang="en-US" sz="1600" dirty="0" err="1">
                <a:solidFill>
                  <a:schemeClr val="tx1">
                    <a:lumMod val="65000"/>
                    <a:lumOff val="35000"/>
                  </a:schemeClr>
                </a:solidFill>
                <a:ea typeface="微软雅黑" panose="020B0503020204020204" pitchFamily="34" charset="-122"/>
                <a:cs typeface="+mn-ea"/>
                <a:sym typeface="+mn-lt"/>
              </a:rPr>
              <a:t>accuratezza</a:t>
            </a:r>
            <a:r>
              <a:rPr lang="en-US" sz="1600" dirty="0">
                <a:solidFill>
                  <a:schemeClr val="tx1">
                    <a:lumMod val="65000"/>
                    <a:lumOff val="35000"/>
                  </a:schemeClr>
                </a:solidFill>
                <a:ea typeface="微软雅黑" panose="020B0503020204020204" pitchFamily="34" charset="-122"/>
                <a:cs typeface="+mn-ea"/>
                <a:sym typeface="+mn-lt"/>
              </a:rPr>
              <a:t> del </a:t>
            </a:r>
            <a:r>
              <a:rPr lang="en-US" sz="1600" dirty="0" err="1">
                <a:solidFill>
                  <a:schemeClr val="tx1">
                    <a:lumMod val="65000"/>
                    <a:lumOff val="35000"/>
                  </a:schemeClr>
                </a:solidFill>
                <a:ea typeface="微软雅黑" panose="020B0503020204020204" pitchFamily="34" charset="-122"/>
                <a:cs typeface="+mn-ea"/>
                <a:sym typeface="+mn-lt"/>
              </a:rPr>
              <a:t>segmentatore</a:t>
            </a:r>
            <a:r>
              <a:rPr lang="en-US" sz="1600" dirty="0">
                <a:solidFill>
                  <a:schemeClr val="tx1">
                    <a:lumMod val="65000"/>
                    <a:lumOff val="35000"/>
                  </a:schemeClr>
                </a:solidFill>
                <a:ea typeface="微软雅黑" panose="020B0503020204020204" pitchFamily="34" charset="-122"/>
                <a:cs typeface="+mn-ea"/>
                <a:sym typeface="+mn-lt"/>
              </a:rPr>
              <a:t> con </a:t>
            </a:r>
            <a:r>
              <a:rPr lang="en-US" sz="1600" dirty="0" err="1">
                <a:solidFill>
                  <a:schemeClr val="tx1">
                    <a:lumMod val="65000"/>
                    <a:lumOff val="35000"/>
                  </a:schemeClr>
                </a:solidFill>
                <a:ea typeface="微软雅黑" panose="020B0503020204020204" pitchFamily="34" charset="-122"/>
                <a:cs typeface="+mn-ea"/>
                <a:sym typeface="+mn-lt"/>
              </a:rPr>
              <a:t>soglia</a:t>
            </a:r>
            <a:r>
              <a:rPr lang="en-US" sz="1600" dirty="0">
                <a:solidFill>
                  <a:schemeClr val="tx1">
                    <a:lumMod val="65000"/>
                    <a:lumOff val="35000"/>
                  </a:schemeClr>
                </a:solidFill>
                <a:ea typeface="微软雅黑" panose="020B0503020204020204" pitchFamily="34" charset="-122"/>
                <a:cs typeface="+mn-ea"/>
                <a:sym typeface="+mn-lt"/>
              </a:rPr>
              <a:t> 21</a:t>
            </a:r>
          </a:p>
        </p:txBody>
      </p:sp>
      <p:sp>
        <p:nvSpPr>
          <p:cNvPr id="32" name="TextBox 31">
            <a:extLst>
              <a:ext uri="{FF2B5EF4-FFF2-40B4-BE49-F238E27FC236}">
                <a16:creationId xmlns:a16="http://schemas.microsoft.com/office/drawing/2014/main" id="{31A1AF8D-50C1-AE9F-87B1-D7F8D1C00FD9}"/>
              </a:ext>
            </a:extLst>
          </p:cNvPr>
          <p:cNvSpPr txBox="1"/>
          <p:nvPr/>
        </p:nvSpPr>
        <p:spPr>
          <a:xfrm>
            <a:off x="508491" y="2597839"/>
            <a:ext cx="2080705" cy="3293209"/>
          </a:xfrm>
          <a:prstGeom prst="rect">
            <a:avLst/>
          </a:prstGeom>
          <a:noFill/>
        </p:spPr>
        <p:txBody>
          <a:bodyPr wrap="square">
            <a:spAutoFit/>
          </a:bodyPr>
          <a:lstStyle/>
          <a:p>
            <a:r>
              <a:rPr lang="it-IT" altLang="zh-CN" sz="1600" dirty="0">
                <a:solidFill>
                  <a:schemeClr val="tx2"/>
                </a:solidFill>
                <a:ea typeface="微软雅黑" panose="020B0503020204020204" pitchFamily="34" charset="-122"/>
                <a:cs typeface="+mn-ea"/>
                <a:sym typeface="+mn-lt"/>
              </a:rPr>
              <a:t>Inizialmente testando abbiamo optato per una soglia intorno ai 18 perché dava i risultati miglior. Ma, dopo aver applicato un algoritmo che paragonava l’accuratezza del </a:t>
            </a:r>
            <a:r>
              <a:rPr lang="it-IT" altLang="zh-CN" sz="1600" dirty="0" err="1">
                <a:solidFill>
                  <a:schemeClr val="tx2"/>
                </a:solidFill>
                <a:ea typeface="微软雅黑" panose="020B0503020204020204" pitchFamily="34" charset="-122"/>
                <a:cs typeface="+mn-ea"/>
                <a:sym typeface="+mn-lt"/>
              </a:rPr>
              <a:t>segmentatore</a:t>
            </a:r>
            <a:r>
              <a:rPr lang="it-IT" altLang="zh-CN" sz="1600" dirty="0">
                <a:solidFill>
                  <a:schemeClr val="tx2"/>
                </a:solidFill>
                <a:ea typeface="微软雅黑" panose="020B0503020204020204" pitchFamily="34" charset="-122"/>
                <a:cs typeface="+mn-ea"/>
                <a:sym typeface="+mn-lt"/>
              </a:rPr>
              <a:t> su 30 soglie diverse abbiamo appurato che la soglia migliore fosse 21.</a:t>
            </a:r>
            <a:endParaRPr lang="zh-CN" altLang="en-US" sz="1600" dirty="0">
              <a:solidFill>
                <a:schemeClr val="tx2"/>
              </a:solidFill>
              <a:ea typeface="微软雅黑" panose="020B0503020204020204" pitchFamily="34" charset="-122"/>
              <a:cs typeface="+mn-ea"/>
              <a:sym typeface="+mn-lt"/>
            </a:endParaRPr>
          </a:p>
        </p:txBody>
      </p:sp>
      <p:sp>
        <p:nvSpPr>
          <p:cNvPr id="4" name="TextBox 3">
            <a:extLst>
              <a:ext uri="{FF2B5EF4-FFF2-40B4-BE49-F238E27FC236}">
                <a16:creationId xmlns:a16="http://schemas.microsoft.com/office/drawing/2014/main" id="{723A2BC5-097C-B1A9-CBA3-8492FB9F2298}"/>
              </a:ext>
            </a:extLst>
          </p:cNvPr>
          <p:cNvSpPr txBox="1"/>
          <p:nvPr/>
        </p:nvSpPr>
        <p:spPr>
          <a:xfrm>
            <a:off x="508491" y="1951508"/>
            <a:ext cx="2254762" cy="646331"/>
          </a:xfrm>
          <a:prstGeom prst="rect">
            <a:avLst/>
          </a:prstGeom>
          <a:noFill/>
        </p:spPr>
        <p:txBody>
          <a:bodyPr wrap="square" rtlCol="0">
            <a:spAutoFit/>
          </a:bodyPr>
          <a:lstStyle/>
          <a:p>
            <a:pPr fontAlgn="auto">
              <a:spcAft>
                <a:spcPts val="1200"/>
              </a:spcAft>
            </a:pPr>
            <a:r>
              <a:rPr lang="it-IT" altLang="zh-CN" b="1" dirty="0">
                <a:solidFill>
                  <a:schemeClr val="accent1"/>
                </a:solidFill>
                <a:ea typeface="微软雅黑" panose="020B0503020204020204" pitchFamily="34" charset="-122"/>
                <a:cs typeface="+mn-ea"/>
                <a:sym typeface="+mn-lt"/>
              </a:rPr>
              <a:t>Il valore di soglia non è stato scelto a caso.</a:t>
            </a:r>
            <a:endParaRPr lang="en-US" altLang="zh-CN" b="1" dirty="0">
              <a:solidFill>
                <a:schemeClr val="accent1"/>
              </a:solidFill>
              <a:ea typeface="微软雅黑" panose="020B0503020204020204" pitchFamily="34" charset="-122"/>
              <a:cs typeface="+mn-ea"/>
              <a:sym typeface="+mn-lt"/>
            </a:endParaRPr>
          </a:p>
        </p:txBody>
      </p:sp>
      <p:grpSp>
        <p:nvGrpSpPr>
          <p:cNvPr id="6" name="Group 5">
            <a:extLst>
              <a:ext uri="{FF2B5EF4-FFF2-40B4-BE49-F238E27FC236}">
                <a16:creationId xmlns:a16="http://schemas.microsoft.com/office/drawing/2014/main" id="{61C6F799-7F22-C3BC-16FB-0215BE3F7517}"/>
              </a:ext>
            </a:extLst>
          </p:cNvPr>
          <p:cNvGrpSpPr/>
          <p:nvPr/>
        </p:nvGrpSpPr>
        <p:grpSpPr>
          <a:xfrm>
            <a:off x="3937688" y="2263613"/>
            <a:ext cx="2104859" cy="2071404"/>
            <a:chOff x="3991141" y="2355490"/>
            <a:chExt cx="2104859" cy="2071404"/>
          </a:xfrm>
        </p:grpSpPr>
        <p:graphicFrame>
          <p:nvGraphicFramePr>
            <p:cNvPr id="11" name="Grafico 10">
              <a:extLst>
                <a:ext uri="{FF2B5EF4-FFF2-40B4-BE49-F238E27FC236}">
                  <a16:creationId xmlns:a16="http://schemas.microsoft.com/office/drawing/2014/main" id="{05CEEA00-4631-2ADD-E259-AF423CB98EBD}"/>
                </a:ext>
              </a:extLst>
            </p:cNvPr>
            <p:cNvGraphicFramePr/>
            <p:nvPr>
              <p:extLst>
                <p:ext uri="{D42A27DB-BD31-4B8C-83A1-F6EECF244321}">
                  <p14:modId xmlns:p14="http://schemas.microsoft.com/office/powerpoint/2010/main" val="2763084298"/>
                </p:ext>
              </p:extLst>
            </p:nvPr>
          </p:nvGraphicFramePr>
          <p:xfrm>
            <a:off x="3991141" y="2355490"/>
            <a:ext cx="2104859" cy="2071404"/>
          </p:xfrm>
          <a:graphic>
            <a:graphicData uri="http://schemas.openxmlformats.org/drawingml/2006/chart">
              <c:chart xmlns:c="http://schemas.openxmlformats.org/drawingml/2006/chart" xmlns:r="http://schemas.openxmlformats.org/officeDocument/2006/relationships" r:id="rId3"/>
            </a:graphicData>
          </a:graphic>
        </p:graphicFrame>
        <p:sp>
          <p:nvSpPr>
            <p:cNvPr id="22" name="Oval 21">
              <a:extLst>
                <a:ext uri="{FF2B5EF4-FFF2-40B4-BE49-F238E27FC236}">
                  <a16:creationId xmlns:a16="http://schemas.microsoft.com/office/drawing/2014/main" id="{A2C24E25-3ECA-BBF9-E1AF-38ABDEAFA845}"/>
                </a:ext>
              </a:extLst>
            </p:cNvPr>
            <p:cNvSpPr/>
            <p:nvPr/>
          </p:nvSpPr>
          <p:spPr>
            <a:xfrm>
              <a:off x="4596445" y="3007144"/>
              <a:ext cx="768096" cy="768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IN" sz="1400" dirty="0">
                  <a:ea typeface="微软雅黑" panose="020B0503020204020204" pitchFamily="34" charset="-122"/>
                  <a:cs typeface="+mn-ea"/>
                  <a:sym typeface="+mn-lt"/>
                </a:rPr>
                <a:t>99,29%</a:t>
              </a:r>
            </a:p>
          </p:txBody>
        </p:sp>
      </p:grpSp>
    </p:spTree>
    <p:extLst>
      <p:ext uri="{BB962C8B-B14F-4D97-AF65-F5344CB8AC3E}">
        <p14:creationId xmlns:p14="http://schemas.microsoft.com/office/powerpoint/2010/main" val="1628014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32E7D4-7B89-FF4B-160B-DEEDDD8F578C}"/>
              </a:ext>
            </a:extLst>
          </p:cNvPr>
          <p:cNvSpPr>
            <a:spLocks noGrp="1"/>
          </p:cNvSpPr>
          <p:nvPr>
            <p:ph type="title"/>
          </p:nvPr>
        </p:nvSpPr>
        <p:spPr>
          <a:xfrm>
            <a:off x="386124" y="441698"/>
            <a:ext cx="5796916" cy="720000"/>
          </a:xfrm>
        </p:spPr>
        <p:txBody>
          <a:bodyPr anchor="ctr">
            <a:normAutofit/>
          </a:bodyPr>
          <a:lstStyle/>
          <a:p>
            <a:r>
              <a:rPr lang="en-US" sz="4400" dirty="0" err="1">
                <a:solidFill>
                  <a:schemeClr val="tx2"/>
                </a:solidFill>
                <a:latin typeface="+mn-lt"/>
                <a:ea typeface="微软雅黑" panose="020B0503020204020204" pitchFamily="34" charset="-122"/>
                <a:cs typeface="+mn-ea"/>
                <a:sym typeface="+mn-lt"/>
              </a:rPr>
              <a:t>Segmentatori</a:t>
            </a:r>
            <a:r>
              <a:rPr lang="en-US" sz="4400" dirty="0">
                <a:solidFill>
                  <a:schemeClr val="tx2"/>
                </a:solidFill>
                <a:latin typeface="+mn-lt"/>
                <a:ea typeface="微软雅黑" panose="020B0503020204020204" pitchFamily="34" charset="-122"/>
                <a:cs typeface="+mn-ea"/>
                <a:sym typeface="+mn-lt"/>
              </a:rPr>
              <a:t> </a:t>
            </a:r>
            <a:r>
              <a:rPr lang="en-US" sz="4400" dirty="0" err="1">
                <a:solidFill>
                  <a:schemeClr val="tx2"/>
                </a:solidFill>
                <a:latin typeface="+mn-lt"/>
                <a:ea typeface="微软雅黑" panose="020B0503020204020204" pitchFamily="34" charset="-122"/>
                <a:cs typeface="+mn-ea"/>
                <a:sym typeface="+mn-lt"/>
              </a:rPr>
              <a:t>Differenti</a:t>
            </a:r>
            <a:endParaRPr lang="en-US" sz="4400" dirty="0">
              <a:solidFill>
                <a:schemeClr val="tx2"/>
              </a:solidFill>
              <a:latin typeface="+mn-lt"/>
              <a:ea typeface="微软雅黑" panose="020B0503020204020204" pitchFamily="34" charset="-122"/>
              <a:cs typeface="+mn-ea"/>
              <a:sym typeface="+mn-lt"/>
            </a:endParaRPr>
          </a:p>
        </p:txBody>
      </p:sp>
      <p:sp>
        <p:nvSpPr>
          <p:cNvPr id="8" name="TextBox 7">
            <a:extLst>
              <a:ext uri="{FF2B5EF4-FFF2-40B4-BE49-F238E27FC236}">
                <a16:creationId xmlns:a16="http://schemas.microsoft.com/office/drawing/2014/main" id="{A2BA9B5F-3741-0DC6-3EA7-716B00BE103E}"/>
              </a:ext>
            </a:extLst>
          </p:cNvPr>
          <p:cNvSpPr txBox="1"/>
          <p:nvPr/>
        </p:nvSpPr>
        <p:spPr>
          <a:xfrm>
            <a:off x="386124" y="3342203"/>
            <a:ext cx="2504668" cy="954107"/>
          </a:xfrm>
          <a:prstGeom prst="rect">
            <a:avLst/>
          </a:prstGeom>
          <a:noFill/>
        </p:spPr>
        <p:txBody>
          <a:bodyPr wrap="square">
            <a:spAutoFit/>
          </a:bodyPr>
          <a:lstStyle/>
          <a:p>
            <a:pPr fontAlgn="auto"/>
            <a:r>
              <a:rPr lang="it-IT" altLang="zh-CN" sz="1400" dirty="0">
                <a:solidFill>
                  <a:schemeClr val="tx1">
                    <a:lumMod val="50000"/>
                    <a:lumOff val="50000"/>
                  </a:schemeClr>
                </a:solidFill>
                <a:ea typeface="微软雅黑" panose="020B0503020204020204" pitchFamily="34" charset="-122"/>
                <a:cs typeface="+mn-ea"/>
                <a:sym typeface="+mn-lt"/>
              </a:rPr>
              <a:t>Abbiamo scartato il clustering per problemi nel riconoscere i pixel di oggetti come parte dello sfondo</a:t>
            </a:r>
            <a:endParaRPr lang="zh-CN" altLang="en-US" sz="1400" dirty="0">
              <a:solidFill>
                <a:schemeClr val="tx1">
                  <a:lumMod val="50000"/>
                  <a:lumOff val="50000"/>
                </a:schemeClr>
              </a:solidFill>
              <a:ea typeface="微软雅黑" panose="020B0503020204020204" pitchFamily="34" charset="-122"/>
              <a:cs typeface="+mn-ea"/>
              <a:sym typeface="+mn-lt"/>
            </a:endParaRPr>
          </a:p>
        </p:txBody>
      </p:sp>
      <p:sp>
        <p:nvSpPr>
          <p:cNvPr id="9" name="TextBox 8">
            <a:extLst>
              <a:ext uri="{FF2B5EF4-FFF2-40B4-BE49-F238E27FC236}">
                <a16:creationId xmlns:a16="http://schemas.microsoft.com/office/drawing/2014/main" id="{FF2D0CA7-4B1F-B542-F879-5C1950383F43}"/>
              </a:ext>
            </a:extLst>
          </p:cNvPr>
          <p:cNvSpPr txBox="1"/>
          <p:nvPr/>
        </p:nvSpPr>
        <p:spPr>
          <a:xfrm>
            <a:off x="6980418" y="3342204"/>
            <a:ext cx="4465674" cy="954107"/>
          </a:xfrm>
          <a:prstGeom prst="rect">
            <a:avLst/>
          </a:prstGeom>
          <a:noFill/>
        </p:spPr>
        <p:txBody>
          <a:bodyPr wrap="square">
            <a:spAutoFit/>
          </a:bodyPr>
          <a:lstStyle/>
          <a:p>
            <a:pPr fontAlgn="auto"/>
            <a:r>
              <a:rPr lang="it-IT" altLang="zh-CN" sz="1400" dirty="0">
                <a:solidFill>
                  <a:schemeClr val="tx1">
                    <a:lumMod val="50000"/>
                    <a:lumOff val="50000"/>
                  </a:schemeClr>
                </a:solidFill>
                <a:ea typeface="微软雅黑" panose="020B0503020204020204" pitchFamily="34" charset="-122"/>
                <a:cs typeface="+mn-ea"/>
                <a:sym typeface="+mn-lt"/>
              </a:rPr>
              <a:t>In precedenza dello spazio colore Lab abbiamo escluso la L ma dopo aver notato che alcuni oggetti molto scuri o alcune foglie molto chiare venissero incluse nello sfondo, abbiamo ritenuto necessario includere anche lo spazio L</a:t>
            </a:r>
          </a:p>
        </p:txBody>
      </p:sp>
      <p:sp>
        <p:nvSpPr>
          <p:cNvPr id="11" name="TextBox 10">
            <a:extLst>
              <a:ext uri="{FF2B5EF4-FFF2-40B4-BE49-F238E27FC236}">
                <a16:creationId xmlns:a16="http://schemas.microsoft.com/office/drawing/2014/main" id="{DD0C931C-34AA-08AA-7989-6629C1C63279}"/>
              </a:ext>
            </a:extLst>
          </p:cNvPr>
          <p:cNvSpPr txBox="1"/>
          <p:nvPr/>
        </p:nvSpPr>
        <p:spPr>
          <a:xfrm>
            <a:off x="386124" y="1161698"/>
            <a:ext cx="5635523" cy="523220"/>
          </a:xfrm>
          <a:prstGeom prst="rect">
            <a:avLst/>
          </a:prstGeom>
          <a:noFill/>
        </p:spPr>
        <p:txBody>
          <a:bodyPr wrap="square">
            <a:spAutoFit/>
          </a:bodyPr>
          <a:lstStyle/>
          <a:p>
            <a:r>
              <a:rPr lang="it-IT" altLang="zh-CN" sz="1400" dirty="0">
                <a:solidFill>
                  <a:schemeClr val="tx2"/>
                </a:solidFill>
                <a:ea typeface="微软雅黑" panose="020B0503020204020204" pitchFamily="34" charset="-122"/>
                <a:cs typeface="+mn-ea"/>
                <a:sym typeface="+mn-lt"/>
              </a:rPr>
              <a:t>Prima di scegliere </a:t>
            </a:r>
            <a:r>
              <a:rPr lang="it-IT" altLang="zh-CN" sz="1400" dirty="0" err="1">
                <a:solidFill>
                  <a:schemeClr val="tx2"/>
                </a:solidFill>
                <a:ea typeface="微软雅黑" panose="020B0503020204020204" pitchFamily="34" charset="-122"/>
                <a:cs typeface="+mn-ea"/>
                <a:sym typeface="+mn-lt"/>
              </a:rPr>
              <a:t>region</a:t>
            </a:r>
            <a:r>
              <a:rPr lang="it-IT" altLang="zh-CN" sz="1400" dirty="0">
                <a:solidFill>
                  <a:schemeClr val="tx2"/>
                </a:solidFill>
                <a:ea typeface="微软雅黑" panose="020B0503020204020204" pitchFamily="34" charset="-122"/>
                <a:cs typeface="+mn-ea"/>
                <a:sym typeface="+mn-lt"/>
              </a:rPr>
              <a:t> </a:t>
            </a:r>
            <a:r>
              <a:rPr lang="it-IT" altLang="zh-CN" sz="1400" dirty="0" err="1">
                <a:solidFill>
                  <a:schemeClr val="tx2"/>
                </a:solidFill>
                <a:ea typeface="微软雅黑" panose="020B0503020204020204" pitchFamily="34" charset="-122"/>
                <a:cs typeface="+mn-ea"/>
                <a:sym typeface="+mn-lt"/>
              </a:rPr>
              <a:t>growing</a:t>
            </a:r>
            <a:r>
              <a:rPr lang="it-IT" altLang="zh-CN" sz="1400" dirty="0">
                <a:solidFill>
                  <a:schemeClr val="tx2"/>
                </a:solidFill>
                <a:ea typeface="微软雅黑" panose="020B0503020204020204" pitchFamily="34" charset="-122"/>
                <a:cs typeface="+mn-ea"/>
                <a:sym typeface="+mn-lt"/>
              </a:rPr>
              <a:t> sono stati considerati altri metodi, che però non </a:t>
            </a:r>
            <a:r>
              <a:rPr lang="it-IT" altLang="zh-CN" sz="1400" dirty="0" err="1">
                <a:solidFill>
                  <a:schemeClr val="tx2"/>
                </a:solidFill>
                <a:ea typeface="微软雅黑" panose="020B0503020204020204" pitchFamily="34" charset="-122"/>
                <a:cs typeface="+mn-ea"/>
                <a:sym typeface="+mn-lt"/>
              </a:rPr>
              <a:t>soddisfavano</a:t>
            </a:r>
            <a:r>
              <a:rPr lang="it-IT" altLang="zh-CN" sz="1400" dirty="0">
                <a:solidFill>
                  <a:schemeClr val="tx2"/>
                </a:solidFill>
                <a:ea typeface="微软雅黑" panose="020B0503020204020204" pitchFamily="34" charset="-122"/>
                <a:cs typeface="+mn-ea"/>
                <a:sym typeface="+mn-lt"/>
              </a:rPr>
              <a:t> alcune delle nostre esigenze</a:t>
            </a:r>
            <a:endParaRPr lang="zh-CN" altLang="en-US" sz="1400" dirty="0">
              <a:solidFill>
                <a:schemeClr val="tx2"/>
              </a:solidFill>
              <a:ea typeface="微软雅黑" panose="020B0503020204020204" pitchFamily="34" charset="-122"/>
              <a:cs typeface="+mn-ea"/>
              <a:sym typeface="+mn-lt"/>
            </a:endParaRPr>
          </a:p>
        </p:txBody>
      </p:sp>
      <p:pic>
        <p:nvPicPr>
          <p:cNvPr id="7" name="Immagine 6" descr="Immagine che contiene verde, natura, foglia&#10;&#10;Il contenuto generato dall'IA potrebbe non essere corretto.">
            <a:extLst>
              <a:ext uri="{FF2B5EF4-FFF2-40B4-BE49-F238E27FC236}">
                <a16:creationId xmlns:a16="http://schemas.microsoft.com/office/drawing/2014/main" id="{900DA735-A699-8D4D-8D90-344DBAA97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0418" y="4482254"/>
            <a:ext cx="2412729" cy="1932039"/>
          </a:xfrm>
          <a:prstGeom prst="rect">
            <a:avLst/>
          </a:prstGeom>
        </p:spPr>
      </p:pic>
      <p:pic>
        <p:nvPicPr>
          <p:cNvPr id="14" name="Immagine 13" descr="Immagine che contiene oscurità, nero, bianco e nero, luce&#10;&#10;Il contenuto generato dall'IA potrebbe non essere corretto.">
            <a:extLst>
              <a:ext uri="{FF2B5EF4-FFF2-40B4-BE49-F238E27FC236}">
                <a16:creationId xmlns:a16="http://schemas.microsoft.com/office/drawing/2014/main" id="{61ED7F98-9F03-B967-165F-98DF22767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3147" y="4482254"/>
            <a:ext cx="2412729" cy="1932039"/>
          </a:xfrm>
          <a:prstGeom prst="rect">
            <a:avLst/>
          </a:prstGeom>
        </p:spPr>
      </p:pic>
      <p:pic>
        <p:nvPicPr>
          <p:cNvPr id="16" name="Immagine 15" descr="Immagine che contiene verde, pianta&#10;&#10;Il contenuto generato dall'IA potrebbe non essere corretto.">
            <a:extLst>
              <a:ext uri="{FF2B5EF4-FFF2-40B4-BE49-F238E27FC236}">
                <a16:creationId xmlns:a16="http://schemas.microsoft.com/office/drawing/2014/main" id="{7AFB92B8-C0E8-488D-766C-419318F269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124" y="4482254"/>
            <a:ext cx="2412729" cy="1932039"/>
          </a:xfrm>
          <a:prstGeom prst="rect">
            <a:avLst/>
          </a:prstGeom>
        </p:spPr>
      </p:pic>
      <p:pic>
        <p:nvPicPr>
          <p:cNvPr id="18" name="Immagine 17" descr="Immagine che contiene bianco e nero, cartone animato, arte&#10;&#10;Il contenuto generato dall'IA potrebbe non essere corretto.">
            <a:extLst>
              <a:ext uri="{FF2B5EF4-FFF2-40B4-BE49-F238E27FC236}">
                <a16:creationId xmlns:a16="http://schemas.microsoft.com/office/drawing/2014/main" id="{C15E7CA9-67BB-7034-2153-43C00E5AC5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8853" y="4484263"/>
            <a:ext cx="2412729" cy="1932039"/>
          </a:xfrm>
          <a:prstGeom prst="rect">
            <a:avLst/>
          </a:prstGeom>
        </p:spPr>
      </p:pic>
      <p:sp>
        <p:nvSpPr>
          <p:cNvPr id="2" name="TextBox 1">
            <a:extLst>
              <a:ext uri="{FF2B5EF4-FFF2-40B4-BE49-F238E27FC236}">
                <a16:creationId xmlns:a16="http://schemas.microsoft.com/office/drawing/2014/main" id="{93D31DCF-DBD9-EFFD-E802-FAF2519FF7D9}"/>
              </a:ext>
            </a:extLst>
          </p:cNvPr>
          <p:cNvSpPr txBox="1"/>
          <p:nvPr/>
        </p:nvSpPr>
        <p:spPr>
          <a:xfrm>
            <a:off x="386124" y="2972871"/>
            <a:ext cx="1221168" cy="369332"/>
          </a:xfrm>
          <a:prstGeom prst="rect">
            <a:avLst/>
          </a:prstGeom>
          <a:noFill/>
        </p:spPr>
        <p:txBody>
          <a:bodyPr wrap="none" rtlCol="0">
            <a:spAutoFit/>
          </a:bodyPr>
          <a:lstStyle/>
          <a:p>
            <a:r>
              <a:rPr lang="en-US" dirty="0"/>
              <a:t>1. K-means</a:t>
            </a:r>
          </a:p>
        </p:txBody>
      </p:sp>
      <p:sp>
        <p:nvSpPr>
          <p:cNvPr id="6" name="TextBox 5">
            <a:extLst>
              <a:ext uri="{FF2B5EF4-FFF2-40B4-BE49-F238E27FC236}">
                <a16:creationId xmlns:a16="http://schemas.microsoft.com/office/drawing/2014/main" id="{2AE07C79-6F72-FA17-3021-63C80CA59A24}"/>
              </a:ext>
            </a:extLst>
          </p:cNvPr>
          <p:cNvSpPr txBox="1"/>
          <p:nvPr/>
        </p:nvSpPr>
        <p:spPr>
          <a:xfrm>
            <a:off x="6980418" y="2972872"/>
            <a:ext cx="3562642" cy="369332"/>
          </a:xfrm>
          <a:prstGeom prst="rect">
            <a:avLst/>
          </a:prstGeom>
          <a:noFill/>
        </p:spPr>
        <p:txBody>
          <a:bodyPr wrap="none" rtlCol="0">
            <a:spAutoFit/>
          </a:bodyPr>
          <a:lstStyle/>
          <a:p>
            <a:r>
              <a:rPr lang="en-US" altLang="zh-CN" b="1" dirty="0">
                <a:ea typeface="微软雅黑" panose="020B0503020204020204" pitchFamily="34" charset="-122"/>
                <a:cs typeface="+mn-ea"/>
                <a:sym typeface="+mn-lt"/>
              </a:rPr>
              <a:t>2. Region Growing con I </a:t>
            </a:r>
            <a:r>
              <a:rPr lang="en-US" altLang="zh-CN" b="1" dirty="0" err="1">
                <a:ea typeface="微软雅黑" panose="020B0503020204020204" pitchFamily="34" charset="-122"/>
                <a:cs typeface="+mn-ea"/>
                <a:sym typeface="+mn-lt"/>
              </a:rPr>
              <a:t>canali</a:t>
            </a:r>
            <a:r>
              <a:rPr lang="en-US" altLang="zh-CN" b="1" dirty="0">
                <a:ea typeface="微软雅黑" panose="020B0503020204020204" pitchFamily="34" charset="-122"/>
                <a:cs typeface="+mn-ea"/>
                <a:sym typeface="+mn-lt"/>
              </a:rPr>
              <a:t> a e b</a:t>
            </a:r>
          </a:p>
        </p:txBody>
      </p:sp>
    </p:spTree>
    <p:extLst>
      <p:ext uri="{BB962C8B-B14F-4D97-AF65-F5344CB8AC3E}">
        <p14:creationId xmlns:p14="http://schemas.microsoft.com/office/powerpoint/2010/main" val="211430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0ADA6-44B0-2B48-C0C9-27DCA1ECAAB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C2A23F0-26E9-32FD-0FD4-DB9557C890DA}"/>
              </a:ext>
            </a:extLst>
          </p:cNvPr>
          <p:cNvSpPr>
            <a:spLocks noGrp="1"/>
          </p:cNvSpPr>
          <p:nvPr>
            <p:ph type="title"/>
          </p:nvPr>
        </p:nvSpPr>
        <p:spPr>
          <a:xfrm>
            <a:off x="579577" y="860560"/>
            <a:ext cx="10800000" cy="720000"/>
          </a:xfrm>
        </p:spPr>
        <p:txBody>
          <a:bodyPr anchor="ctr">
            <a:normAutofit/>
          </a:bodyPr>
          <a:lstStyle/>
          <a:p>
            <a:r>
              <a:rPr lang="en-US" sz="4400" dirty="0">
                <a:solidFill>
                  <a:schemeClr val="tx2"/>
                </a:solidFill>
                <a:latin typeface="+mn-lt"/>
                <a:ea typeface="微软雅黑" panose="020B0503020204020204" pitchFamily="34" charset="-122"/>
                <a:cs typeface="+mn-ea"/>
                <a:sym typeface="+mn-lt"/>
              </a:rPr>
              <a:t>03-Calcolo </a:t>
            </a:r>
            <a:r>
              <a:rPr lang="en-US" sz="4400" dirty="0" err="1">
                <a:solidFill>
                  <a:schemeClr val="tx2"/>
                </a:solidFill>
                <a:latin typeface="+mn-lt"/>
                <a:ea typeface="微软雅黑" panose="020B0503020204020204" pitchFamily="34" charset="-122"/>
                <a:cs typeface="+mn-ea"/>
                <a:sym typeface="+mn-lt"/>
              </a:rPr>
              <a:t>delle</a:t>
            </a:r>
            <a:r>
              <a:rPr lang="en-US" sz="4400" dirty="0">
                <a:solidFill>
                  <a:schemeClr val="tx2"/>
                </a:solidFill>
                <a:latin typeface="+mn-lt"/>
                <a:ea typeface="微软雅黑" panose="020B0503020204020204" pitchFamily="34" charset="-122"/>
                <a:cs typeface="+mn-ea"/>
                <a:sym typeface="+mn-lt"/>
              </a:rPr>
              <a:t> Features</a:t>
            </a:r>
          </a:p>
        </p:txBody>
      </p:sp>
      <p:sp>
        <p:nvSpPr>
          <p:cNvPr id="2" name="任意多边形: 形状 31">
            <a:extLst>
              <a:ext uri="{FF2B5EF4-FFF2-40B4-BE49-F238E27FC236}">
                <a16:creationId xmlns:a16="http://schemas.microsoft.com/office/drawing/2014/main" id="{9FD7E511-0B1D-C5FD-C89C-7852C4C265E6}"/>
              </a:ext>
            </a:extLst>
          </p:cNvPr>
          <p:cNvSpPr/>
          <p:nvPr>
            <p:custDataLst>
              <p:tags r:id="rId1"/>
            </p:custDataLst>
          </p:nvPr>
        </p:nvSpPr>
        <p:spPr>
          <a:xfrm>
            <a:off x="291670" y="3484725"/>
            <a:ext cx="399223" cy="1024024"/>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grpSp>
        <p:nvGrpSpPr>
          <p:cNvPr id="12" name="Gruppo 11">
            <a:extLst>
              <a:ext uri="{FF2B5EF4-FFF2-40B4-BE49-F238E27FC236}">
                <a16:creationId xmlns:a16="http://schemas.microsoft.com/office/drawing/2014/main" id="{09A8F883-C562-9F08-7B4A-7DA6DBEF503B}"/>
              </a:ext>
            </a:extLst>
          </p:cNvPr>
          <p:cNvGrpSpPr/>
          <p:nvPr/>
        </p:nvGrpSpPr>
        <p:grpSpPr>
          <a:xfrm>
            <a:off x="202488" y="2487158"/>
            <a:ext cx="11671750" cy="3055303"/>
            <a:chOff x="696879" y="2457661"/>
            <a:chExt cx="11671750" cy="3055303"/>
          </a:xfrm>
        </p:grpSpPr>
        <p:grpSp>
          <p:nvGrpSpPr>
            <p:cNvPr id="4" name="Group 3">
              <a:extLst>
                <a:ext uri="{FF2B5EF4-FFF2-40B4-BE49-F238E27FC236}">
                  <a16:creationId xmlns:a16="http://schemas.microsoft.com/office/drawing/2014/main" id="{58585A5C-9DA8-0121-EFC5-A22C2C74D563}"/>
                </a:ext>
              </a:extLst>
            </p:cNvPr>
            <p:cNvGrpSpPr/>
            <p:nvPr/>
          </p:nvGrpSpPr>
          <p:grpSpPr>
            <a:xfrm>
              <a:off x="696879" y="2457661"/>
              <a:ext cx="9523480" cy="3045472"/>
              <a:chOff x="605439" y="2356456"/>
              <a:chExt cx="12383397" cy="3071737"/>
            </a:xfrm>
          </p:grpSpPr>
          <p:sp>
            <p:nvSpPr>
              <p:cNvPr id="65" name="Freeform 4">
                <a:extLst>
                  <a:ext uri="{FF2B5EF4-FFF2-40B4-BE49-F238E27FC236}">
                    <a16:creationId xmlns:a16="http://schemas.microsoft.com/office/drawing/2014/main" id="{2718635B-06A7-C702-4D9D-31F7BC53D961}"/>
                  </a:ext>
                </a:extLst>
              </p:cNvPr>
              <p:cNvSpPr/>
              <p:nvPr>
                <p:custDataLst>
                  <p:tags r:id="rId5"/>
                </p:custDataLst>
              </p:nvPr>
            </p:nvSpPr>
            <p:spPr>
              <a:xfrm>
                <a:off x="6270329" y="2363163"/>
                <a:ext cx="3913700" cy="3065030"/>
              </a:xfrm>
              <a:custGeom>
                <a:avLst/>
                <a:gdLst>
                  <a:gd name="connsiteX0" fmla="*/ 2901949 w 3176990"/>
                  <a:gd name="connsiteY0" fmla="*/ 0 h 2901950"/>
                  <a:gd name="connsiteX1" fmla="*/ 2901948 w 3176990"/>
                  <a:gd name="connsiteY1" fmla="*/ 1181659 h 2901950"/>
                  <a:gd name="connsiteX2" fmla="*/ 3176990 w 3176990"/>
                  <a:gd name="connsiteY2" fmla="*/ 1450974 h 2901950"/>
                  <a:gd name="connsiteX3" fmla="*/ 2901948 w 3176990"/>
                  <a:gd name="connsiteY3" fmla="*/ 1720293 h 2901950"/>
                  <a:gd name="connsiteX4" fmla="*/ 2901947 w 3176990"/>
                  <a:gd name="connsiteY4" fmla="*/ 2901950 h 2901950"/>
                  <a:gd name="connsiteX5" fmla="*/ 0 w 3176990"/>
                  <a:gd name="connsiteY5" fmla="*/ 2901949 h 2901950"/>
                  <a:gd name="connsiteX6" fmla="*/ 1 w 3176990"/>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90" h="2901950">
                    <a:moveTo>
                      <a:pt x="2901949" y="0"/>
                    </a:moveTo>
                    <a:lnTo>
                      <a:pt x="2901948" y="1181659"/>
                    </a:lnTo>
                    <a:lnTo>
                      <a:pt x="3176990" y="1450974"/>
                    </a:lnTo>
                    <a:lnTo>
                      <a:pt x="2901948" y="1720293"/>
                    </a:lnTo>
                    <a:lnTo>
                      <a:pt x="2901947" y="2901950"/>
                    </a:lnTo>
                    <a:lnTo>
                      <a:pt x="0" y="2901949"/>
                    </a:lnTo>
                    <a:lnTo>
                      <a:pt x="1" y="1"/>
                    </a:lnTo>
                    <a:close/>
                  </a:path>
                </a:pathLst>
              </a:cu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9450" tIns="479653" rIns="431477" bIns="479653" numCol="1" spcCol="0" rtlCol="0" fromWordArt="0" anchor="ctr" anchorCtr="0" forceAA="0" compatLnSpc="1">
                <a:noAutofit/>
              </a:bodyPr>
              <a:lstStyle/>
              <a:p>
                <a:pPr>
                  <a:lnSpc>
                    <a:spcPct val="130000"/>
                  </a:lnSpc>
                  <a:spcAft>
                    <a:spcPts val="1200"/>
                  </a:spcAft>
                </a:pPr>
                <a:endParaRPr lang="en-US" altLang="zh-CN" sz="1100" b="1" dirty="0">
                  <a:solidFill>
                    <a:schemeClr val="tx2"/>
                  </a:solidFill>
                  <a:ea typeface="微软雅黑" panose="020B0503020204020204" pitchFamily="34" charset="-122"/>
                  <a:cs typeface="+mn-ea"/>
                  <a:sym typeface="+mn-lt"/>
                </a:endParaRPr>
              </a:p>
            </p:txBody>
          </p:sp>
          <p:sp>
            <p:nvSpPr>
              <p:cNvPr id="97" name="Freeform 19">
                <a:extLst>
                  <a:ext uri="{FF2B5EF4-FFF2-40B4-BE49-F238E27FC236}">
                    <a16:creationId xmlns:a16="http://schemas.microsoft.com/office/drawing/2014/main" id="{FE3FC62B-F281-FC1A-2CC6-BFFB307B8C92}"/>
                  </a:ext>
                </a:extLst>
              </p:cNvPr>
              <p:cNvSpPr/>
              <p:nvPr>
                <p:custDataLst>
                  <p:tags r:id="rId6"/>
                </p:custDataLst>
              </p:nvPr>
            </p:nvSpPr>
            <p:spPr>
              <a:xfrm>
                <a:off x="3548729" y="2356456"/>
                <a:ext cx="2640525" cy="3065030"/>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1" tIns="479653" rIns="430806" bIns="479653" numCol="1" spcCol="0" rtlCol="0" fromWordArt="0" anchor="ctr" anchorCtr="0" forceAA="0" compatLnSpc="1">
                <a:noAutofit/>
              </a:bodyPr>
              <a:lstStyle/>
              <a:p>
                <a:pPr>
                  <a:lnSpc>
                    <a:spcPct val="130000"/>
                  </a:lnSpc>
                  <a:spcAft>
                    <a:spcPts val="1200"/>
                  </a:spcAft>
                </a:pPr>
                <a:endParaRPr lang="zh-CN" altLang="zh-CN" sz="1000" b="1" dirty="0">
                  <a:solidFill>
                    <a:schemeClr val="tx2"/>
                  </a:solidFill>
                  <a:ea typeface="微软雅黑" panose="020B0503020204020204" pitchFamily="34" charset="-122"/>
                  <a:cs typeface="+mn-ea"/>
                  <a:sym typeface="+mn-lt"/>
                </a:endParaRPr>
              </a:p>
            </p:txBody>
          </p:sp>
          <p:sp>
            <p:nvSpPr>
              <p:cNvPr id="30" name="任意多边形: 形状 29">
                <a:extLst>
                  <a:ext uri="{FF2B5EF4-FFF2-40B4-BE49-F238E27FC236}">
                    <a16:creationId xmlns:a16="http://schemas.microsoft.com/office/drawing/2014/main" id="{493BF5F0-8CE1-EB9B-9F27-4CFA7838AF99}"/>
                  </a:ext>
                </a:extLst>
              </p:cNvPr>
              <p:cNvSpPr/>
              <p:nvPr>
                <p:custDataLst>
                  <p:tags r:id="rId7"/>
                </p:custDataLst>
              </p:nvPr>
            </p:nvSpPr>
            <p:spPr>
              <a:xfrm>
                <a:off x="605439" y="3362627"/>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sp>
            <p:nvSpPr>
              <p:cNvPr id="32" name="任意多边形: 形状 31">
                <a:extLst>
                  <a:ext uri="{FF2B5EF4-FFF2-40B4-BE49-F238E27FC236}">
                    <a16:creationId xmlns:a16="http://schemas.microsoft.com/office/drawing/2014/main" id="{709DFDD1-F54B-1969-E169-6F58E7D0030C}"/>
                  </a:ext>
                </a:extLst>
              </p:cNvPr>
              <p:cNvSpPr/>
              <p:nvPr>
                <p:custDataLst>
                  <p:tags r:id="rId8"/>
                </p:custDataLst>
              </p:nvPr>
            </p:nvSpPr>
            <p:spPr>
              <a:xfrm>
                <a:off x="3548729" y="3336172"/>
                <a:ext cx="519110" cy="1032856"/>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2</a:t>
                </a:r>
                <a:endParaRPr lang="zh-CN" altLang="zh-CN" sz="2400" b="1" dirty="0">
                  <a:solidFill>
                    <a:schemeClr val="tx1"/>
                  </a:solidFill>
                  <a:ea typeface="微软雅黑" panose="020B0503020204020204" pitchFamily="34" charset="-122"/>
                  <a:cs typeface="+mn-ea"/>
                  <a:sym typeface="+mn-lt"/>
                </a:endParaRPr>
              </a:p>
            </p:txBody>
          </p:sp>
          <p:sp>
            <p:nvSpPr>
              <p:cNvPr id="139" name="Freeform 25">
                <a:extLst>
                  <a:ext uri="{FF2B5EF4-FFF2-40B4-BE49-F238E27FC236}">
                    <a16:creationId xmlns:a16="http://schemas.microsoft.com/office/drawing/2014/main" id="{6F4D526F-3140-F0A6-13E1-1C2C12F8943F}"/>
                  </a:ext>
                </a:extLst>
              </p:cNvPr>
              <p:cNvSpPr/>
              <p:nvPr>
                <p:custDataLst>
                  <p:tags r:id="rId9"/>
                </p:custDataLst>
              </p:nvPr>
            </p:nvSpPr>
            <p:spPr>
              <a:xfrm>
                <a:off x="719120" y="2356456"/>
                <a:ext cx="2640525" cy="3065030"/>
              </a:xfrm>
              <a:custGeom>
                <a:avLst/>
                <a:gdLst>
                  <a:gd name="connsiteX0" fmla="*/ 2901950 w 3176989"/>
                  <a:gd name="connsiteY0" fmla="*/ 0 h 2901951"/>
                  <a:gd name="connsiteX1" fmla="*/ 2901949 w 3176989"/>
                  <a:gd name="connsiteY1" fmla="*/ 1181659 h 2901951"/>
                  <a:gd name="connsiteX2" fmla="*/ 3176989 w 3176989"/>
                  <a:gd name="connsiteY2" fmla="*/ 1450977 h 2901951"/>
                  <a:gd name="connsiteX3" fmla="*/ 2901951 w 3176989"/>
                  <a:gd name="connsiteY3" fmla="*/ 1720295 h 2901951"/>
                  <a:gd name="connsiteX4" fmla="*/ 2901949 w 3176989"/>
                  <a:gd name="connsiteY4" fmla="*/ 2901951 h 2901951"/>
                  <a:gd name="connsiteX5" fmla="*/ 0 w 3176989"/>
                  <a:gd name="connsiteY5" fmla="*/ 2901950 h 2901951"/>
                  <a:gd name="connsiteX6" fmla="*/ 1 w 3176989"/>
                  <a:gd name="connsiteY6" fmla="*/ 1 h 2901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9" h="2901951">
                    <a:moveTo>
                      <a:pt x="2901950" y="0"/>
                    </a:moveTo>
                    <a:lnTo>
                      <a:pt x="2901949" y="1181659"/>
                    </a:lnTo>
                    <a:lnTo>
                      <a:pt x="3176989" y="1450977"/>
                    </a:lnTo>
                    <a:lnTo>
                      <a:pt x="2901951" y="1720295"/>
                    </a:lnTo>
                    <a:lnTo>
                      <a:pt x="2901949" y="2901951"/>
                    </a:lnTo>
                    <a:lnTo>
                      <a:pt x="0" y="2901950"/>
                    </a:lnTo>
                    <a:lnTo>
                      <a:pt x="1"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9450" tIns="479653" rIns="431477" bIns="479653" numCol="1" spcCol="0" rtlCol="0" fromWordArt="0" anchor="ctr" anchorCtr="0" forceAA="0" compatLnSpc="1">
                <a:noAutofit/>
              </a:bodyPr>
              <a:lstStyle/>
              <a:p>
                <a:pPr>
                  <a:lnSpc>
                    <a:spcPct val="130000"/>
                  </a:lnSpc>
                  <a:spcAft>
                    <a:spcPts val="1200"/>
                  </a:spcAft>
                </a:pPr>
                <a:endParaRPr lang="zh-CN" altLang="en-US" sz="1050" dirty="0">
                  <a:solidFill>
                    <a:schemeClr val="bg1"/>
                  </a:solidFill>
                  <a:ea typeface="微软雅黑" panose="020B0503020204020204" pitchFamily="34" charset="-122"/>
                  <a:cs typeface="+mn-ea"/>
                  <a:sym typeface="+mn-lt"/>
                </a:endParaRPr>
              </a:p>
            </p:txBody>
          </p:sp>
          <p:sp>
            <p:nvSpPr>
              <p:cNvPr id="34" name="任意多边形: 形状 33">
                <a:extLst>
                  <a:ext uri="{FF2B5EF4-FFF2-40B4-BE49-F238E27FC236}">
                    <a16:creationId xmlns:a16="http://schemas.microsoft.com/office/drawing/2014/main" id="{CFF77B8A-D1AB-8505-2D0B-BF37844AA768}"/>
                  </a:ext>
                </a:extLst>
              </p:cNvPr>
              <p:cNvSpPr/>
              <p:nvPr>
                <p:custDataLst>
                  <p:tags r:id="rId10"/>
                </p:custDataLst>
              </p:nvPr>
            </p:nvSpPr>
            <p:spPr>
              <a:xfrm>
                <a:off x="6270329" y="3336172"/>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3</a:t>
                </a:r>
                <a:endParaRPr lang="zh-CN" altLang="zh-CN" sz="2400" b="1" dirty="0">
                  <a:solidFill>
                    <a:schemeClr val="tx1"/>
                  </a:solidFill>
                  <a:ea typeface="微软雅黑" panose="020B0503020204020204" pitchFamily="34" charset="-122"/>
                  <a:cs typeface="+mn-ea"/>
                  <a:sym typeface="+mn-lt"/>
                </a:endParaRPr>
              </a:p>
            </p:txBody>
          </p:sp>
          <p:sp>
            <p:nvSpPr>
              <p:cNvPr id="6" name="Freeform 19">
                <a:extLst>
                  <a:ext uri="{FF2B5EF4-FFF2-40B4-BE49-F238E27FC236}">
                    <a16:creationId xmlns:a16="http://schemas.microsoft.com/office/drawing/2014/main" id="{84BC3E6C-AAE5-F5D4-3F6D-87086733FD99}"/>
                  </a:ext>
                </a:extLst>
              </p:cNvPr>
              <p:cNvSpPr/>
              <p:nvPr>
                <p:custDataLst>
                  <p:tags r:id="rId11"/>
                </p:custDataLst>
              </p:nvPr>
            </p:nvSpPr>
            <p:spPr>
              <a:xfrm>
                <a:off x="10348311" y="2356456"/>
                <a:ext cx="2640525" cy="3065030"/>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0" tIns="479653" rIns="430807" bIns="479653" numCol="1" spcCol="0" rtlCol="0" fromWordArt="0" anchor="ctr" anchorCtr="0" forceAA="0" compatLnSpc="1">
                <a:noAutofit/>
              </a:bodyPr>
              <a:lstStyle/>
              <a:p>
                <a:pPr>
                  <a:lnSpc>
                    <a:spcPct val="130000"/>
                  </a:lnSpc>
                  <a:spcAft>
                    <a:spcPts val="1200"/>
                  </a:spcAft>
                </a:pPr>
                <a:endParaRPr lang="zh-CN" altLang="zh-CN" sz="900" b="1" dirty="0">
                  <a:solidFill>
                    <a:schemeClr val="tx2"/>
                  </a:solidFill>
                  <a:ea typeface="微软雅黑" panose="020B0503020204020204" pitchFamily="34" charset="-122"/>
                  <a:cs typeface="+mn-ea"/>
                  <a:sym typeface="+mn-lt"/>
                </a:endParaRPr>
              </a:p>
            </p:txBody>
          </p:sp>
          <p:sp>
            <p:nvSpPr>
              <p:cNvPr id="37" name="任意多边形: 形状 36">
                <a:extLst>
                  <a:ext uri="{FF2B5EF4-FFF2-40B4-BE49-F238E27FC236}">
                    <a16:creationId xmlns:a16="http://schemas.microsoft.com/office/drawing/2014/main" id="{93C7AE77-CA15-E393-CD72-D5AFDFA65196}"/>
                  </a:ext>
                </a:extLst>
              </p:cNvPr>
              <p:cNvSpPr/>
              <p:nvPr>
                <p:custDataLst>
                  <p:tags r:id="rId12"/>
                </p:custDataLst>
              </p:nvPr>
            </p:nvSpPr>
            <p:spPr>
              <a:xfrm>
                <a:off x="10336905" y="3389166"/>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4</a:t>
                </a:r>
                <a:endParaRPr lang="zh-CN" altLang="zh-CN" sz="2400" b="1" dirty="0">
                  <a:solidFill>
                    <a:schemeClr val="tx1"/>
                  </a:solidFill>
                  <a:ea typeface="微软雅黑" panose="020B0503020204020204" pitchFamily="34" charset="-122"/>
                  <a:cs typeface="+mn-ea"/>
                  <a:sym typeface="+mn-lt"/>
                </a:endParaRPr>
              </a:p>
            </p:txBody>
          </p:sp>
        </p:grpSp>
        <p:sp>
          <p:nvSpPr>
            <p:cNvPr id="10" name="Freeform 19">
              <a:extLst>
                <a:ext uri="{FF2B5EF4-FFF2-40B4-BE49-F238E27FC236}">
                  <a16:creationId xmlns:a16="http://schemas.microsoft.com/office/drawing/2014/main" id="{329560C5-A036-CDA9-C930-AE0C0618542E}"/>
                </a:ext>
              </a:extLst>
            </p:cNvPr>
            <p:cNvSpPr/>
            <p:nvPr>
              <p:custDataLst>
                <p:tags r:id="rId4"/>
              </p:custDataLst>
            </p:nvPr>
          </p:nvSpPr>
          <p:spPr>
            <a:xfrm>
              <a:off x="10337927" y="2474142"/>
              <a:ext cx="2030702" cy="3038822"/>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0" tIns="479653" rIns="430807" bIns="479653" numCol="1" spcCol="0" rtlCol="0" fromWordArt="0" anchor="ctr" anchorCtr="0" forceAA="0" compatLnSpc="1">
              <a:noAutofit/>
            </a:bodyPr>
            <a:lstStyle/>
            <a:p>
              <a:pPr>
                <a:lnSpc>
                  <a:spcPct val="130000"/>
                </a:lnSpc>
                <a:spcAft>
                  <a:spcPts val="1200"/>
                </a:spcAft>
              </a:pPr>
              <a:endParaRPr lang="zh-CN" altLang="zh-CN" sz="1000" b="1" dirty="0">
                <a:solidFill>
                  <a:schemeClr val="tx2"/>
                </a:solidFill>
                <a:ea typeface="微软雅黑" panose="020B0503020204020204" pitchFamily="34" charset="-122"/>
                <a:cs typeface="+mn-ea"/>
                <a:sym typeface="+mn-lt"/>
              </a:endParaRPr>
            </a:p>
          </p:txBody>
        </p:sp>
      </p:grpSp>
      <p:sp>
        <p:nvSpPr>
          <p:cNvPr id="11" name="任意多边形: 形状 36">
            <a:extLst>
              <a:ext uri="{FF2B5EF4-FFF2-40B4-BE49-F238E27FC236}">
                <a16:creationId xmlns:a16="http://schemas.microsoft.com/office/drawing/2014/main" id="{03A8E4A3-1979-0024-3200-E9842A4E438C}"/>
              </a:ext>
            </a:extLst>
          </p:cNvPr>
          <p:cNvSpPr/>
          <p:nvPr>
            <p:custDataLst>
              <p:tags r:id="rId2"/>
            </p:custDataLst>
          </p:nvPr>
        </p:nvSpPr>
        <p:spPr>
          <a:xfrm>
            <a:off x="9852310" y="3511038"/>
            <a:ext cx="399223" cy="1024023"/>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5</a:t>
            </a:r>
            <a:endParaRPr lang="zh-CN" altLang="zh-CN" sz="2400" b="1" dirty="0">
              <a:solidFill>
                <a:schemeClr val="tx1"/>
              </a:solidFill>
              <a:ea typeface="微软雅黑" panose="020B0503020204020204" pitchFamily="34" charset="-122"/>
              <a:cs typeface="+mn-ea"/>
              <a:sym typeface="+mn-lt"/>
            </a:endParaRPr>
          </a:p>
        </p:txBody>
      </p:sp>
      <p:sp>
        <p:nvSpPr>
          <p:cNvPr id="13" name="任意多边形: 形状 31">
            <a:extLst>
              <a:ext uri="{FF2B5EF4-FFF2-40B4-BE49-F238E27FC236}">
                <a16:creationId xmlns:a16="http://schemas.microsoft.com/office/drawing/2014/main" id="{40D39727-AC7A-2BDF-C727-F0D4106B1139}"/>
              </a:ext>
            </a:extLst>
          </p:cNvPr>
          <p:cNvSpPr/>
          <p:nvPr>
            <p:custDataLst>
              <p:tags r:id="rId3"/>
            </p:custDataLst>
          </p:nvPr>
        </p:nvSpPr>
        <p:spPr>
          <a:xfrm>
            <a:off x="283982" y="3458497"/>
            <a:ext cx="399223" cy="1024023"/>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sp>
        <p:nvSpPr>
          <p:cNvPr id="14" name="CasellaDiTesto 13">
            <a:extLst>
              <a:ext uri="{FF2B5EF4-FFF2-40B4-BE49-F238E27FC236}">
                <a16:creationId xmlns:a16="http://schemas.microsoft.com/office/drawing/2014/main" id="{4268E498-A38D-5AAF-6ADB-0B7772BEC00D}"/>
              </a:ext>
            </a:extLst>
          </p:cNvPr>
          <p:cNvSpPr txBox="1"/>
          <p:nvPr/>
        </p:nvSpPr>
        <p:spPr>
          <a:xfrm>
            <a:off x="2603891" y="2637747"/>
            <a:ext cx="1635778" cy="584775"/>
          </a:xfrm>
          <a:prstGeom prst="rect">
            <a:avLst/>
          </a:prstGeom>
          <a:noFill/>
        </p:spPr>
        <p:txBody>
          <a:bodyPr wrap="square" rtlCol="0">
            <a:spAutoFit/>
          </a:bodyPr>
          <a:lstStyle/>
          <a:p>
            <a:r>
              <a:rPr lang="it-IT" sz="1600" b="1" dirty="0">
                <a:solidFill>
                  <a:schemeClr val="tx2"/>
                </a:solidFill>
              </a:rPr>
              <a:t>Segmentazione delle Immagini</a:t>
            </a:r>
          </a:p>
        </p:txBody>
      </p:sp>
      <p:sp>
        <p:nvSpPr>
          <p:cNvPr id="15" name="CasellaDiTesto 14">
            <a:extLst>
              <a:ext uri="{FF2B5EF4-FFF2-40B4-BE49-F238E27FC236}">
                <a16:creationId xmlns:a16="http://schemas.microsoft.com/office/drawing/2014/main" id="{0D077F5C-A2D2-BFCC-E7DF-E3336D9EB187}"/>
              </a:ext>
            </a:extLst>
          </p:cNvPr>
          <p:cNvSpPr txBox="1"/>
          <p:nvPr/>
        </p:nvSpPr>
        <p:spPr>
          <a:xfrm>
            <a:off x="4642149" y="2686297"/>
            <a:ext cx="2534828" cy="338554"/>
          </a:xfrm>
          <a:prstGeom prst="rect">
            <a:avLst/>
          </a:prstGeom>
          <a:noFill/>
        </p:spPr>
        <p:txBody>
          <a:bodyPr wrap="square" rtlCol="0">
            <a:spAutoFit/>
          </a:bodyPr>
          <a:lstStyle/>
          <a:p>
            <a:pPr algn="ctr"/>
            <a:r>
              <a:rPr lang="it-IT" sz="1600" b="1" dirty="0">
                <a:solidFill>
                  <a:schemeClr val="bg1"/>
                </a:solidFill>
              </a:rPr>
              <a:t>Calcolo delle Features</a:t>
            </a:r>
          </a:p>
        </p:txBody>
      </p:sp>
      <p:sp>
        <p:nvSpPr>
          <p:cNvPr id="16" name="CasellaDiTesto 15">
            <a:extLst>
              <a:ext uri="{FF2B5EF4-FFF2-40B4-BE49-F238E27FC236}">
                <a16:creationId xmlns:a16="http://schemas.microsoft.com/office/drawing/2014/main" id="{FA7040E4-BF46-EB3C-C226-7D07B90B857A}"/>
              </a:ext>
            </a:extLst>
          </p:cNvPr>
          <p:cNvSpPr txBox="1"/>
          <p:nvPr/>
        </p:nvSpPr>
        <p:spPr>
          <a:xfrm>
            <a:off x="402099" y="2637748"/>
            <a:ext cx="1592820" cy="584775"/>
          </a:xfrm>
          <a:prstGeom prst="rect">
            <a:avLst/>
          </a:prstGeom>
          <a:noFill/>
        </p:spPr>
        <p:txBody>
          <a:bodyPr wrap="square" rtlCol="0">
            <a:spAutoFit/>
          </a:bodyPr>
          <a:lstStyle/>
          <a:p>
            <a:pPr algn="ctr"/>
            <a:r>
              <a:rPr lang="it-IT" sz="1600" b="1" dirty="0">
                <a:solidFill>
                  <a:schemeClr val="tx2"/>
                </a:solidFill>
              </a:rPr>
              <a:t>Acquisizione delle immagini</a:t>
            </a:r>
          </a:p>
        </p:txBody>
      </p:sp>
      <p:sp>
        <p:nvSpPr>
          <p:cNvPr id="17" name="CasellaDiTesto 16">
            <a:extLst>
              <a:ext uri="{FF2B5EF4-FFF2-40B4-BE49-F238E27FC236}">
                <a16:creationId xmlns:a16="http://schemas.microsoft.com/office/drawing/2014/main" id="{94E5501C-4A49-71B1-C9B6-CF9411DCF605}"/>
              </a:ext>
            </a:extLst>
          </p:cNvPr>
          <p:cNvSpPr txBox="1"/>
          <p:nvPr/>
        </p:nvSpPr>
        <p:spPr>
          <a:xfrm>
            <a:off x="7695266" y="2675933"/>
            <a:ext cx="1795558" cy="584775"/>
          </a:xfrm>
          <a:prstGeom prst="rect">
            <a:avLst/>
          </a:prstGeom>
          <a:noFill/>
        </p:spPr>
        <p:txBody>
          <a:bodyPr wrap="square" rtlCol="0">
            <a:spAutoFit/>
          </a:bodyPr>
          <a:lstStyle/>
          <a:p>
            <a:pPr algn="ctr"/>
            <a:r>
              <a:rPr lang="it-IT" sz="1600" b="1" dirty="0">
                <a:solidFill>
                  <a:schemeClr val="tx2"/>
                </a:solidFill>
              </a:rPr>
              <a:t>Riconoscimento delle foglie</a:t>
            </a:r>
          </a:p>
        </p:txBody>
      </p:sp>
      <p:sp>
        <p:nvSpPr>
          <p:cNvPr id="18" name="CasellaDiTesto 17">
            <a:extLst>
              <a:ext uri="{FF2B5EF4-FFF2-40B4-BE49-F238E27FC236}">
                <a16:creationId xmlns:a16="http://schemas.microsoft.com/office/drawing/2014/main" id="{99A5A4CE-F1F1-FF3D-713A-C2DF458219B5}"/>
              </a:ext>
            </a:extLst>
          </p:cNvPr>
          <p:cNvSpPr txBox="1"/>
          <p:nvPr/>
        </p:nvSpPr>
        <p:spPr>
          <a:xfrm>
            <a:off x="9952073" y="2684173"/>
            <a:ext cx="1624669" cy="584775"/>
          </a:xfrm>
          <a:prstGeom prst="rect">
            <a:avLst/>
          </a:prstGeom>
          <a:noFill/>
        </p:spPr>
        <p:txBody>
          <a:bodyPr wrap="square" rtlCol="0">
            <a:spAutoFit/>
          </a:bodyPr>
          <a:lstStyle/>
          <a:p>
            <a:pPr algn="ctr"/>
            <a:r>
              <a:rPr lang="it-IT" sz="1600" b="1" dirty="0">
                <a:solidFill>
                  <a:schemeClr val="tx2"/>
                </a:solidFill>
              </a:rPr>
              <a:t>Classificazione delle Foglie</a:t>
            </a:r>
          </a:p>
        </p:txBody>
      </p:sp>
      <p:sp>
        <p:nvSpPr>
          <p:cNvPr id="7" name="CasellaDiTesto 6">
            <a:extLst>
              <a:ext uri="{FF2B5EF4-FFF2-40B4-BE49-F238E27FC236}">
                <a16:creationId xmlns:a16="http://schemas.microsoft.com/office/drawing/2014/main" id="{F6789A58-B679-56BC-568D-9D687CDAC233}"/>
              </a:ext>
            </a:extLst>
          </p:cNvPr>
          <p:cNvSpPr txBox="1"/>
          <p:nvPr/>
        </p:nvSpPr>
        <p:spPr>
          <a:xfrm>
            <a:off x="5337640" y="3458497"/>
            <a:ext cx="1667622" cy="1815882"/>
          </a:xfrm>
          <a:prstGeom prst="rect">
            <a:avLst/>
          </a:prstGeom>
          <a:noFill/>
        </p:spPr>
        <p:txBody>
          <a:bodyPr wrap="square" rtlCol="0">
            <a:spAutoFit/>
          </a:bodyPr>
          <a:lstStyle/>
          <a:p>
            <a:r>
              <a:rPr lang="it-IT" sz="1400" dirty="0">
                <a:solidFill>
                  <a:schemeClr val="bg1"/>
                </a:solidFill>
              </a:rPr>
              <a:t>Per poter riconoscere gli oggetti appena segmentati è necessario estrapolare le caratteristiche di quest’ultimi</a:t>
            </a:r>
          </a:p>
        </p:txBody>
      </p:sp>
    </p:spTree>
    <p:extLst>
      <p:ext uri="{BB962C8B-B14F-4D97-AF65-F5344CB8AC3E}">
        <p14:creationId xmlns:p14="http://schemas.microsoft.com/office/powerpoint/2010/main" val="1026684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32E7D4-7B89-FF4B-160B-DEEDDD8F578C}"/>
              </a:ext>
            </a:extLst>
          </p:cNvPr>
          <p:cNvSpPr>
            <a:spLocks noGrp="1"/>
          </p:cNvSpPr>
          <p:nvPr>
            <p:ph type="title"/>
          </p:nvPr>
        </p:nvSpPr>
        <p:spPr>
          <a:xfrm>
            <a:off x="494515" y="393024"/>
            <a:ext cx="10800000" cy="720000"/>
          </a:xfrm>
        </p:spPr>
        <p:txBody>
          <a:bodyPr anchor="ctr">
            <a:normAutofit/>
          </a:bodyPr>
          <a:lstStyle/>
          <a:p>
            <a:r>
              <a:rPr lang="en-US" sz="4400" dirty="0" err="1">
                <a:solidFill>
                  <a:schemeClr val="tx2"/>
                </a:solidFill>
                <a:latin typeface="+mn-lt"/>
                <a:ea typeface="微软雅黑" panose="020B0503020204020204" pitchFamily="34" charset="-122"/>
                <a:cs typeface="+mn-ea"/>
                <a:sym typeface="+mn-lt"/>
              </a:rPr>
              <a:t>Calcolo</a:t>
            </a:r>
            <a:r>
              <a:rPr lang="en-US" sz="4400" dirty="0">
                <a:solidFill>
                  <a:schemeClr val="tx2"/>
                </a:solidFill>
                <a:latin typeface="+mn-lt"/>
                <a:ea typeface="微软雅黑" panose="020B0503020204020204" pitchFamily="34" charset="-122"/>
                <a:cs typeface="+mn-ea"/>
                <a:sym typeface="+mn-lt"/>
              </a:rPr>
              <a:t> </a:t>
            </a:r>
            <a:r>
              <a:rPr lang="en-US" sz="4400" dirty="0" err="1">
                <a:solidFill>
                  <a:schemeClr val="tx2"/>
                </a:solidFill>
                <a:latin typeface="+mn-lt"/>
                <a:ea typeface="微软雅黑" panose="020B0503020204020204" pitchFamily="34" charset="-122"/>
                <a:cs typeface="+mn-ea"/>
                <a:sym typeface="+mn-lt"/>
              </a:rPr>
              <a:t>delle</a:t>
            </a:r>
            <a:r>
              <a:rPr lang="en-US" sz="4400" dirty="0">
                <a:solidFill>
                  <a:schemeClr val="tx2"/>
                </a:solidFill>
                <a:latin typeface="+mn-lt"/>
                <a:ea typeface="微软雅黑" panose="020B0503020204020204" pitchFamily="34" charset="-122"/>
                <a:cs typeface="+mn-ea"/>
                <a:sym typeface="+mn-lt"/>
              </a:rPr>
              <a:t> Features</a:t>
            </a:r>
          </a:p>
        </p:txBody>
      </p:sp>
      <p:sp>
        <p:nvSpPr>
          <p:cNvPr id="4" name="任意多边形: 形状 17">
            <a:extLst>
              <a:ext uri="{FF2B5EF4-FFF2-40B4-BE49-F238E27FC236}">
                <a16:creationId xmlns:a16="http://schemas.microsoft.com/office/drawing/2014/main" id="{0084B9D9-3D7A-341D-7688-7FEEE453432E}"/>
              </a:ext>
            </a:extLst>
          </p:cNvPr>
          <p:cNvSpPr/>
          <p:nvPr>
            <p:custDataLst>
              <p:tags r:id="rId1"/>
            </p:custDataLst>
          </p:nvPr>
        </p:nvSpPr>
        <p:spPr>
          <a:xfrm>
            <a:off x="1173105" y="4046773"/>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5" name="任意多边形: 形状 21">
            <a:extLst>
              <a:ext uri="{FF2B5EF4-FFF2-40B4-BE49-F238E27FC236}">
                <a16:creationId xmlns:a16="http://schemas.microsoft.com/office/drawing/2014/main" id="{DA8705AD-EDEF-55CC-D554-B4C76B6C5AC1}"/>
              </a:ext>
            </a:extLst>
          </p:cNvPr>
          <p:cNvSpPr/>
          <p:nvPr>
            <p:custDataLst>
              <p:tags r:id="rId2"/>
            </p:custDataLst>
          </p:nvPr>
        </p:nvSpPr>
        <p:spPr>
          <a:xfrm>
            <a:off x="1035980" y="3830192"/>
            <a:ext cx="10121309"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noFill/>
          <a:ln w="15875">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6" name="椭圆 47">
            <a:extLst>
              <a:ext uri="{FF2B5EF4-FFF2-40B4-BE49-F238E27FC236}">
                <a16:creationId xmlns:a16="http://schemas.microsoft.com/office/drawing/2014/main" id="{D8E40CB4-4460-7BCD-B5A6-F537C54FBEC3}"/>
              </a:ext>
            </a:extLst>
          </p:cNvPr>
          <p:cNvSpPr/>
          <p:nvPr>
            <p:custDataLst>
              <p:tags r:id="rId3"/>
            </p:custDataLst>
          </p:nvPr>
        </p:nvSpPr>
        <p:spPr>
          <a:xfrm>
            <a:off x="1829190" y="4821171"/>
            <a:ext cx="146364" cy="146364"/>
          </a:xfrm>
          <a:prstGeom prst="ellipse">
            <a:avLst/>
          </a:prstGeom>
          <a:solidFill>
            <a:schemeClr val="tx2"/>
          </a:solidFill>
          <a:ln w="3175">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7" name="椭圆 48">
            <a:extLst>
              <a:ext uri="{FF2B5EF4-FFF2-40B4-BE49-F238E27FC236}">
                <a16:creationId xmlns:a16="http://schemas.microsoft.com/office/drawing/2014/main" id="{445B9784-CAB0-AE36-BA94-FAA9BB994609}"/>
              </a:ext>
            </a:extLst>
          </p:cNvPr>
          <p:cNvSpPr/>
          <p:nvPr>
            <p:custDataLst>
              <p:tags r:id="rId4"/>
            </p:custDataLst>
          </p:nvPr>
        </p:nvSpPr>
        <p:spPr>
          <a:xfrm>
            <a:off x="1857156" y="4849137"/>
            <a:ext cx="90432" cy="90432"/>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8" name="矩形 49">
            <a:extLst>
              <a:ext uri="{FF2B5EF4-FFF2-40B4-BE49-F238E27FC236}">
                <a16:creationId xmlns:a16="http://schemas.microsoft.com/office/drawing/2014/main" id="{5D1919A2-E9A4-AF49-123E-670F80A476C9}"/>
              </a:ext>
            </a:extLst>
          </p:cNvPr>
          <p:cNvSpPr/>
          <p:nvPr>
            <p:custDataLst>
              <p:tags r:id="rId5"/>
            </p:custDataLst>
          </p:nvPr>
        </p:nvSpPr>
        <p:spPr>
          <a:xfrm>
            <a:off x="5238887" y="2256736"/>
            <a:ext cx="2609193" cy="904605"/>
          </a:xfrm>
          <a:prstGeom prst="rect">
            <a:avLst/>
          </a:prstGeom>
          <a:noFill/>
        </p:spPr>
        <p:txBody>
          <a:bodyPr wrap="square" lIns="0" tIns="0" rIns="0" bIns="0" rtlCol="0" anchor="t" anchorCtr="0">
            <a:noAutofit/>
          </a:bodyPr>
          <a:lstStyle/>
          <a:p>
            <a:pPr marL="171450" indent="-171450">
              <a:lnSpc>
                <a:spcPct val="150000"/>
              </a:lnSpc>
              <a:spcBef>
                <a:spcPct val="0"/>
              </a:spcBef>
              <a:spcAft>
                <a:spcPct val="0"/>
              </a:spcAft>
              <a:buFont typeface="Arial" panose="020B0604020202020204" pitchFamily="34" charset="0"/>
              <a:buChar char="•"/>
            </a:pPr>
            <a:r>
              <a:rPr lang="it-IT" altLang="zh-CN" sz="1200" dirty="0">
                <a:solidFill>
                  <a:schemeClr val="tx2"/>
                </a:solidFill>
                <a:ea typeface="微软雅黑" panose="020B0503020204020204" pitchFamily="34" charset="-122"/>
                <a:cs typeface="+mn-ea"/>
                <a:sym typeface="+mn-lt"/>
              </a:rPr>
              <a:t>RILBP</a:t>
            </a:r>
          </a:p>
          <a:p>
            <a:pPr marL="171450" indent="-171450">
              <a:lnSpc>
                <a:spcPct val="150000"/>
              </a:lnSpc>
              <a:spcBef>
                <a:spcPct val="0"/>
              </a:spcBef>
              <a:spcAft>
                <a:spcPct val="0"/>
              </a:spcAft>
              <a:buFont typeface="Arial" panose="020B0604020202020204" pitchFamily="34" charset="0"/>
              <a:buChar char="•"/>
            </a:pPr>
            <a:r>
              <a:rPr lang="it-IT" altLang="zh-CN" sz="1200" dirty="0">
                <a:solidFill>
                  <a:schemeClr val="tx2"/>
                </a:solidFill>
                <a:ea typeface="微软雅黑" panose="020B0503020204020204" pitchFamily="34" charset="-122"/>
                <a:cs typeface="+mn-ea"/>
                <a:sym typeface="+mn-lt"/>
              </a:rPr>
              <a:t>Edge </a:t>
            </a:r>
            <a:r>
              <a:rPr lang="it-IT" altLang="zh-CN" sz="1200" dirty="0" err="1">
                <a:solidFill>
                  <a:schemeClr val="tx2"/>
                </a:solidFill>
                <a:ea typeface="微软雅黑" panose="020B0503020204020204" pitchFamily="34" charset="-122"/>
                <a:cs typeface="+mn-ea"/>
                <a:sym typeface="+mn-lt"/>
              </a:rPr>
              <a:t>Histogram</a:t>
            </a:r>
            <a:r>
              <a:rPr lang="it-IT" altLang="zh-CN" sz="1200" dirty="0">
                <a:solidFill>
                  <a:schemeClr val="tx2"/>
                </a:solidFill>
                <a:ea typeface="微软雅黑" panose="020B0503020204020204" pitchFamily="34" charset="-122"/>
                <a:cs typeface="+mn-ea"/>
                <a:sym typeface="+mn-lt"/>
              </a:rPr>
              <a:t> </a:t>
            </a:r>
            <a:r>
              <a:rPr lang="it-IT" altLang="zh-CN" sz="1200" dirty="0" err="1">
                <a:solidFill>
                  <a:schemeClr val="tx2"/>
                </a:solidFill>
                <a:ea typeface="微软雅黑" panose="020B0503020204020204" pitchFamily="34" charset="-122"/>
                <a:cs typeface="+mn-ea"/>
                <a:sym typeface="+mn-lt"/>
              </a:rPr>
              <a:t>Static</a:t>
            </a:r>
            <a:r>
              <a:rPr lang="it-IT" altLang="zh-CN" sz="1200" dirty="0">
                <a:solidFill>
                  <a:schemeClr val="tx2"/>
                </a:solidFill>
                <a:ea typeface="微软雅黑" panose="020B0503020204020204" pitchFamily="34" charset="-122"/>
                <a:cs typeface="+mn-ea"/>
                <a:sym typeface="+mn-lt"/>
              </a:rPr>
              <a:t> Features</a:t>
            </a:r>
          </a:p>
          <a:p>
            <a:pPr marL="171450" indent="-171450">
              <a:lnSpc>
                <a:spcPct val="150000"/>
              </a:lnSpc>
              <a:spcBef>
                <a:spcPct val="0"/>
              </a:spcBef>
              <a:spcAft>
                <a:spcPct val="0"/>
              </a:spcAft>
              <a:buFont typeface="Arial" panose="020B0604020202020204" pitchFamily="34" charset="0"/>
              <a:buChar char="•"/>
            </a:pPr>
            <a:r>
              <a:rPr lang="it-IT" altLang="zh-CN" sz="1200" dirty="0">
                <a:solidFill>
                  <a:schemeClr val="tx2"/>
                </a:solidFill>
                <a:ea typeface="微软雅黑" panose="020B0503020204020204" pitchFamily="34" charset="-122"/>
                <a:cs typeface="+mn-ea"/>
                <a:sym typeface="+mn-lt"/>
              </a:rPr>
              <a:t>Momenti di </a:t>
            </a:r>
            <a:r>
              <a:rPr lang="it-IT" altLang="zh-CN" sz="1200" dirty="0" err="1">
                <a:solidFill>
                  <a:schemeClr val="tx2"/>
                </a:solidFill>
                <a:ea typeface="微软雅黑" panose="020B0503020204020204" pitchFamily="34" charset="-122"/>
                <a:cs typeface="+mn-ea"/>
                <a:sym typeface="+mn-lt"/>
              </a:rPr>
              <a:t>Zernike</a:t>
            </a:r>
            <a:endParaRPr lang="zh-CN" altLang="en-US" sz="1200" dirty="0">
              <a:solidFill>
                <a:schemeClr val="tx2"/>
              </a:solidFill>
              <a:ea typeface="微软雅黑" panose="020B0503020204020204" pitchFamily="34" charset="-122"/>
              <a:cs typeface="+mn-ea"/>
              <a:sym typeface="+mn-lt"/>
            </a:endParaRPr>
          </a:p>
          <a:p>
            <a:pPr marL="171450" indent="-171450">
              <a:lnSpc>
                <a:spcPct val="150000"/>
              </a:lnSpc>
              <a:spcBef>
                <a:spcPct val="0"/>
              </a:spcBef>
              <a:spcAft>
                <a:spcPct val="0"/>
              </a:spcAft>
              <a:buFont typeface="Arial" panose="020B0604020202020204" pitchFamily="34" charset="0"/>
              <a:buChar char="•"/>
            </a:pPr>
            <a:endParaRPr lang="zh-CN" altLang="en-US" sz="1200" dirty="0">
              <a:solidFill>
                <a:schemeClr val="tx2"/>
              </a:solidFill>
              <a:ea typeface="微软雅黑" panose="020B0503020204020204" pitchFamily="34" charset="-122"/>
              <a:cs typeface="+mn-ea"/>
              <a:sym typeface="+mn-lt"/>
            </a:endParaRPr>
          </a:p>
        </p:txBody>
      </p:sp>
      <p:sp>
        <p:nvSpPr>
          <p:cNvPr id="9" name="矩形 50">
            <a:extLst>
              <a:ext uri="{FF2B5EF4-FFF2-40B4-BE49-F238E27FC236}">
                <a16:creationId xmlns:a16="http://schemas.microsoft.com/office/drawing/2014/main" id="{BCAEF330-9BD3-0F05-E842-A9073C41D81A}"/>
              </a:ext>
            </a:extLst>
          </p:cNvPr>
          <p:cNvSpPr/>
          <p:nvPr>
            <p:custDataLst>
              <p:tags r:id="rId6"/>
            </p:custDataLst>
          </p:nvPr>
        </p:nvSpPr>
        <p:spPr>
          <a:xfrm>
            <a:off x="5238886" y="1888489"/>
            <a:ext cx="2257983" cy="368247"/>
          </a:xfrm>
          <a:prstGeom prst="rect">
            <a:avLst/>
          </a:prstGeom>
          <a:noFill/>
        </p:spPr>
        <p:txBody>
          <a:bodyPr wrap="square" lIns="0" tIns="0" rIns="0" bIns="0" rtlCol="0" anchor="b">
            <a:noAutofit/>
          </a:bodyPr>
          <a:lstStyle/>
          <a:p>
            <a:pPr marL="0" indent="0">
              <a:lnSpc>
                <a:spcPct val="100000"/>
              </a:lnSpc>
              <a:spcBef>
                <a:spcPts val="0"/>
              </a:spcBef>
              <a:spcAft>
                <a:spcPts val="0"/>
              </a:spcAft>
              <a:buSzPct val="100000"/>
            </a:pPr>
            <a:r>
              <a:rPr lang="it-IT" altLang="zh-CN" b="1" dirty="0">
                <a:solidFill>
                  <a:schemeClr val="tx2"/>
                </a:solidFill>
                <a:ea typeface="微软雅黑" panose="020B0503020204020204" pitchFamily="34" charset="-122"/>
                <a:cs typeface="+mn-ea"/>
                <a:sym typeface="+mn-lt"/>
              </a:rPr>
              <a:t>Texture</a:t>
            </a:r>
            <a:endParaRPr lang="zh-CN" altLang="en-US" b="1" dirty="0">
              <a:solidFill>
                <a:schemeClr val="tx2"/>
              </a:solidFill>
              <a:ea typeface="微软雅黑" panose="020B0503020204020204" pitchFamily="34" charset="-122"/>
              <a:cs typeface="+mn-ea"/>
              <a:sym typeface="+mn-lt"/>
            </a:endParaRPr>
          </a:p>
        </p:txBody>
      </p:sp>
      <p:cxnSp>
        <p:nvCxnSpPr>
          <p:cNvPr id="10" name="直接连接符 51">
            <a:extLst>
              <a:ext uri="{FF2B5EF4-FFF2-40B4-BE49-F238E27FC236}">
                <a16:creationId xmlns:a16="http://schemas.microsoft.com/office/drawing/2014/main" id="{BA75F2E2-8370-827E-825F-DACB11C5DB48}"/>
              </a:ext>
            </a:extLst>
          </p:cNvPr>
          <p:cNvCxnSpPr/>
          <p:nvPr>
            <p:custDataLst>
              <p:tags r:id="rId7"/>
            </p:custDataLst>
          </p:nvPr>
        </p:nvCxnSpPr>
        <p:spPr>
          <a:xfrm flipV="1">
            <a:off x="1903677" y="4172011"/>
            <a:ext cx="0" cy="649160"/>
          </a:xfrm>
          <a:prstGeom prst="line">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11" name="椭圆 52">
            <a:extLst>
              <a:ext uri="{FF2B5EF4-FFF2-40B4-BE49-F238E27FC236}">
                <a16:creationId xmlns:a16="http://schemas.microsoft.com/office/drawing/2014/main" id="{B480C479-A6C0-3374-C652-0924987A5485}"/>
              </a:ext>
            </a:extLst>
          </p:cNvPr>
          <p:cNvSpPr/>
          <p:nvPr>
            <p:custDataLst>
              <p:tags r:id="rId8"/>
            </p:custDataLst>
          </p:nvPr>
        </p:nvSpPr>
        <p:spPr>
          <a:xfrm>
            <a:off x="10217718" y="4821171"/>
            <a:ext cx="146364" cy="146364"/>
          </a:xfrm>
          <a:prstGeom prst="ellipse">
            <a:avLst/>
          </a:prstGeom>
          <a:solidFill>
            <a:schemeClr val="tx2"/>
          </a:solidFill>
          <a:ln w="3175">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12" name="椭圆 53">
            <a:extLst>
              <a:ext uri="{FF2B5EF4-FFF2-40B4-BE49-F238E27FC236}">
                <a16:creationId xmlns:a16="http://schemas.microsoft.com/office/drawing/2014/main" id="{EBB7DDA8-4D78-728F-85F4-C438F03C3493}"/>
              </a:ext>
            </a:extLst>
          </p:cNvPr>
          <p:cNvSpPr/>
          <p:nvPr>
            <p:custDataLst>
              <p:tags r:id="rId9"/>
            </p:custDataLst>
          </p:nvPr>
        </p:nvSpPr>
        <p:spPr>
          <a:xfrm>
            <a:off x="10245684" y="4849137"/>
            <a:ext cx="90432" cy="90432"/>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13" name="矩形 54">
            <a:extLst>
              <a:ext uri="{FF2B5EF4-FFF2-40B4-BE49-F238E27FC236}">
                <a16:creationId xmlns:a16="http://schemas.microsoft.com/office/drawing/2014/main" id="{B9CF44E9-E4F5-C0DE-044C-527C91A54F96}"/>
              </a:ext>
            </a:extLst>
          </p:cNvPr>
          <p:cNvSpPr/>
          <p:nvPr>
            <p:custDataLst>
              <p:tags r:id="rId10"/>
            </p:custDataLst>
          </p:nvPr>
        </p:nvSpPr>
        <p:spPr>
          <a:xfrm>
            <a:off x="10292204" y="3063368"/>
            <a:ext cx="1397146" cy="1112359"/>
          </a:xfrm>
          <a:prstGeom prst="rect">
            <a:avLst/>
          </a:prstGeom>
          <a:noFill/>
        </p:spPr>
        <p:txBody>
          <a:bodyPr wrap="square" lIns="0" tIns="0" rIns="0" bIns="0" rtlCol="0" anchor="t" anchorCtr="0">
            <a:noAutofit/>
          </a:bodyPr>
          <a:lstStyle/>
          <a:p>
            <a:pPr marL="171450" indent="-171450">
              <a:lnSpc>
                <a:spcPct val="150000"/>
              </a:lnSpc>
              <a:spcBef>
                <a:spcPct val="0"/>
              </a:spcBef>
              <a:spcAft>
                <a:spcPct val="0"/>
              </a:spcAft>
              <a:buFont typeface="Arial" panose="020B0604020202020204" pitchFamily="34" charset="0"/>
              <a:buChar char="•"/>
            </a:pPr>
            <a:r>
              <a:rPr lang="it-IT" altLang="zh-CN" sz="1200" dirty="0">
                <a:solidFill>
                  <a:schemeClr val="tx2"/>
                </a:solidFill>
                <a:ea typeface="微软雅黑" panose="020B0503020204020204" pitchFamily="34" charset="-122"/>
                <a:cs typeface="+mn-ea"/>
                <a:sym typeface="+mn-lt"/>
              </a:rPr>
              <a:t>Media</a:t>
            </a:r>
          </a:p>
          <a:p>
            <a:pPr marL="171450" indent="-171450">
              <a:lnSpc>
                <a:spcPct val="150000"/>
              </a:lnSpc>
              <a:spcBef>
                <a:spcPct val="0"/>
              </a:spcBef>
              <a:spcAft>
                <a:spcPct val="0"/>
              </a:spcAft>
              <a:buFont typeface="Arial" panose="020B0604020202020204" pitchFamily="34" charset="0"/>
              <a:buChar char="•"/>
            </a:pPr>
            <a:r>
              <a:rPr lang="it-IT" altLang="zh-CN" sz="1200" dirty="0">
                <a:solidFill>
                  <a:schemeClr val="tx2"/>
                </a:solidFill>
                <a:ea typeface="微软雅黑" panose="020B0503020204020204" pitchFamily="34" charset="-122"/>
                <a:cs typeface="+mn-ea"/>
                <a:sym typeface="+mn-lt"/>
              </a:rPr>
              <a:t>STD</a:t>
            </a:r>
          </a:p>
          <a:p>
            <a:pPr marL="171450" indent="-171450">
              <a:lnSpc>
                <a:spcPct val="150000"/>
              </a:lnSpc>
              <a:spcBef>
                <a:spcPct val="0"/>
              </a:spcBef>
              <a:spcAft>
                <a:spcPct val="0"/>
              </a:spcAft>
              <a:buFont typeface="Arial" panose="020B0604020202020204" pitchFamily="34" charset="0"/>
              <a:buChar char="•"/>
            </a:pPr>
            <a:r>
              <a:rPr lang="it-IT" altLang="zh-CN" sz="1200" dirty="0" err="1">
                <a:solidFill>
                  <a:schemeClr val="tx2"/>
                </a:solidFill>
                <a:ea typeface="微软雅黑" panose="020B0503020204020204" pitchFamily="34" charset="-122"/>
                <a:cs typeface="+mn-ea"/>
                <a:sym typeface="+mn-lt"/>
              </a:rPr>
              <a:t>Kurtosi</a:t>
            </a:r>
            <a:endParaRPr lang="it-IT" altLang="zh-CN" sz="1200" dirty="0">
              <a:solidFill>
                <a:schemeClr val="tx2"/>
              </a:solidFill>
              <a:ea typeface="微软雅黑" panose="020B0503020204020204" pitchFamily="34" charset="-122"/>
              <a:cs typeface="+mn-ea"/>
              <a:sym typeface="+mn-lt"/>
            </a:endParaRPr>
          </a:p>
          <a:p>
            <a:pPr marL="171450" indent="-171450">
              <a:lnSpc>
                <a:spcPct val="150000"/>
              </a:lnSpc>
              <a:spcBef>
                <a:spcPct val="0"/>
              </a:spcBef>
              <a:spcAft>
                <a:spcPct val="0"/>
              </a:spcAft>
              <a:buFont typeface="Arial" panose="020B0604020202020204" pitchFamily="34" charset="0"/>
              <a:buChar char="•"/>
            </a:pPr>
            <a:r>
              <a:rPr lang="it-IT" altLang="zh-CN" sz="1200" dirty="0" err="1">
                <a:solidFill>
                  <a:schemeClr val="tx2"/>
                </a:solidFill>
                <a:ea typeface="微软雅黑" panose="020B0503020204020204" pitchFamily="34" charset="-122"/>
                <a:cs typeface="+mn-ea"/>
                <a:sym typeface="+mn-lt"/>
              </a:rPr>
              <a:t>Assimetria</a:t>
            </a:r>
            <a:r>
              <a:rPr lang="it-IT" altLang="zh-CN" sz="1200" dirty="0">
                <a:solidFill>
                  <a:schemeClr val="tx2"/>
                </a:solidFill>
                <a:ea typeface="微软雅黑" panose="020B0503020204020204" pitchFamily="34" charset="-122"/>
                <a:cs typeface="+mn-ea"/>
                <a:sym typeface="+mn-lt"/>
              </a:rPr>
              <a:t> Canali</a:t>
            </a:r>
            <a:endParaRPr lang="zh-CN" altLang="en-US" sz="1200" dirty="0">
              <a:solidFill>
                <a:schemeClr val="tx2"/>
              </a:solidFill>
              <a:ea typeface="微软雅黑" panose="020B0503020204020204" pitchFamily="34" charset="-122"/>
              <a:cs typeface="+mn-ea"/>
              <a:sym typeface="+mn-lt"/>
            </a:endParaRPr>
          </a:p>
        </p:txBody>
      </p:sp>
      <p:sp>
        <p:nvSpPr>
          <p:cNvPr id="14" name="矩形 55">
            <a:extLst>
              <a:ext uri="{FF2B5EF4-FFF2-40B4-BE49-F238E27FC236}">
                <a16:creationId xmlns:a16="http://schemas.microsoft.com/office/drawing/2014/main" id="{ACB87016-13DF-8EAC-B937-286587194C84}"/>
              </a:ext>
            </a:extLst>
          </p:cNvPr>
          <p:cNvSpPr/>
          <p:nvPr>
            <p:custDataLst>
              <p:tags r:id="rId11"/>
            </p:custDataLst>
          </p:nvPr>
        </p:nvSpPr>
        <p:spPr>
          <a:xfrm>
            <a:off x="10296763" y="2667155"/>
            <a:ext cx="1397152" cy="368247"/>
          </a:xfrm>
          <a:prstGeom prst="rect">
            <a:avLst/>
          </a:prstGeom>
          <a:noFill/>
        </p:spPr>
        <p:txBody>
          <a:bodyPr wrap="square" lIns="0" tIns="0" rIns="0" bIns="0" rtlCol="0" anchor="b">
            <a:noAutofit/>
          </a:bodyPr>
          <a:lstStyle/>
          <a:p>
            <a:pPr>
              <a:lnSpc>
                <a:spcPct val="100000"/>
              </a:lnSpc>
              <a:spcBef>
                <a:spcPts val="0"/>
              </a:spcBef>
              <a:spcAft>
                <a:spcPts val="0"/>
              </a:spcAft>
              <a:buSzPct val="100000"/>
            </a:pPr>
            <a:r>
              <a:rPr lang="en-US" altLang="zh-CN" b="1" dirty="0" err="1">
                <a:solidFill>
                  <a:schemeClr val="tx2"/>
                </a:solidFill>
                <a:ea typeface="微软雅黑" panose="020B0503020204020204" pitchFamily="34" charset="-122"/>
                <a:cs typeface="+mn-ea"/>
                <a:sym typeface="+mn-lt"/>
              </a:rPr>
              <a:t>Colore</a:t>
            </a:r>
            <a:endParaRPr lang="en-US" altLang="zh-CN" b="1" dirty="0">
              <a:solidFill>
                <a:schemeClr val="tx2"/>
              </a:solidFill>
              <a:ea typeface="微软雅黑" panose="020B0503020204020204" pitchFamily="34" charset="-122"/>
              <a:cs typeface="+mn-ea"/>
              <a:sym typeface="+mn-lt"/>
            </a:endParaRPr>
          </a:p>
        </p:txBody>
      </p:sp>
      <p:cxnSp>
        <p:nvCxnSpPr>
          <p:cNvPr id="15" name="直接连接符 56">
            <a:extLst>
              <a:ext uri="{FF2B5EF4-FFF2-40B4-BE49-F238E27FC236}">
                <a16:creationId xmlns:a16="http://schemas.microsoft.com/office/drawing/2014/main" id="{C5EC8A64-1B42-170F-FB5E-3D95F310C542}"/>
              </a:ext>
            </a:extLst>
          </p:cNvPr>
          <p:cNvCxnSpPr/>
          <p:nvPr>
            <p:custDataLst>
              <p:tags r:id="rId12"/>
            </p:custDataLst>
          </p:nvPr>
        </p:nvCxnSpPr>
        <p:spPr>
          <a:xfrm flipV="1">
            <a:off x="10292204" y="4172011"/>
            <a:ext cx="0" cy="649160"/>
          </a:xfrm>
          <a:prstGeom prst="line">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26" name="椭圆 70">
            <a:extLst>
              <a:ext uri="{FF2B5EF4-FFF2-40B4-BE49-F238E27FC236}">
                <a16:creationId xmlns:a16="http://schemas.microsoft.com/office/drawing/2014/main" id="{5DB8C9F3-5ED4-348C-77BE-A8AD28CD04F2}"/>
              </a:ext>
            </a:extLst>
          </p:cNvPr>
          <p:cNvSpPr/>
          <p:nvPr>
            <p:custDataLst>
              <p:tags r:id="rId13"/>
            </p:custDataLst>
          </p:nvPr>
        </p:nvSpPr>
        <p:spPr>
          <a:xfrm>
            <a:off x="5194114" y="3751614"/>
            <a:ext cx="146364" cy="146364"/>
          </a:xfrm>
          <a:prstGeom prst="ellipse">
            <a:avLst/>
          </a:prstGeom>
          <a:solidFill>
            <a:schemeClr val="tx2"/>
          </a:solidFill>
          <a:ln w="3175">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27" name="椭圆 71">
            <a:extLst>
              <a:ext uri="{FF2B5EF4-FFF2-40B4-BE49-F238E27FC236}">
                <a16:creationId xmlns:a16="http://schemas.microsoft.com/office/drawing/2014/main" id="{22C3F90E-71EF-F7BF-9B7F-EC92F751F34F}"/>
              </a:ext>
            </a:extLst>
          </p:cNvPr>
          <p:cNvSpPr/>
          <p:nvPr>
            <p:custDataLst>
              <p:tags r:id="rId14"/>
            </p:custDataLst>
          </p:nvPr>
        </p:nvSpPr>
        <p:spPr>
          <a:xfrm>
            <a:off x="5222079" y="3779579"/>
            <a:ext cx="90432" cy="90432"/>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28" name="矩形 72">
            <a:extLst>
              <a:ext uri="{FF2B5EF4-FFF2-40B4-BE49-F238E27FC236}">
                <a16:creationId xmlns:a16="http://schemas.microsoft.com/office/drawing/2014/main" id="{552ACE1F-E64F-9C70-BA33-824A41DB5D0D}"/>
              </a:ext>
            </a:extLst>
          </p:cNvPr>
          <p:cNvSpPr/>
          <p:nvPr>
            <p:custDataLst>
              <p:tags r:id="rId15"/>
            </p:custDataLst>
          </p:nvPr>
        </p:nvSpPr>
        <p:spPr>
          <a:xfrm>
            <a:off x="1881942" y="3043361"/>
            <a:ext cx="1646974" cy="1210553"/>
          </a:xfrm>
          <a:prstGeom prst="rect">
            <a:avLst/>
          </a:prstGeom>
          <a:noFill/>
        </p:spPr>
        <p:txBody>
          <a:bodyPr wrap="square" lIns="0" tIns="0" rIns="0" bIns="0" rtlCol="0" anchor="t" anchorCtr="0">
            <a:noAutofit/>
          </a:bodyPr>
          <a:lstStyle/>
          <a:p>
            <a:pPr marL="171450" indent="-171450">
              <a:lnSpc>
                <a:spcPct val="150000"/>
              </a:lnSpc>
              <a:spcBef>
                <a:spcPct val="0"/>
              </a:spcBef>
              <a:spcAft>
                <a:spcPct val="0"/>
              </a:spcAft>
              <a:buFont typeface="Arial" panose="020B0604020202020204" pitchFamily="34" charset="0"/>
              <a:buChar char="•"/>
            </a:pPr>
            <a:r>
              <a:rPr lang="it-IT" altLang="zh-CN" sz="1200" dirty="0">
                <a:solidFill>
                  <a:schemeClr val="tx2"/>
                </a:solidFill>
                <a:ea typeface="微软雅黑" panose="020B0503020204020204" pitchFamily="34" charset="-122"/>
                <a:cs typeface="+mn-ea"/>
                <a:sym typeface="+mn-lt"/>
              </a:rPr>
              <a:t>Signature Polare</a:t>
            </a:r>
          </a:p>
          <a:p>
            <a:pPr marL="171450" indent="-171450">
              <a:lnSpc>
                <a:spcPct val="150000"/>
              </a:lnSpc>
              <a:spcBef>
                <a:spcPct val="0"/>
              </a:spcBef>
              <a:spcAft>
                <a:spcPct val="0"/>
              </a:spcAft>
              <a:buFont typeface="Arial" panose="020B0604020202020204" pitchFamily="34" charset="0"/>
              <a:buChar char="•"/>
            </a:pPr>
            <a:r>
              <a:rPr lang="it-IT" altLang="zh-CN" sz="1200" dirty="0">
                <a:solidFill>
                  <a:schemeClr val="tx2"/>
                </a:solidFill>
                <a:ea typeface="微软雅黑" panose="020B0503020204020204" pitchFamily="34" charset="-122"/>
                <a:cs typeface="+mn-ea"/>
                <a:sym typeface="+mn-lt"/>
              </a:rPr>
              <a:t>Feature Statistiche</a:t>
            </a:r>
          </a:p>
          <a:p>
            <a:pPr marL="171450" indent="-171450">
              <a:lnSpc>
                <a:spcPct val="150000"/>
              </a:lnSpc>
              <a:spcBef>
                <a:spcPct val="0"/>
              </a:spcBef>
              <a:spcAft>
                <a:spcPct val="0"/>
              </a:spcAft>
              <a:buFont typeface="Arial" panose="020B0604020202020204" pitchFamily="34" charset="0"/>
              <a:buChar char="•"/>
            </a:pPr>
            <a:r>
              <a:rPr lang="it-IT" altLang="zh-CN" sz="1200" dirty="0">
                <a:solidFill>
                  <a:schemeClr val="tx2"/>
                </a:solidFill>
                <a:ea typeface="微软雅黑" panose="020B0503020204020204" pitchFamily="34" charset="-122"/>
                <a:cs typeface="+mn-ea"/>
                <a:sym typeface="+mn-lt"/>
              </a:rPr>
              <a:t>Momenti di Hu</a:t>
            </a:r>
          </a:p>
          <a:p>
            <a:pPr marL="171450" indent="-171450">
              <a:lnSpc>
                <a:spcPct val="150000"/>
              </a:lnSpc>
              <a:spcBef>
                <a:spcPct val="0"/>
              </a:spcBef>
              <a:spcAft>
                <a:spcPct val="0"/>
              </a:spcAft>
              <a:buFont typeface="Arial" panose="020B0604020202020204" pitchFamily="34" charset="0"/>
              <a:buChar char="•"/>
            </a:pPr>
            <a:r>
              <a:rPr lang="it-IT" altLang="zh-CN" sz="1200" dirty="0">
                <a:solidFill>
                  <a:schemeClr val="tx2"/>
                </a:solidFill>
                <a:ea typeface="微软雅黑" panose="020B0503020204020204" pitchFamily="34" charset="-122"/>
                <a:cs typeface="+mn-ea"/>
                <a:sym typeface="+mn-lt"/>
              </a:rPr>
              <a:t>Descrittori di Fourier</a:t>
            </a:r>
            <a:endParaRPr lang="zh-CN" altLang="en-US" sz="1200" dirty="0">
              <a:solidFill>
                <a:schemeClr val="tx2"/>
              </a:solidFill>
              <a:ea typeface="微软雅黑" panose="020B0503020204020204" pitchFamily="34" charset="-122"/>
              <a:cs typeface="+mn-ea"/>
              <a:sym typeface="+mn-lt"/>
            </a:endParaRPr>
          </a:p>
        </p:txBody>
      </p:sp>
      <p:sp>
        <p:nvSpPr>
          <p:cNvPr id="29" name="矩形 73">
            <a:extLst>
              <a:ext uri="{FF2B5EF4-FFF2-40B4-BE49-F238E27FC236}">
                <a16:creationId xmlns:a16="http://schemas.microsoft.com/office/drawing/2014/main" id="{6BF3060E-B028-CD8F-24DA-C465A342D32A}"/>
              </a:ext>
            </a:extLst>
          </p:cNvPr>
          <p:cNvSpPr/>
          <p:nvPr>
            <p:custDataLst>
              <p:tags r:id="rId16"/>
            </p:custDataLst>
          </p:nvPr>
        </p:nvSpPr>
        <p:spPr>
          <a:xfrm>
            <a:off x="1867608" y="2671260"/>
            <a:ext cx="1646973" cy="368247"/>
          </a:xfrm>
          <a:prstGeom prst="rect">
            <a:avLst/>
          </a:prstGeom>
          <a:noFill/>
        </p:spPr>
        <p:txBody>
          <a:bodyPr wrap="square" lIns="0" tIns="0" rIns="0" bIns="0" rtlCol="0" anchor="b">
            <a:noAutofit/>
          </a:bodyPr>
          <a:lstStyle/>
          <a:p>
            <a:pPr marL="0" indent="0">
              <a:lnSpc>
                <a:spcPct val="100000"/>
              </a:lnSpc>
              <a:spcBef>
                <a:spcPts val="0"/>
              </a:spcBef>
              <a:spcAft>
                <a:spcPts val="0"/>
              </a:spcAft>
              <a:buSzPct val="100000"/>
            </a:pPr>
            <a:r>
              <a:rPr lang="en-US" altLang="zh-CN" b="1" dirty="0">
                <a:solidFill>
                  <a:schemeClr val="tx2"/>
                </a:solidFill>
                <a:ea typeface="微软雅黑" panose="020B0503020204020204" pitchFamily="34" charset="-122"/>
                <a:cs typeface="+mn-ea"/>
                <a:sym typeface="+mn-lt"/>
              </a:rPr>
              <a:t>Forma/Edge</a:t>
            </a:r>
          </a:p>
        </p:txBody>
      </p:sp>
      <p:cxnSp>
        <p:nvCxnSpPr>
          <p:cNvPr id="30" name="直接连接符 74">
            <a:extLst>
              <a:ext uri="{FF2B5EF4-FFF2-40B4-BE49-F238E27FC236}">
                <a16:creationId xmlns:a16="http://schemas.microsoft.com/office/drawing/2014/main" id="{25A62728-A9F0-C467-4790-18260C5659CE}"/>
              </a:ext>
            </a:extLst>
          </p:cNvPr>
          <p:cNvCxnSpPr/>
          <p:nvPr>
            <p:custDataLst>
              <p:tags r:id="rId17"/>
            </p:custDataLst>
          </p:nvPr>
        </p:nvCxnSpPr>
        <p:spPr>
          <a:xfrm flipV="1">
            <a:off x="5268600" y="3102454"/>
            <a:ext cx="0" cy="649160"/>
          </a:xfrm>
          <a:prstGeom prst="line">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cxnSp>
      <p:pic>
        <p:nvPicPr>
          <p:cNvPr id="34" name="Elemento grafico 33" descr="Mela con riempimento a tinta unita">
            <a:extLst>
              <a:ext uri="{FF2B5EF4-FFF2-40B4-BE49-F238E27FC236}">
                <a16:creationId xmlns:a16="http://schemas.microsoft.com/office/drawing/2014/main" id="{E6BCD32A-7345-197D-9F5B-CE200782DAFB}"/>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rot="1098620">
            <a:off x="6583357" y="4171362"/>
            <a:ext cx="914400" cy="914400"/>
          </a:xfrm>
          <a:prstGeom prst="rect">
            <a:avLst/>
          </a:prstGeom>
        </p:spPr>
      </p:pic>
      <p:pic>
        <p:nvPicPr>
          <p:cNvPr id="36" name="Elemento grafico 35" descr="Foglia d\'acero con riempimento a tinta unita">
            <a:extLst>
              <a:ext uri="{FF2B5EF4-FFF2-40B4-BE49-F238E27FC236}">
                <a16:creationId xmlns:a16="http://schemas.microsoft.com/office/drawing/2014/main" id="{9336AC11-19D4-5391-B5E9-5C7C8AF7C116}"/>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713788" y="4275065"/>
            <a:ext cx="774746" cy="774746"/>
          </a:xfrm>
          <a:prstGeom prst="rect">
            <a:avLst/>
          </a:prstGeom>
        </p:spPr>
      </p:pic>
      <p:pic>
        <p:nvPicPr>
          <p:cNvPr id="38" name="Elemento grafico 37" descr="Foglia con riempimento a tinta unita">
            <a:extLst>
              <a:ext uri="{FF2B5EF4-FFF2-40B4-BE49-F238E27FC236}">
                <a16:creationId xmlns:a16="http://schemas.microsoft.com/office/drawing/2014/main" id="{674517E4-DD37-1BFE-2CF0-1AB49AFF080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8129393" y="4849137"/>
            <a:ext cx="914400" cy="914400"/>
          </a:xfrm>
          <a:prstGeom prst="rect">
            <a:avLst/>
          </a:prstGeom>
        </p:spPr>
      </p:pic>
      <p:pic>
        <p:nvPicPr>
          <p:cNvPr id="39" name="Graphic 34">
            <a:extLst>
              <a:ext uri="{FF2B5EF4-FFF2-40B4-BE49-F238E27FC236}">
                <a16:creationId xmlns:a16="http://schemas.microsoft.com/office/drawing/2014/main" id="{338E9B00-8233-9E2F-ED66-EB3D09CC1E6C}"/>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rot="20557966">
            <a:off x="3083190" y="4803305"/>
            <a:ext cx="774619" cy="774619"/>
          </a:xfrm>
          <a:prstGeom prst="rect">
            <a:avLst/>
          </a:prstGeom>
        </p:spPr>
      </p:pic>
    </p:spTree>
    <p:extLst>
      <p:ext uri="{BB962C8B-B14F-4D97-AF65-F5344CB8AC3E}">
        <p14:creationId xmlns:p14="http://schemas.microsoft.com/office/powerpoint/2010/main" val="1810183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615BDB-13C4-C0C6-1C50-21CCC103512D}"/>
              </a:ext>
            </a:extLst>
          </p:cNvPr>
          <p:cNvSpPr>
            <a:spLocks noGrp="1"/>
          </p:cNvSpPr>
          <p:nvPr>
            <p:ph type="sldNum" sz="quarter" idx="12"/>
          </p:nvPr>
        </p:nvSpPr>
        <p:spPr/>
        <p:txBody>
          <a:bodyPr/>
          <a:lstStyle/>
          <a:p>
            <a:pPr algn="ctr"/>
            <a:fld id="{49AE70B2-8BF9-45C0-BB95-33D1B9D3A854}" type="slidenum">
              <a:rPr lang="en-US" smtClean="0"/>
              <a:pPr algn="ctr"/>
              <a:t>16</a:t>
            </a:fld>
            <a:endParaRPr lang="en-US" dirty="0"/>
          </a:p>
        </p:txBody>
      </p:sp>
      <p:sp>
        <p:nvSpPr>
          <p:cNvPr id="3" name="Title 2">
            <a:extLst>
              <a:ext uri="{FF2B5EF4-FFF2-40B4-BE49-F238E27FC236}">
                <a16:creationId xmlns:a16="http://schemas.microsoft.com/office/drawing/2014/main" id="{61F15BCF-38E5-7C5A-561F-93988B38420A}"/>
              </a:ext>
            </a:extLst>
          </p:cNvPr>
          <p:cNvSpPr>
            <a:spLocks noGrp="1"/>
          </p:cNvSpPr>
          <p:nvPr>
            <p:ph type="title"/>
          </p:nvPr>
        </p:nvSpPr>
        <p:spPr/>
        <p:txBody>
          <a:bodyPr/>
          <a:lstStyle/>
          <a:p>
            <a:r>
              <a:rPr lang="en-US" dirty="0">
                <a:solidFill>
                  <a:schemeClr val="tx2"/>
                </a:solidFill>
              </a:rPr>
              <a:t>Pipeline di </a:t>
            </a:r>
            <a:r>
              <a:rPr lang="en-US" dirty="0" err="1">
                <a:solidFill>
                  <a:schemeClr val="tx2"/>
                </a:solidFill>
              </a:rPr>
              <a:t>estrazione</a:t>
            </a:r>
            <a:r>
              <a:rPr lang="en-US" dirty="0">
                <a:solidFill>
                  <a:schemeClr val="tx2"/>
                </a:solidFill>
              </a:rPr>
              <a:t> </a:t>
            </a:r>
            <a:r>
              <a:rPr lang="en-US" dirty="0" err="1">
                <a:solidFill>
                  <a:schemeClr val="tx2"/>
                </a:solidFill>
              </a:rPr>
              <a:t>delle</a:t>
            </a:r>
            <a:r>
              <a:rPr lang="en-US" dirty="0">
                <a:solidFill>
                  <a:schemeClr val="tx2"/>
                </a:solidFill>
              </a:rPr>
              <a:t> features</a:t>
            </a:r>
          </a:p>
        </p:txBody>
      </p:sp>
      <p:pic>
        <p:nvPicPr>
          <p:cNvPr id="5" name="Picture 4" descr="A diagram of a computer&#10;&#10;AI-generated content may be incorrect.">
            <a:extLst>
              <a:ext uri="{FF2B5EF4-FFF2-40B4-BE49-F238E27FC236}">
                <a16:creationId xmlns:a16="http://schemas.microsoft.com/office/drawing/2014/main" id="{FCA7CB50-F070-1B72-75FB-2DC5C9610C79}"/>
              </a:ext>
            </a:extLst>
          </p:cNvPr>
          <p:cNvPicPr>
            <a:picLocks noChangeAspect="1"/>
          </p:cNvPicPr>
          <p:nvPr/>
        </p:nvPicPr>
        <p:blipFill>
          <a:blip r:embed="rId2">
            <a:extLst>
              <a:ext uri="{28A0092B-C50C-407E-A947-70E740481C1C}">
                <a14:useLocalDpi xmlns:a14="http://schemas.microsoft.com/office/drawing/2010/main" val="0"/>
              </a:ext>
            </a:extLst>
          </a:blip>
          <a:srcRect t="3527"/>
          <a:stretch>
            <a:fillRect/>
          </a:stretch>
        </p:blipFill>
        <p:spPr>
          <a:xfrm>
            <a:off x="370390" y="2199190"/>
            <a:ext cx="11483618" cy="2476982"/>
          </a:xfrm>
          <a:prstGeom prst="rect">
            <a:avLst/>
          </a:prstGeom>
        </p:spPr>
      </p:pic>
    </p:spTree>
    <p:extLst>
      <p:ext uri="{BB962C8B-B14F-4D97-AF65-F5344CB8AC3E}">
        <p14:creationId xmlns:p14="http://schemas.microsoft.com/office/powerpoint/2010/main" val="4194790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397478-8A83-FA43-9802-21248E525685}"/>
              </a:ext>
            </a:extLst>
          </p:cNvPr>
          <p:cNvSpPr txBox="1"/>
          <p:nvPr/>
        </p:nvSpPr>
        <p:spPr>
          <a:xfrm>
            <a:off x="462010" y="365125"/>
            <a:ext cx="10779642" cy="84698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000" b="1" dirty="0">
                <a:solidFill>
                  <a:schemeClr val="tx2"/>
                </a:solidFill>
                <a:ea typeface="微软雅黑" panose="020B0503020204020204" pitchFamily="34" charset="-122"/>
                <a:cs typeface="+mn-ea"/>
              </a:rPr>
              <a:t>Tempi</a:t>
            </a:r>
            <a:r>
              <a:rPr lang="en-US" sz="4400" kern="1200" dirty="0">
                <a:solidFill>
                  <a:schemeClr val="tx2"/>
                </a:solidFill>
                <a:latin typeface="+mj-lt"/>
                <a:ea typeface="+mj-ea"/>
                <a:cs typeface="+mj-cs"/>
              </a:rPr>
              <a:t> </a:t>
            </a:r>
            <a:r>
              <a:rPr lang="en-US" sz="4000" b="1" dirty="0">
                <a:solidFill>
                  <a:schemeClr val="tx2"/>
                </a:solidFill>
                <a:ea typeface="微软雅黑" panose="020B0503020204020204" pitchFamily="34" charset="-122"/>
                <a:cs typeface="+mn-ea"/>
              </a:rPr>
              <a:t>di </a:t>
            </a:r>
            <a:r>
              <a:rPr lang="en-US" sz="4000" b="1" dirty="0" err="1">
                <a:solidFill>
                  <a:schemeClr val="tx2"/>
                </a:solidFill>
                <a:ea typeface="微软雅黑" panose="020B0503020204020204" pitchFamily="34" charset="-122"/>
                <a:cs typeface="+mn-ea"/>
              </a:rPr>
              <a:t>calcolo</a:t>
            </a:r>
            <a:r>
              <a:rPr lang="en-US" sz="4000" b="1" dirty="0">
                <a:solidFill>
                  <a:schemeClr val="tx2"/>
                </a:solidFill>
                <a:ea typeface="微软雅黑" panose="020B0503020204020204" pitchFamily="34" charset="-122"/>
                <a:cs typeface="+mn-ea"/>
              </a:rPr>
              <a:t> per </a:t>
            </a:r>
            <a:r>
              <a:rPr lang="en-US" sz="4000" b="1" dirty="0" err="1">
                <a:solidFill>
                  <a:schemeClr val="tx2"/>
                </a:solidFill>
                <a:ea typeface="微软雅黑" panose="020B0503020204020204" pitchFamily="34" charset="-122"/>
                <a:cs typeface="+mn-ea"/>
              </a:rPr>
              <a:t>l’estrazione</a:t>
            </a:r>
            <a:r>
              <a:rPr lang="en-US" sz="4000" b="1" dirty="0">
                <a:solidFill>
                  <a:schemeClr val="tx2"/>
                </a:solidFill>
                <a:ea typeface="微软雅黑" panose="020B0503020204020204" pitchFamily="34" charset="-122"/>
                <a:cs typeface="+mn-ea"/>
              </a:rPr>
              <a:t> </a:t>
            </a:r>
            <a:r>
              <a:rPr lang="en-US" sz="4000" b="1" dirty="0" err="1">
                <a:solidFill>
                  <a:schemeClr val="tx2"/>
                </a:solidFill>
                <a:ea typeface="微软雅黑" panose="020B0503020204020204" pitchFamily="34" charset="-122"/>
                <a:cs typeface="+mn-ea"/>
              </a:rPr>
              <a:t>dei</a:t>
            </a:r>
            <a:r>
              <a:rPr lang="en-US" sz="4000" b="1" dirty="0">
                <a:solidFill>
                  <a:schemeClr val="tx2"/>
                </a:solidFill>
                <a:ea typeface="微软雅黑" panose="020B0503020204020204" pitchFamily="34" charset="-122"/>
                <a:cs typeface="+mn-ea"/>
              </a:rPr>
              <a:t> </a:t>
            </a:r>
            <a:r>
              <a:rPr lang="en-US" sz="4000" b="1" dirty="0" err="1">
                <a:solidFill>
                  <a:schemeClr val="tx2"/>
                </a:solidFill>
                <a:ea typeface="微软雅黑" panose="020B0503020204020204" pitchFamily="34" charset="-122"/>
                <a:cs typeface="+mn-ea"/>
              </a:rPr>
              <a:t>descrittori</a:t>
            </a:r>
            <a:endParaRPr lang="en-US" sz="4000" b="1" dirty="0">
              <a:solidFill>
                <a:schemeClr val="tx2"/>
              </a:solidFill>
              <a:ea typeface="微软雅黑" panose="020B0503020204020204" pitchFamily="34" charset="-122"/>
              <a:cs typeface="+mn-ea"/>
            </a:endParaRPr>
          </a:p>
        </p:txBody>
      </p:sp>
      <p:pic>
        <p:nvPicPr>
          <p:cNvPr id="3" name="Picture 2" descr="A graph with blue bars&#10;&#10;AI-generated content may be incorrect.">
            <a:extLst>
              <a:ext uri="{FF2B5EF4-FFF2-40B4-BE49-F238E27FC236}">
                <a16:creationId xmlns:a16="http://schemas.microsoft.com/office/drawing/2014/main" id="{38C9B41D-6F72-8A84-B4CA-F988268A3F07}"/>
              </a:ext>
            </a:extLst>
          </p:cNvPr>
          <p:cNvPicPr>
            <a:picLocks noChangeAspect="1"/>
          </p:cNvPicPr>
          <p:nvPr/>
        </p:nvPicPr>
        <p:blipFill>
          <a:blip r:embed="rId2">
            <a:extLst>
              <a:ext uri="{28A0092B-C50C-407E-A947-70E740481C1C}">
                <a14:useLocalDpi xmlns:a14="http://schemas.microsoft.com/office/drawing/2010/main" val="0"/>
              </a:ext>
            </a:extLst>
          </a:blip>
          <a:srcRect t="16023"/>
          <a:stretch>
            <a:fillRect/>
          </a:stretch>
        </p:blipFill>
        <p:spPr>
          <a:xfrm>
            <a:off x="462010" y="1630677"/>
            <a:ext cx="5789934" cy="4862197"/>
          </a:xfrm>
          <a:prstGeom prst="rect">
            <a:avLst/>
          </a:prstGeom>
          <a:noFill/>
        </p:spPr>
      </p:pic>
      <p:sp>
        <p:nvSpPr>
          <p:cNvPr id="6" name="TextBox 5">
            <a:extLst>
              <a:ext uri="{FF2B5EF4-FFF2-40B4-BE49-F238E27FC236}">
                <a16:creationId xmlns:a16="http://schemas.microsoft.com/office/drawing/2014/main" id="{AE94F4C3-3C9E-CBE5-0F4A-06E1A52C1A29}"/>
              </a:ext>
            </a:extLst>
          </p:cNvPr>
          <p:cNvSpPr txBox="1"/>
          <p:nvPr/>
        </p:nvSpPr>
        <p:spPr>
          <a:xfrm>
            <a:off x="6624084" y="1825625"/>
            <a:ext cx="4729716" cy="4351338"/>
          </a:xfrm>
          <a:prstGeom prst="rect">
            <a:avLst/>
          </a:prstGeom>
        </p:spPr>
        <p:txBody>
          <a:bodyPr vert="horz" lIns="91440" tIns="45720" rIns="91440" bIns="45720" rtlCol="0">
            <a:normAutofit/>
          </a:bodyPr>
          <a:lstStyle/>
          <a:p>
            <a:pPr defTabSz="914400">
              <a:lnSpc>
                <a:spcPct val="90000"/>
              </a:lnSpc>
              <a:spcBef>
                <a:spcPts val="1000"/>
              </a:spcBef>
            </a:pPr>
            <a:r>
              <a:rPr lang="en-US" sz="2800" dirty="0">
                <a:solidFill>
                  <a:schemeClr val="tx2"/>
                </a:solidFill>
              </a:rPr>
              <a:t>I </a:t>
            </a:r>
            <a:r>
              <a:rPr lang="en-US" sz="2800" dirty="0" err="1">
                <a:solidFill>
                  <a:schemeClr val="tx2"/>
                </a:solidFill>
              </a:rPr>
              <a:t>seguenti</a:t>
            </a:r>
            <a:r>
              <a:rPr lang="en-US" sz="2800" dirty="0">
                <a:solidFill>
                  <a:schemeClr val="tx2"/>
                </a:solidFill>
              </a:rPr>
              <a:t> tempi di </a:t>
            </a:r>
            <a:r>
              <a:rPr lang="en-US" sz="2800" dirty="0" err="1">
                <a:solidFill>
                  <a:schemeClr val="tx2"/>
                </a:solidFill>
              </a:rPr>
              <a:t>calcolo</a:t>
            </a:r>
            <a:r>
              <a:rPr lang="en-US" sz="2800" dirty="0">
                <a:solidFill>
                  <a:schemeClr val="tx2"/>
                </a:solidFill>
              </a:rPr>
              <a:t> </a:t>
            </a:r>
            <a:r>
              <a:rPr lang="en-US" sz="2800" dirty="0" err="1">
                <a:solidFill>
                  <a:schemeClr val="tx2"/>
                </a:solidFill>
              </a:rPr>
              <a:t>sono</a:t>
            </a:r>
            <a:r>
              <a:rPr lang="en-US" sz="2800" dirty="0">
                <a:solidFill>
                  <a:schemeClr val="tx2"/>
                </a:solidFill>
              </a:rPr>
              <a:t> </a:t>
            </a:r>
            <a:r>
              <a:rPr lang="en-US" sz="2800" dirty="0" err="1">
                <a:solidFill>
                  <a:schemeClr val="tx2"/>
                </a:solidFill>
              </a:rPr>
              <a:t>stati</a:t>
            </a:r>
            <a:r>
              <a:rPr lang="en-US" sz="2800" dirty="0">
                <a:solidFill>
                  <a:schemeClr val="tx2"/>
                </a:solidFill>
              </a:rPr>
              <a:t> </a:t>
            </a:r>
            <a:r>
              <a:rPr lang="en-US" sz="2800" dirty="0" err="1">
                <a:solidFill>
                  <a:schemeClr val="tx2"/>
                </a:solidFill>
              </a:rPr>
              <a:t>ricavati</a:t>
            </a:r>
            <a:r>
              <a:rPr lang="en-US" sz="2800" dirty="0">
                <a:solidFill>
                  <a:schemeClr val="tx2"/>
                </a:solidFill>
              </a:rPr>
              <a:t> da </a:t>
            </a:r>
            <a:r>
              <a:rPr lang="en-US" sz="2800" dirty="0" err="1">
                <a:solidFill>
                  <a:schemeClr val="tx2"/>
                </a:solidFill>
              </a:rPr>
              <a:t>un’analisi</a:t>
            </a:r>
            <a:r>
              <a:rPr lang="en-US" sz="2800" dirty="0">
                <a:solidFill>
                  <a:schemeClr val="tx2"/>
                </a:solidFill>
              </a:rPr>
              <a:t> </a:t>
            </a:r>
            <a:r>
              <a:rPr lang="en-US" sz="2800" dirty="0" err="1">
                <a:solidFill>
                  <a:schemeClr val="tx2"/>
                </a:solidFill>
              </a:rPr>
              <a:t>basata</a:t>
            </a:r>
            <a:r>
              <a:rPr lang="en-US" sz="2800" dirty="0">
                <a:solidFill>
                  <a:schemeClr val="tx2"/>
                </a:solidFill>
              </a:rPr>
              <a:t> sui </a:t>
            </a:r>
            <a:r>
              <a:rPr lang="en-US" sz="2800" dirty="0" err="1">
                <a:solidFill>
                  <a:schemeClr val="tx2"/>
                </a:solidFill>
              </a:rPr>
              <a:t>risultati</a:t>
            </a:r>
            <a:r>
              <a:rPr lang="en-US" sz="2800" dirty="0">
                <a:solidFill>
                  <a:schemeClr val="tx2"/>
                </a:solidFill>
              </a:rPr>
              <a:t> del profiler di MATLAB </a:t>
            </a:r>
            <a:r>
              <a:rPr lang="en-US" sz="2800" dirty="0" err="1">
                <a:solidFill>
                  <a:schemeClr val="tx2"/>
                </a:solidFill>
              </a:rPr>
              <a:t>sull’estrazione</a:t>
            </a:r>
            <a:r>
              <a:rPr lang="en-US" sz="2800" dirty="0">
                <a:solidFill>
                  <a:schemeClr val="tx2"/>
                </a:solidFill>
              </a:rPr>
              <a:t> </a:t>
            </a:r>
            <a:r>
              <a:rPr lang="en-US" sz="2800" dirty="0" err="1">
                <a:solidFill>
                  <a:schemeClr val="tx2"/>
                </a:solidFill>
              </a:rPr>
              <a:t>dei</a:t>
            </a:r>
            <a:r>
              <a:rPr lang="en-US" sz="2800" dirty="0">
                <a:solidFill>
                  <a:schemeClr val="tx2"/>
                </a:solidFill>
              </a:rPr>
              <a:t> </a:t>
            </a:r>
            <a:r>
              <a:rPr lang="en-US" sz="2800" dirty="0" err="1">
                <a:solidFill>
                  <a:schemeClr val="tx2"/>
                </a:solidFill>
              </a:rPr>
              <a:t>descrittori</a:t>
            </a:r>
            <a:r>
              <a:rPr lang="en-US" sz="2800" dirty="0">
                <a:solidFill>
                  <a:schemeClr val="tx2"/>
                </a:solidFill>
              </a:rPr>
              <a:t> sui set di training e testing</a:t>
            </a:r>
          </a:p>
          <a:p>
            <a:pPr defTabSz="914400">
              <a:lnSpc>
                <a:spcPct val="90000"/>
              </a:lnSpc>
              <a:spcBef>
                <a:spcPts val="1000"/>
              </a:spcBef>
            </a:pPr>
            <a:endParaRPr lang="en-US" sz="2800" dirty="0">
              <a:solidFill>
                <a:schemeClr val="tx2"/>
              </a:solidFill>
            </a:endParaRPr>
          </a:p>
        </p:txBody>
      </p:sp>
    </p:spTree>
    <p:extLst>
      <p:ext uri="{BB962C8B-B14F-4D97-AF65-F5344CB8AC3E}">
        <p14:creationId xmlns:p14="http://schemas.microsoft.com/office/powerpoint/2010/main" val="425504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9C1653-FB17-E996-2D2C-DFD54FED633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27A6A84-F96E-2A69-9DA4-6BE05DE7E8A3}"/>
              </a:ext>
            </a:extLst>
          </p:cNvPr>
          <p:cNvSpPr>
            <a:spLocks noGrp="1"/>
          </p:cNvSpPr>
          <p:nvPr>
            <p:ph type="title"/>
          </p:nvPr>
        </p:nvSpPr>
        <p:spPr>
          <a:xfrm>
            <a:off x="290609" y="369414"/>
            <a:ext cx="9924424" cy="761516"/>
          </a:xfrm>
        </p:spPr>
        <p:txBody>
          <a:bodyPr anchor="ctr">
            <a:noAutofit/>
          </a:bodyPr>
          <a:lstStyle/>
          <a:p>
            <a:r>
              <a:rPr lang="en-US" sz="4000" dirty="0" err="1">
                <a:solidFill>
                  <a:schemeClr val="tx2"/>
                </a:solidFill>
                <a:latin typeface="+mn-lt"/>
                <a:ea typeface="微软雅黑" panose="020B0503020204020204" pitchFamily="34" charset="-122"/>
                <a:cs typeface="+mn-ea"/>
                <a:sym typeface="+mn-lt"/>
              </a:rPr>
              <a:t>Selezione</a:t>
            </a:r>
            <a:r>
              <a:rPr lang="en-US" sz="4000" dirty="0">
                <a:solidFill>
                  <a:schemeClr val="tx2"/>
                </a:solidFill>
                <a:latin typeface="+mn-lt"/>
                <a:ea typeface="微软雅黑" panose="020B0503020204020204" pitchFamily="34" charset="-122"/>
                <a:cs typeface="+mn-ea"/>
                <a:sym typeface="+mn-lt"/>
              </a:rPr>
              <a:t> </a:t>
            </a:r>
            <a:r>
              <a:rPr lang="en-US" sz="4000" dirty="0" err="1">
                <a:solidFill>
                  <a:schemeClr val="tx2"/>
                </a:solidFill>
                <a:latin typeface="+mn-lt"/>
                <a:ea typeface="微软雅黑" panose="020B0503020204020204" pitchFamily="34" charset="-122"/>
                <a:cs typeface="+mn-ea"/>
                <a:sym typeface="+mn-lt"/>
              </a:rPr>
              <a:t>Automatica</a:t>
            </a:r>
            <a:r>
              <a:rPr lang="en-US" sz="4000" dirty="0">
                <a:solidFill>
                  <a:schemeClr val="tx2"/>
                </a:solidFill>
                <a:latin typeface="+mn-lt"/>
                <a:ea typeface="微软雅黑" panose="020B0503020204020204" pitchFamily="34" charset="-122"/>
                <a:cs typeface="+mn-ea"/>
                <a:sym typeface="+mn-lt"/>
              </a:rPr>
              <a:t> </a:t>
            </a:r>
            <a:r>
              <a:rPr lang="en-US" sz="4000" dirty="0" err="1">
                <a:solidFill>
                  <a:schemeClr val="tx2"/>
                </a:solidFill>
                <a:latin typeface="+mn-lt"/>
                <a:ea typeface="微软雅黑" panose="020B0503020204020204" pitchFamily="34" charset="-122"/>
                <a:cs typeface="+mn-ea"/>
                <a:sym typeface="+mn-lt"/>
              </a:rPr>
              <a:t>delle</a:t>
            </a:r>
            <a:r>
              <a:rPr lang="en-US" sz="4000" dirty="0">
                <a:solidFill>
                  <a:schemeClr val="tx2"/>
                </a:solidFill>
                <a:latin typeface="+mn-lt"/>
                <a:ea typeface="微软雅黑" panose="020B0503020204020204" pitchFamily="34" charset="-122"/>
                <a:cs typeface="+mn-ea"/>
                <a:sym typeface="+mn-lt"/>
              </a:rPr>
              <a:t> Features</a:t>
            </a:r>
          </a:p>
        </p:txBody>
      </p:sp>
      <p:sp>
        <p:nvSpPr>
          <p:cNvPr id="4" name="任意多边形: 形状 17">
            <a:extLst>
              <a:ext uri="{FF2B5EF4-FFF2-40B4-BE49-F238E27FC236}">
                <a16:creationId xmlns:a16="http://schemas.microsoft.com/office/drawing/2014/main" id="{3EF84322-C66F-014B-4AD8-762F4DE561F7}"/>
              </a:ext>
            </a:extLst>
          </p:cNvPr>
          <p:cNvSpPr/>
          <p:nvPr>
            <p:custDataLst>
              <p:tags r:id="rId1"/>
            </p:custDataLst>
          </p:nvPr>
        </p:nvSpPr>
        <p:spPr>
          <a:xfrm rot="16200000">
            <a:off x="7263960" y="1929960"/>
            <a:ext cx="6858001" cy="2998079"/>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grpSp>
        <p:nvGrpSpPr>
          <p:cNvPr id="18" name="Group 17">
            <a:extLst>
              <a:ext uri="{FF2B5EF4-FFF2-40B4-BE49-F238E27FC236}">
                <a16:creationId xmlns:a16="http://schemas.microsoft.com/office/drawing/2014/main" id="{2FFF186F-EC4A-C29B-DA5E-D0FB5FE22B7E}"/>
              </a:ext>
            </a:extLst>
          </p:cNvPr>
          <p:cNvGrpSpPr/>
          <p:nvPr/>
        </p:nvGrpSpPr>
        <p:grpSpPr>
          <a:xfrm>
            <a:off x="7821472" y="4717912"/>
            <a:ext cx="1372449" cy="146364"/>
            <a:chOff x="7933249" y="1784446"/>
            <a:chExt cx="1372449" cy="146364"/>
          </a:xfrm>
        </p:grpSpPr>
        <p:sp>
          <p:nvSpPr>
            <p:cNvPr id="2" name="椭圆 47">
              <a:extLst>
                <a:ext uri="{FF2B5EF4-FFF2-40B4-BE49-F238E27FC236}">
                  <a16:creationId xmlns:a16="http://schemas.microsoft.com/office/drawing/2014/main" id="{F0C4F938-401E-214D-9116-4E2911E4FB2C}"/>
                </a:ext>
              </a:extLst>
            </p:cNvPr>
            <p:cNvSpPr/>
            <p:nvPr>
              <p:custDataLst>
                <p:tags r:id="rId8"/>
              </p:custDataLst>
            </p:nvPr>
          </p:nvSpPr>
          <p:spPr>
            <a:xfrm>
              <a:off x="9159334" y="1784446"/>
              <a:ext cx="146364" cy="146364"/>
            </a:xfrm>
            <a:prstGeom prst="ellipse">
              <a:avLst/>
            </a:prstGeom>
            <a:solidFill>
              <a:schemeClr val="tx2"/>
            </a:solidFill>
            <a:ln w="3175">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16" name="椭圆 48">
              <a:extLst>
                <a:ext uri="{FF2B5EF4-FFF2-40B4-BE49-F238E27FC236}">
                  <a16:creationId xmlns:a16="http://schemas.microsoft.com/office/drawing/2014/main" id="{0CBD11D2-40A9-5DE4-163C-7D4541288567}"/>
                </a:ext>
              </a:extLst>
            </p:cNvPr>
            <p:cNvSpPr/>
            <p:nvPr>
              <p:custDataLst>
                <p:tags r:id="rId9"/>
              </p:custDataLst>
            </p:nvPr>
          </p:nvSpPr>
          <p:spPr>
            <a:xfrm>
              <a:off x="9180678" y="1812412"/>
              <a:ext cx="90432" cy="90432"/>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cxnSp>
          <p:nvCxnSpPr>
            <p:cNvPr id="17" name="直接连接符 51">
              <a:extLst>
                <a:ext uri="{FF2B5EF4-FFF2-40B4-BE49-F238E27FC236}">
                  <a16:creationId xmlns:a16="http://schemas.microsoft.com/office/drawing/2014/main" id="{2F731F05-DAB3-57D0-D7BA-650964CCDCBF}"/>
                </a:ext>
              </a:extLst>
            </p:cNvPr>
            <p:cNvCxnSpPr>
              <a:cxnSpLocks/>
            </p:cNvCxnSpPr>
            <p:nvPr>
              <p:custDataLst>
                <p:tags r:id="rId10"/>
              </p:custDataLst>
            </p:nvPr>
          </p:nvCxnSpPr>
          <p:spPr>
            <a:xfrm flipH="1">
              <a:off x="7933249" y="1857628"/>
              <a:ext cx="1230135" cy="8485"/>
            </a:xfrm>
            <a:prstGeom prst="line">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cxnSp>
      </p:grpSp>
      <p:sp>
        <p:nvSpPr>
          <p:cNvPr id="45" name="CasellaDiTesto 44">
            <a:extLst>
              <a:ext uri="{FF2B5EF4-FFF2-40B4-BE49-F238E27FC236}">
                <a16:creationId xmlns:a16="http://schemas.microsoft.com/office/drawing/2014/main" id="{334DC9AF-6889-D9D5-F73F-7D8A9B8CE3D0}"/>
              </a:ext>
            </a:extLst>
          </p:cNvPr>
          <p:cNvSpPr txBox="1"/>
          <p:nvPr/>
        </p:nvSpPr>
        <p:spPr>
          <a:xfrm>
            <a:off x="4978351" y="3260827"/>
            <a:ext cx="2740626" cy="523220"/>
          </a:xfrm>
          <a:prstGeom prst="rect">
            <a:avLst/>
          </a:prstGeom>
          <a:noFill/>
        </p:spPr>
        <p:txBody>
          <a:bodyPr wrap="square" rtlCol="0">
            <a:spAutoFit/>
          </a:bodyPr>
          <a:lstStyle/>
          <a:p>
            <a:r>
              <a:rPr lang="it-IT" sz="1400" dirty="0"/>
              <a:t>Ranking delle features basato su MRMR o </a:t>
            </a:r>
            <a:r>
              <a:rPr lang="it-IT" sz="1400" dirty="0" err="1"/>
              <a:t>oobPermutedImportance</a:t>
            </a:r>
            <a:endParaRPr lang="it-IT" sz="1400" dirty="0"/>
          </a:p>
        </p:txBody>
      </p:sp>
      <p:sp>
        <p:nvSpPr>
          <p:cNvPr id="46" name="CasellaDiTesto 45">
            <a:extLst>
              <a:ext uri="{FF2B5EF4-FFF2-40B4-BE49-F238E27FC236}">
                <a16:creationId xmlns:a16="http://schemas.microsoft.com/office/drawing/2014/main" id="{3EC28ED6-6E86-BD2B-234D-0909DB7E50BB}"/>
              </a:ext>
            </a:extLst>
          </p:cNvPr>
          <p:cNvSpPr txBox="1"/>
          <p:nvPr/>
        </p:nvSpPr>
        <p:spPr>
          <a:xfrm>
            <a:off x="5356996" y="4646679"/>
            <a:ext cx="2740626" cy="523220"/>
          </a:xfrm>
          <a:prstGeom prst="rect">
            <a:avLst/>
          </a:prstGeom>
          <a:noFill/>
        </p:spPr>
        <p:txBody>
          <a:bodyPr wrap="square" rtlCol="0">
            <a:spAutoFit/>
          </a:bodyPr>
          <a:lstStyle/>
          <a:p>
            <a:r>
              <a:rPr lang="it-IT" sz="1400" dirty="0"/>
              <a:t>Rimozione delle coppie ad alta correlazione</a:t>
            </a:r>
          </a:p>
        </p:txBody>
      </p:sp>
      <p:sp>
        <p:nvSpPr>
          <p:cNvPr id="47" name="CasellaDiTesto 46">
            <a:extLst>
              <a:ext uri="{FF2B5EF4-FFF2-40B4-BE49-F238E27FC236}">
                <a16:creationId xmlns:a16="http://schemas.microsoft.com/office/drawing/2014/main" id="{6F19CC7C-0E00-B8D6-E332-B49937B7FF56}"/>
              </a:ext>
            </a:extLst>
          </p:cNvPr>
          <p:cNvSpPr txBox="1"/>
          <p:nvPr/>
        </p:nvSpPr>
        <p:spPr>
          <a:xfrm>
            <a:off x="6453295" y="5930974"/>
            <a:ext cx="2740626" cy="523220"/>
          </a:xfrm>
          <a:prstGeom prst="rect">
            <a:avLst/>
          </a:prstGeom>
          <a:noFill/>
        </p:spPr>
        <p:txBody>
          <a:bodyPr wrap="square" rtlCol="0">
            <a:spAutoFit/>
          </a:bodyPr>
          <a:lstStyle/>
          <a:p>
            <a:r>
              <a:rPr lang="it-IT" sz="1400" dirty="0"/>
              <a:t>RFE loop con modello a scelta (default ensemble)</a:t>
            </a:r>
          </a:p>
        </p:txBody>
      </p:sp>
      <p:sp>
        <p:nvSpPr>
          <p:cNvPr id="5" name="CasellaDiTesto 4">
            <a:extLst>
              <a:ext uri="{FF2B5EF4-FFF2-40B4-BE49-F238E27FC236}">
                <a16:creationId xmlns:a16="http://schemas.microsoft.com/office/drawing/2014/main" id="{D00FBBD0-AAA7-BB72-AFB6-03FDECE88C65}"/>
              </a:ext>
            </a:extLst>
          </p:cNvPr>
          <p:cNvSpPr txBox="1"/>
          <p:nvPr/>
        </p:nvSpPr>
        <p:spPr>
          <a:xfrm>
            <a:off x="342983" y="1395960"/>
            <a:ext cx="3274577" cy="3970318"/>
          </a:xfrm>
          <a:prstGeom prst="rect">
            <a:avLst/>
          </a:prstGeom>
          <a:noFill/>
        </p:spPr>
        <p:txBody>
          <a:bodyPr wrap="square" rtlCol="0">
            <a:spAutoFit/>
          </a:bodyPr>
          <a:lstStyle/>
          <a:p>
            <a:r>
              <a:rPr lang="it-IT" dirty="0">
                <a:solidFill>
                  <a:schemeClr val="tx2"/>
                </a:solidFill>
              </a:rPr>
              <a:t>È stata effettuata una selezione automatica delle feature.</a:t>
            </a:r>
            <a:br>
              <a:rPr lang="it-IT" dirty="0">
                <a:solidFill>
                  <a:schemeClr val="tx2"/>
                </a:solidFill>
              </a:rPr>
            </a:br>
            <a:r>
              <a:rPr lang="it-IT" dirty="0">
                <a:solidFill>
                  <a:schemeClr val="tx2"/>
                </a:solidFill>
              </a:rPr>
              <a:t>Lo scopo principale di tale scelta è quello di ridurre la dimensionalità del vettore delle features, in modo da alleggerire il carico computazionale nei confronti di riconoscitore e classificatore.</a:t>
            </a:r>
          </a:p>
          <a:p>
            <a:r>
              <a:rPr lang="it-IT" dirty="0">
                <a:solidFill>
                  <a:schemeClr val="tx2"/>
                </a:solidFill>
              </a:rPr>
              <a:t>La selezione automatica sfrutta un loop RFE e un ranking delle features guidato da MRMR o </a:t>
            </a:r>
            <a:r>
              <a:rPr lang="it-IT" dirty="0" err="1">
                <a:solidFill>
                  <a:schemeClr val="tx2"/>
                </a:solidFill>
              </a:rPr>
              <a:t>oobPermutedImpprtance</a:t>
            </a:r>
            <a:r>
              <a:rPr lang="it-IT" dirty="0">
                <a:solidFill>
                  <a:schemeClr val="tx2"/>
                </a:solidFill>
              </a:rPr>
              <a:t>, in base al modello di target</a:t>
            </a:r>
          </a:p>
        </p:txBody>
      </p:sp>
      <p:grpSp>
        <p:nvGrpSpPr>
          <p:cNvPr id="19" name="Group 18">
            <a:extLst>
              <a:ext uri="{FF2B5EF4-FFF2-40B4-BE49-F238E27FC236}">
                <a16:creationId xmlns:a16="http://schemas.microsoft.com/office/drawing/2014/main" id="{1F8A013D-4CDD-89F3-1AA4-52C02D400EA2}"/>
              </a:ext>
            </a:extLst>
          </p:cNvPr>
          <p:cNvGrpSpPr/>
          <p:nvPr/>
        </p:nvGrpSpPr>
        <p:grpSpPr>
          <a:xfrm>
            <a:off x="8838294" y="6009490"/>
            <a:ext cx="1372449" cy="146364"/>
            <a:chOff x="7933249" y="1784446"/>
            <a:chExt cx="1372449" cy="146364"/>
          </a:xfrm>
        </p:grpSpPr>
        <p:sp>
          <p:nvSpPr>
            <p:cNvPr id="20" name="椭圆 47">
              <a:extLst>
                <a:ext uri="{FF2B5EF4-FFF2-40B4-BE49-F238E27FC236}">
                  <a16:creationId xmlns:a16="http://schemas.microsoft.com/office/drawing/2014/main" id="{7E634847-5B66-BD91-76A7-034EF8D975CB}"/>
                </a:ext>
              </a:extLst>
            </p:cNvPr>
            <p:cNvSpPr/>
            <p:nvPr>
              <p:custDataLst>
                <p:tags r:id="rId5"/>
              </p:custDataLst>
            </p:nvPr>
          </p:nvSpPr>
          <p:spPr>
            <a:xfrm>
              <a:off x="9159334" y="1784446"/>
              <a:ext cx="146364" cy="146364"/>
            </a:xfrm>
            <a:prstGeom prst="ellipse">
              <a:avLst/>
            </a:prstGeom>
            <a:solidFill>
              <a:schemeClr val="tx2"/>
            </a:solidFill>
            <a:ln w="3175">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21" name="椭圆 48">
              <a:extLst>
                <a:ext uri="{FF2B5EF4-FFF2-40B4-BE49-F238E27FC236}">
                  <a16:creationId xmlns:a16="http://schemas.microsoft.com/office/drawing/2014/main" id="{EA0CFC10-088F-1B00-3B74-FF7CF95FE494}"/>
                </a:ext>
              </a:extLst>
            </p:cNvPr>
            <p:cNvSpPr/>
            <p:nvPr>
              <p:custDataLst>
                <p:tags r:id="rId6"/>
              </p:custDataLst>
            </p:nvPr>
          </p:nvSpPr>
          <p:spPr>
            <a:xfrm>
              <a:off x="9180678" y="1812412"/>
              <a:ext cx="90432" cy="90432"/>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cxnSp>
          <p:nvCxnSpPr>
            <p:cNvPr id="22" name="直接连接符 51">
              <a:extLst>
                <a:ext uri="{FF2B5EF4-FFF2-40B4-BE49-F238E27FC236}">
                  <a16:creationId xmlns:a16="http://schemas.microsoft.com/office/drawing/2014/main" id="{D2568FF8-BCC4-FE69-3519-9754D224FBC7}"/>
                </a:ext>
              </a:extLst>
            </p:cNvPr>
            <p:cNvCxnSpPr>
              <a:cxnSpLocks/>
            </p:cNvCxnSpPr>
            <p:nvPr>
              <p:custDataLst>
                <p:tags r:id="rId7"/>
              </p:custDataLst>
            </p:nvPr>
          </p:nvCxnSpPr>
          <p:spPr>
            <a:xfrm flipH="1">
              <a:off x="7933249" y="1857628"/>
              <a:ext cx="1230135" cy="8485"/>
            </a:xfrm>
            <a:prstGeom prst="line">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cxnSp>
      </p:grpSp>
      <p:grpSp>
        <p:nvGrpSpPr>
          <p:cNvPr id="23" name="Group 22">
            <a:extLst>
              <a:ext uri="{FF2B5EF4-FFF2-40B4-BE49-F238E27FC236}">
                <a16:creationId xmlns:a16="http://schemas.microsoft.com/office/drawing/2014/main" id="{F58DC962-9B0A-5964-7497-8DDBBF38E3EC}"/>
              </a:ext>
            </a:extLst>
          </p:cNvPr>
          <p:cNvGrpSpPr/>
          <p:nvPr/>
        </p:nvGrpSpPr>
        <p:grpSpPr>
          <a:xfrm>
            <a:off x="7612209" y="3353153"/>
            <a:ext cx="1372449" cy="146364"/>
            <a:chOff x="7933249" y="1784446"/>
            <a:chExt cx="1372449" cy="146364"/>
          </a:xfrm>
        </p:grpSpPr>
        <p:sp>
          <p:nvSpPr>
            <p:cNvPr id="24" name="椭圆 47">
              <a:extLst>
                <a:ext uri="{FF2B5EF4-FFF2-40B4-BE49-F238E27FC236}">
                  <a16:creationId xmlns:a16="http://schemas.microsoft.com/office/drawing/2014/main" id="{9CC3BC59-4E0F-9C6D-3AAF-913546E3045A}"/>
                </a:ext>
              </a:extLst>
            </p:cNvPr>
            <p:cNvSpPr/>
            <p:nvPr>
              <p:custDataLst>
                <p:tags r:id="rId2"/>
              </p:custDataLst>
            </p:nvPr>
          </p:nvSpPr>
          <p:spPr>
            <a:xfrm>
              <a:off x="9159334" y="1784446"/>
              <a:ext cx="146364" cy="146364"/>
            </a:xfrm>
            <a:prstGeom prst="ellipse">
              <a:avLst/>
            </a:prstGeom>
            <a:solidFill>
              <a:schemeClr val="tx2"/>
            </a:solidFill>
            <a:ln w="3175">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25" name="椭圆 48">
              <a:extLst>
                <a:ext uri="{FF2B5EF4-FFF2-40B4-BE49-F238E27FC236}">
                  <a16:creationId xmlns:a16="http://schemas.microsoft.com/office/drawing/2014/main" id="{66008BBE-A564-B10E-C43A-A92B98217A0B}"/>
                </a:ext>
              </a:extLst>
            </p:cNvPr>
            <p:cNvSpPr/>
            <p:nvPr>
              <p:custDataLst>
                <p:tags r:id="rId3"/>
              </p:custDataLst>
            </p:nvPr>
          </p:nvSpPr>
          <p:spPr>
            <a:xfrm>
              <a:off x="9180678" y="1812412"/>
              <a:ext cx="90432" cy="90432"/>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cxnSp>
          <p:nvCxnSpPr>
            <p:cNvPr id="26" name="直接连接符 51">
              <a:extLst>
                <a:ext uri="{FF2B5EF4-FFF2-40B4-BE49-F238E27FC236}">
                  <a16:creationId xmlns:a16="http://schemas.microsoft.com/office/drawing/2014/main" id="{64EEF47B-FECD-95CE-3C09-996D01FF9B41}"/>
                </a:ext>
              </a:extLst>
            </p:cNvPr>
            <p:cNvCxnSpPr>
              <a:cxnSpLocks/>
            </p:cNvCxnSpPr>
            <p:nvPr>
              <p:custDataLst>
                <p:tags r:id="rId4"/>
              </p:custDataLst>
            </p:nvPr>
          </p:nvCxnSpPr>
          <p:spPr>
            <a:xfrm flipH="1">
              <a:off x="7933249" y="1857628"/>
              <a:ext cx="1230135" cy="8485"/>
            </a:xfrm>
            <a:prstGeom prst="line">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264618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D0A5CFCA-EFDF-BC55-DC05-4E870C123537}"/>
              </a:ext>
            </a:extLst>
          </p:cNvPr>
          <p:cNvSpPr/>
          <p:nvPr/>
        </p:nvSpPr>
        <p:spPr>
          <a:xfrm>
            <a:off x="452076" y="1977716"/>
            <a:ext cx="4944592" cy="152724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sellaDiTesto 6">
            <a:extLst>
              <a:ext uri="{FF2B5EF4-FFF2-40B4-BE49-F238E27FC236}">
                <a16:creationId xmlns:a16="http://schemas.microsoft.com/office/drawing/2014/main" id="{82835C5E-725E-BCEB-00D4-644DD6D63EC1}"/>
              </a:ext>
            </a:extLst>
          </p:cNvPr>
          <p:cNvSpPr txBox="1"/>
          <p:nvPr/>
        </p:nvSpPr>
        <p:spPr>
          <a:xfrm>
            <a:off x="626770" y="2202728"/>
            <a:ext cx="4500630" cy="1077218"/>
          </a:xfrm>
          <a:prstGeom prst="rect">
            <a:avLst/>
          </a:prstGeom>
          <a:noFill/>
        </p:spPr>
        <p:txBody>
          <a:bodyPr wrap="square" rtlCol="0">
            <a:spAutoFit/>
          </a:bodyPr>
          <a:lstStyle/>
          <a:p>
            <a:r>
              <a:rPr lang="it-IT" sz="1600" dirty="0">
                <a:solidFill>
                  <a:schemeClr val="bg1"/>
                </a:solidFill>
              </a:rPr>
              <a:t>Grafico:</a:t>
            </a:r>
          </a:p>
          <a:p>
            <a:pPr marL="285750" indent="-285750">
              <a:buFont typeface="Arial" panose="020B0604020202020204" pitchFamily="34" charset="0"/>
              <a:buChar char="•"/>
            </a:pPr>
            <a:r>
              <a:rPr lang="it-IT" sz="1600" dirty="0">
                <a:solidFill>
                  <a:schemeClr val="bg1"/>
                </a:solidFill>
              </a:rPr>
              <a:t>Dati </a:t>
            </a:r>
            <a:r>
              <a:rPr lang="it-IT" sz="1600" dirty="0" err="1">
                <a:solidFill>
                  <a:schemeClr val="bg1"/>
                </a:solidFill>
              </a:rPr>
              <a:t>Raw</a:t>
            </a:r>
            <a:endParaRPr lang="it-IT" sz="1600" dirty="0">
              <a:solidFill>
                <a:schemeClr val="bg1"/>
              </a:solidFill>
            </a:endParaRPr>
          </a:p>
          <a:p>
            <a:pPr marL="285750" indent="-285750">
              <a:buFont typeface="Arial" panose="020B0604020202020204" pitchFamily="34" charset="0"/>
              <a:buChar char="•"/>
            </a:pPr>
            <a:r>
              <a:rPr lang="it-IT" sz="1600" dirty="0">
                <a:solidFill>
                  <a:schemeClr val="bg1"/>
                </a:solidFill>
              </a:rPr>
              <a:t>Dati Normalizzati</a:t>
            </a:r>
          </a:p>
          <a:p>
            <a:pPr marL="285750" indent="-285750">
              <a:buFont typeface="Arial" panose="020B0604020202020204" pitchFamily="34" charset="0"/>
              <a:buChar char="•"/>
            </a:pPr>
            <a:r>
              <a:rPr lang="it-IT" sz="1600" dirty="0">
                <a:solidFill>
                  <a:schemeClr val="bg1"/>
                </a:solidFill>
              </a:rPr>
              <a:t>Dati Standardizzati</a:t>
            </a:r>
          </a:p>
        </p:txBody>
      </p:sp>
      <p:sp>
        <p:nvSpPr>
          <p:cNvPr id="10" name="Rounded Rectangle 9">
            <a:extLst>
              <a:ext uri="{FF2B5EF4-FFF2-40B4-BE49-F238E27FC236}">
                <a16:creationId xmlns:a16="http://schemas.microsoft.com/office/drawing/2014/main" id="{873EDD8A-4DCA-9778-7CC3-23A8CC627554}"/>
              </a:ext>
            </a:extLst>
          </p:cNvPr>
          <p:cNvSpPr/>
          <p:nvPr/>
        </p:nvSpPr>
        <p:spPr>
          <a:xfrm>
            <a:off x="452075" y="3674338"/>
            <a:ext cx="4944591" cy="190633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egnaposto numero diapositiva 1">
            <a:extLst>
              <a:ext uri="{FF2B5EF4-FFF2-40B4-BE49-F238E27FC236}">
                <a16:creationId xmlns:a16="http://schemas.microsoft.com/office/drawing/2014/main" id="{002FEE97-80A2-02F5-8873-A37650FEDD73}"/>
              </a:ext>
            </a:extLst>
          </p:cNvPr>
          <p:cNvSpPr>
            <a:spLocks noGrp="1"/>
          </p:cNvSpPr>
          <p:nvPr>
            <p:ph type="sldNum" sz="quarter" idx="12"/>
          </p:nvPr>
        </p:nvSpPr>
        <p:spPr/>
        <p:txBody>
          <a:bodyPr/>
          <a:lstStyle/>
          <a:p>
            <a:pPr algn="ctr"/>
            <a:fld id="{49AE70B2-8BF9-45C0-BB95-33D1B9D3A854}" type="slidenum">
              <a:rPr lang="en-US" smtClean="0"/>
              <a:pPr algn="ctr"/>
              <a:t>19</a:t>
            </a:fld>
            <a:endParaRPr lang="en-US" dirty="0"/>
          </a:p>
        </p:txBody>
      </p:sp>
      <p:sp>
        <p:nvSpPr>
          <p:cNvPr id="3" name="Titolo 2">
            <a:extLst>
              <a:ext uri="{FF2B5EF4-FFF2-40B4-BE49-F238E27FC236}">
                <a16:creationId xmlns:a16="http://schemas.microsoft.com/office/drawing/2014/main" id="{6BFA1387-FDC1-D537-89E9-DF8DA0995E5B}"/>
              </a:ext>
            </a:extLst>
          </p:cNvPr>
          <p:cNvSpPr>
            <a:spLocks noGrp="1"/>
          </p:cNvSpPr>
          <p:nvPr>
            <p:ph type="title"/>
          </p:nvPr>
        </p:nvSpPr>
        <p:spPr>
          <a:xfrm>
            <a:off x="452075" y="439833"/>
            <a:ext cx="5759712" cy="720000"/>
          </a:xfrm>
        </p:spPr>
        <p:txBody>
          <a:bodyPr>
            <a:normAutofit/>
          </a:bodyPr>
          <a:lstStyle/>
          <a:p>
            <a:r>
              <a:rPr lang="it-IT" sz="4400" dirty="0">
                <a:solidFill>
                  <a:schemeClr val="tx2"/>
                </a:solidFill>
              </a:rPr>
              <a:t>Scaling dei Dati</a:t>
            </a:r>
          </a:p>
        </p:txBody>
      </p:sp>
      <p:sp>
        <p:nvSpPr>
          <p:cNvPr id="6" name="CasellaDiTesto 5">
            <a:extLst>
              <a:ext uri="{FF2B5EF4-FFF2-40B4-BE49-F238E27FC236}">
                <a16:creationId xmlns:a16="http://schemas.microsoft.com/office/drawing/2014/main" id="{DCB9197A-0F5B-010E-C6EA-39CF77398EB6}"/>
              </a:ext>
            </a:extLst>
          </p:cNvPr>
          <p:cNvSpPr txBox="1"/>
          <p:nvPr/>
        </p:nvSpPr>
        <p:spPr>
          <a:xfrm>
            <a:off x="626770" y="4212005"/>
            <a:ext cx="4482644" cy="830997"/>
          </a:xfrm>
          <a:prstGeom prst="rect">
            <a:avLst/>
          </a:prstGeom>
          <a:noFill/>
        </p:spPr>
        <p:txBody>
          <a:bodyPr wrap="square" rtlCol="0">
            <a:spAutoFit/>
          </a:bodyPr>
          <a:lstStyle/>
          <a:p>
            <a:r>
              <a:rPr lang="it-IT" sz="1600" dirty="0">
                <a:solidFill>
                  <a:schemeClr val="bg1"/>
                </a:solidFill>
              </a:rPr>
              <a:t>Utilizziamo una standardizzazione per migliorare la performance di KNN nonostante i dati </a:t>
            </a:r>
            <a:r>
              <a:rPr lang="it-IT" sz="1600" dirty="0" err="1">
                <a:solidFill>
                  <a:schemeClr val="bg1"/>
                </a:solidFill>
              </a:rPr>
              <a:t>raw</a:t>
            </a:r>
            <a:r>
              <a:rPr lang="it-IT" sz="1600" dirty="0">
                <a:solidFill>
                  <a:schemeClr val="bg1"/>
                </a:solidFill>
              </a:rPr>
              <a:t> siano migliori per il riconoscitore</a:t>
            </a:r>
          </a:p>
        </p:txBody>
      </p:sp>
      <p:pic>
        <p:nvPicPr>
          <p:cNvPr id="9" name="Immagine 8" descr="Immagine che contiene testo, schermata, Parallelo, numero&#10;&#10;Il contenuto generato dall'IA potrebbe non essere corretto.">
            <a:extLst>
              <a:ext uri="{FF2B5EF4-FFF2-40B4-BE49-F238E27FC236}">
                <a16:creationId xmlns:a16="http://schemas.microsoft.com/office/drawing/2014/main" id="{F69EBA0B-586B-4D23-C9D6-FBECFD62F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7908" y="570695"/>
            <a:ext cx="5502017" cy="6013053"/>
          </a:xfrm>
          <a:prstGeom prst="rect">
            <a:avLst/>
          </a:prstGeom>
        </p:spPr>
      </p:pic>
    </p:spTree>
    <p:extLst>
      <p:ext uri="{BB962C8B-B14F-4D97-AF65-F5344CB8AC3E}">
        <p14:creationId xmlns:p14="http://schemas.microsoft.com/office/powerpoint/2010/main" val="3853702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C2D7-6234-AB90-465E-9AFC5D2549AC}"/>
              </a:ext>
            </a:extLst>
          </p:cNvPr>
          <p:cNvSpPr>
            <a:spLocks noGrp="1"/>
          </p:cNvSpPr>
          <p:nvPr>
            <p:ph type="title"/>
          </p:nvPr>
        </p:nvSpPr>
        <p:spPr>
          <a:xfrm>
            <a:off x="587718" y="580805"/>
            <a:ext cx="3034724" cy="751527"/>
          </a:xfrm>
        </p:spPr>
        <p:txBody>
          <a:bodyPr>
            <a:noAutofit/>
          </a:bodyPr>
          <a:lstStyle/>
          <a:p>
            <a:r>
              <a:rPr lang="en-US" sz="4800" dirty="0" err="1">
                <a:solidFill>
                  <a:schemeClr val="tx2"/>
                </a:solidFill>
                <a:latin typeface="+mn-lt"/>
                <a:ea typeface="微软雅黑" panose="020B0503020204020204" pitchFamily="34" charset="-122"/>
                <a:cs typeface="+mn-ea"/>
                <a:sym typeface="+mn-lt"/>
              </a:rPr>
              <a:t>Indice</a:t>
            </a:r>
            <a:endParaRPr lang="en-US" sz="4800" b="1" dirty="0">
              <a:solidFill>
                <a:schemeClr val="tx2"/>
              </a:solidFill>
              <a:latin typeface="+mn-lt"/>
              <a:ea typeface="微软雅黑" panose="020B0503020204020204" pitchFamily="34" charset="-122"/>
              <a:cs typeface="+mn-ea"/>
              <a:sym typeface="+mn-lt"/>
            </a:endParaRPr>
          </a:p>
        </p:txBody>
      </p:sp>
      <p:sp>
        <p:nvSpPr>
          <p:cNvPr id="5" name="序号"/>
          <p:cNvSpPr txBox="1"/>
          <p:nvPr>
            <p:custDataLst>
              <p:tags r:id="rId1"/>
            </p:custDataLst>
          </p:nvPr>
        </p:nvSpPr>
        <p:spPr>
          <a:xfrm>
            <a:off x="6662237" y="607716"/>
            <a:ext cx="732236" cy="734142"/>
          </a:xfrm>
          <a:prstGeom prst="ellipse">
            <a:avLst/>
          </a:prstGeom>
          <a:solidFill>
            <a:schemeClr val="accent1"/>
          </a:solidFill>
          <a:ln>
            <a:noFill/>
          </a:ln>
          <a:effectLst/>
        </p:spPr>
        <p:txBody>
          <a:bodyPr wrap="none" lIns="0" tIns="0" rIns="0" bIns="0" rtlCol="0" anchor="ctr" anchorCtr="0">
            <a:normAutofit/>
          </a:bodyPr>
          <a:lstStyle/>
          <a:p>
            <a:pPr algn="ctr">
              <a:lnSpc>
                <a:spcPct val="120000"/>
              </a:lnSpc>
            </a:pPr>
            <a:r>
              <a:rPr lang="en-US" altLang="zh-CN" sz="2400" b="1" dirty="0">
                <a:solidFill>
                  <a:schemeClr val="bg1"/>
                </a:solidFill>
                <a:ea typeface="微软雅黑" panose="020B0503020204020204" pitchFamily="34" charset="-122"/>
                <a:cs typeface="+mn-ea"/>
                <a:sym typeface="+mn-lt"/>
              </a:rPr>
              <a:t>01</a:t>
            </a:r>
          </a:p>
        </p:txBody>
      </p:sp>
      <p:sp>
        <p:nvSpPr>
          <p:cNvPr id="6" name="标题"/>
          <p:cNvSpPr txBox="1"/>
          <p:nvPr>
            <p:custDataLst>
              <p:tags r:id="rId2"/>
            </p:custDataLst>
          </p:nvPr>
        </p:nvSpPr>
        <p:spPr>
          <a:xfrm>
            <a:off x="7394474" y="617242"/>
            <a:ext cx="2581233" cy="715090"/>
          </a:xfrm>
          <a:prstGeom prst="rect">
            <a:avLst/>
          </a:prstGeom>
          <a:noFill/>
        </p:spPr>
        <p:txBody>
          <a:bodyPr wrap="square" lIns="91440" tIns="0" rIns="91440" bIns="0" rtlCol="0" anchor="ctr" anchorCtr="0">
            <a:normAutofit/>
          </a:bodyPr>
          <a:lstStyle/>
          <a:p>
            <a:pPr lvl="0" algn="l">
              <a:lnSpc>
                <a:spcPct val="120000"/>
              </a:lnSpc>
              <a:buClrTx/>
              <a:buSzTx/>
              <a:buFontTx/>
            </a:pPr>
            <a:r>
              <a:rPr lang="en-US" altLang="zh-CN" b="1" dirty="0" err="1">
                <a:solidFill>
                  <a:schemeClr val="tx1">
                    <a:lumMod val="85000"/>
                    <a:lumOff val="15000"/>
                  </a:schemeClr>
                </a:solidFill>
                <a:ea typeface="微软雅黑" panose="020B0503020204020204" pitchFamily="34" charset="-122"/>
                <a:cs typeface="+mn-ea"/>
                <a:sym typeface="+mn-lt"/>
              </a:rPr>
              <a:t>Caratteristiche</a:t>
            </a:r>
            <a:r>
              <a:rPr lang="en-US" altLang="zh-CN" b="1" dirty="0">
                <a:solidFill>
                  <a:schemeClr val="tx1">
                    <a:lumMod val="85000"/>
                    <a:lumOff val="15000"/>
                  </a:schemeClr>
                </a:solidFill>
                <a:uFillTx/>
                <a:ea typeface="微软雅黑" panose="020B0503020204020204" pitchFamily="34" charset="-122"/>
                <a:cs typeface="+mn-ea"/>
                <a:sym typeface="+mn-lt"/>
              </a:rPr>
              <a:t> Progetto</a:t>
            </a:r>
          </a:p>
        </p:txBody>
      </p:sp>
      <p:sp>
        <p:nvSpPr>
          <p:cNvPr id="10" name="序号"/>
          <p:cNvSpPr txBox="1"/>
          <p:nvPr>
            <p:custDataLst>
              <p:tags r:id="rId3"/>
            </p:custDataLst>
          </p:nvPr>
        </p:nvSpPr>
        <p:spPr>
          <a:xfrm>
            <a:off x="6662236" y="2663591"/>
            <a:ext cx="732236" cy="734142"/>
          </a:xfrm>
          <a:prstGeom prst="ellipse">
            <a:avLst/>
          </a:prstGeom>
          <a:solidFill>
            <a:schemeClr val="accent1"/>
          </a:solidFill>
          <a:ln>
            <a:noFill/>
          </a:ln>
          <a:effectLst/>
        </p:spPr>
        <p:txBody>
          <a:bodyPr wrap="none" lIns="0" tIns="0" rIns="0" bIns="0" rtlCol="0" anchor="ctr" anchorCtr="0">
            <a:normAutofit/>
          </a:bodyPr>
          <a:lstStyle>
            <a:defPPr>
              <a:defRPr lang="zh-CN"/>
            </a:defPPr>
            <a:lvl1pPr algn="ctr">
              <a:lnSpc>
                <a:spcPct val="120000"/>
              </a:lnSpc>
              <a:defRPr sz="2400" b="1">
                <a:solidFill>
                  <a:schemeClr val="tx2"/>
                </a:solidFill>
                <a:cs typeface="+mn-ea"/>
              </a:defRPr>
            </a:lvl1pPr>
          </a:lstStyle>
          <a:p>
            <a:r>
              <a:rPr lang="en-US" altLang="zh-CN" dirty="0">
                <a:solidFill>
                  <a:schemeClr val="bg1"/>
                </a:solidFill>
                <a:ea typeface="微软雅黑" panose="020B0503020204020204" pitchFamily="34" charset="-122"/>
                <a:sym typeface="+mn-lt"/>
              </a:rPr>
              <a:t>02</a:t>
            </a:r>
          </a:p>
        </p:txBody>
      </p:sp>
      <p:sp>
        <p:nvSpPr>
          <p:cNvPr id="11" name="标题"/>
          <p:cNvSpPr txBox="1"/>
          <p:nvPr>
            <p:custDataLst>
              <p:tags r:id="rId4"/>
            </p:custDataLst>
          </p:nvPr>
        </p:nvSpPr>
        <p:spPr>
          <a:xfrm>
            <a:off x="7394471" y="2637872"/>
            <a:ext cx="2581236" cy="738587"/>
          </a:xfrm>
          <a:prstGeom prst="rect">
            <a:avLst/>
          </a:prstGeom>
          <a:noFill/>
        </p:spPr>
        <p:txBody>
          <a:bodyPr wrap="square" lIns="91440" tIns="0" rIns="91440" bIns="0" rtlCol="0" anchor="ctr" anchorCtr="0">
            <a:normAutofit/>
          </a:bodyPr>
          <a:lstStyle/>
          <a:p>
            <a:pPr lvl="0" algn="l">
              <a:lnSpc>
                <a:spcPct val="120000"/>
              </a:lnSpc>
              <a:buClrTx/>
              <a:buSzTx/>
              <a:buFontTx/>
            </a:pPr>
            <a:r>
              <a:rPr lang="en-US" altLang="zh-CN" b="1" dirty="0">
                <a:solidFill>
                  <a:schemeClr val="tx1">
                    <a:lumMod val="85000"/>
                    <a:lumOff val="15000"/>
                  </a:schemeClr>
                </a:solidFill>
                <a:ea typeface="微软雅黑" panose="020B0503020204020204" pitchFamily="34" charset="-122"/>
                <a:cs typeface="+mn-ea"/>
                <a:sym typeface="+mn-lt"/>
              </a:rPr>
              <a:t>Pipeline del Progetto</a:t>
            </a:r>
          </a:p>
        </p:txBody>
      </p:sp>
      <p:sp>
        <p:nvSpPr>
          <p:cNvPr id="15" name="序号"/>
          <p:cNvSpPr txBox="1"/>
          <p:nvPr>
            <p:custDataLst>
              <p:tags r:id="rId5"/>
            </p:custDataLst>
          </p:nvPr>
        </p:nvSpPr>
        <p:spPr>
          <a:xfrm>
            <a:off x="6662236" y="4681681"/>
            <a:ext cx="732236" cy="734142"/>
          </a:xfrm>
          <a:prstGeom prst="ellipse">
            <a:avLst/>
          </a:prstGeom>
          <a:solidFill>
            <a:schemeClr val="accent1"/>
          </a:solidFill>
          <a:ln>
            <a:noFill/>
          </a:ln>
          <a:effectLst/>
        </p:spPr>
        <p:txBody>
          <a:bodyPr wrap="none" lIns="0" tIns="0" rIns="0" bIns="0" rtlCol="0" anchor="ctr" anchorCtr="0">
            <a:normAutofit/>
          </a:bodyPr>
          <a:lstStyle>
            <a:defPPr>
              <a:defRPr lang="zh-CN"/>
            </a:defPPr>
            <a:lvl1pPr algn="ctr">
              <a:lnSpc>
                <a:spcPct val="120000"/>
              </a:lnSpc>
              <a:defRPr sz="2400" b="1">
                <a:solidFill>
                  <a:schemeClr val="tx2"/>
                </a:solidFill>
                <a:cs typeface="+mn-ea"/>
              </a:defRPr>
            </a:lvl1pPr>
          </a:lstStyle>
          <a:p>
            <a:r>
              <a:rPr lang="en-US" altLang="zh-CN" dirty="0">
                <a:solidFill>
                  <a:schemeClr val="bg1"/>
                </a:solidFill>
                <a:ea typeface="微软雅黑" panose="020B0503020204020204" pitchFamily="34" charset="-122"/>
                <a:sym typeface="+mn-lt"/>
              </a:rPr>
              <a:t>03</a:t>
            </a:r>
          </a:p>
        </p:txBody>
      </p:sp>
      <p:sp>
        <p:nvSpPr>
          <p:cNvPr id="17" name="标题"/>
          <p:cNvSpPr txBox="1"/>
          <p:nvPr>
            <p:custDataLst>
              <p:tags r:id="rId6"/>
            </p:custDataLst>
          </p:nvPr>
        </p:nvSpPr>
        <p:spPr>
          <a:xfrm>
            <a:off x="7394473" y="4681999"/>
            <a:ext cx="2581234" cy="733507"/>
          </a:xfrm>
          <a:prstGeom prst="rect">
            <a:avLst/>
          </a:prstGeom>
          <a:noFill/>
        </p:spPr>
        <p:txBody>
          <a:bodyPr wrap="square" lIns="91440" tIns="0" rIns="91440" bIns="0" rtlCol="0" anchor="ctr" anchorCtr="0">
            <a:normAutofit/>
          </a:bodyPr>
          <a:lstStyle/>
          <a:p>
            <a:pPr lvl="0" algn="l">
              <a:lnSpc>
                <a:spcPct val="120000"/>
              </a:lnSpc>
              <a:buClrTx/>
              <a:buSzTx/>
              <a:buFontTx/>
            </a:pPr>
            <a:r>
              <a:rPr lang="en-US" altLang="zh-CN" b="1" dirty="0" err="1">
                <a:solidFill>
                  <a:schemeClr val="tx1">
                    <a:lumMod val="85000"/>
                    <a:lumOff val="15000"/>
                  </a:schemeClr>
                </a:solidFill>
                <a:ea typeface="微软雅黑" panose="020B0503020204020204" pitchFamily="34" charset="-122"/>
                <a:cs typeface="+mn-ea"/>
                <a:sym typeface="+mn-lt"/>
              </a:rPr>
              <a:t>Conclusioni</a:t>
            </a:r>
            <a:endParaRPr lang="en-US" altLang="zh-CN" b="1" dirty="0">
              <a:solidFill>
                <a:schemeClr val="tx1">
                  <a:lumMod val="85000"/>
                  <a:lumOff val="15000"/>
                </a:schemeClr>
              </a:solidFill>
              <a:uFillTx/>
              <a:ea typeface="微软雅黑" panose="020B0503020204020204" pitchFamily="34" charset="-122"/>
              <a:cs typeface="+mn-ea"/>
              <a:sym typeface="+mn-lt"/>
            </a:endParaRPr>
          </a:p>
        </p:txBody>
      </p:sp>
      <p:sp>
        <p:nvSpPr>
          <p:cNvPr id="3" name="CasellaDiTesto 2">
            <a:extLst>
              <a:ext uri="{FF2B5EF4-FFF2-40B4-BE49-F238E27FC236}">
                <a16:creationId xmlns:a16="http://schemas.microsoft.com/office/drawing/2014/main" id="{ED911E9F-B28A-1F99-013D-0583F13F4408}"/>
              </a:ext>
            </a:extLst>
          </p:cNvPr>
          <p:cNvSpPr txBox="1"/>
          <p:nvPr/>
        </p:nvSpPr>
        <p:spPr>
          <a:xfrm>
            <a:off x="6662236" y="1442839"/>
            <a:ext cx="3313471" cy="923330"/>
          </a:xfrm>
          <a:prstGeom prst="rect">
            <a:avLst/>
          </a:prstGeom>
          <a:noFill/>
        </p:spPr>
        <p:txBody>
          <a:bodyPr wrap="square" rtlCol="0">
            <a:spAutoFit/>
          </a:bodyPr>
          <a:lstStyle/>
          <a:p>
            <a:pPr marL="285750" indent="-285750">
              <a:buFont typeface="Arial" panose="020B0604020202020204" pitchFamily="34" charset="0"/>
              <a:buChar char="•"/>
            </a:pPr>
            <a:r>
              <a:rPr lang="it-IT" dirty="0"/>
              <a:t>Scopo del Progetto</a:t>
            </a:r>
          </a:p>
          <a:p>
            <a:pPr marL="285750" indent="-285750">
              <a:buFont typeface="Arial" panose="020B0604020202020204" pitchFamily="34" charset="0"/>
              <a:buChar char="•"/>
            </a:pPr>
            <a:r>
              <a:rPr lang="it-IT" dirty="0"/>
              <a:t>Assunzioni e Disclaimer Vari</a:t>
            </a:r>
          </a:p>
          <a:p>
            <a:pPr marL="285750" indent="-285750">
              <a:buFont typeface="Arial" panose="020B0604020202020204" pitchFamily="34" charset="0"/>
              <a:buChar char="•"/>
            </a:pPr>
            <a:r>
              <a:rPr lang="it-IT" dirty="0" err="1"/>
              <a:t>Caratterische</a:t>
            </a:r>
            <a:r>
              <a:rPr lang="it-IT" dirty="0"/>
              <a:t> del Dataset</a:t>
            </a:r>
          </a:p>
        </p:txBody>
      </p:sp>
      <p:sp>
        <p:nvSpPr>
          <p:cNvPr id="13" name="CasellaDiTesto 12">
            <a:extLst>
              <a:ext uri="{FF2B5EF4-FFF2-40B4-BE49-F238E27FC236}">
                <a16:creationId xmlns:a16="http://schemas.microsoft.com/office/drawing/2014/main" id="{E00C429D-B51D-567A-9650-3391B3467D1A}"/>
              </a:ext>
            </a:extLst>
          </p:cNvPr>
          <p:cNvSpPr txBox="1"/>
          <p:nvPr/>
        </p:nvSpPr>
        <p:spPr>
          <a:xfrm>
            <a:off x="6662236" y="3486966"/>
            <a:ext cx="3313471" cy="923330"/>
          </a:xfrm>
          <a:prstGeom prst="rect">
            <a:avLst/>
          </a:prstGeom>
          <a:noFill/>
        </p:spPr>
        <p:txBody>
          <a:bodyPr wrap="square" rtlCol="0">
            <a:spAutoFit/>
          </a:bodyPr>
          <a:lstStyle/>
          <a:p>
            <a:pPr marL="285750" indent="-285750">
              <a:buFont typeface="Arial" panose="020B0604020202020204" pitchFamily="34" charset="0"/>
              <a:buChar char="•"/>
            </a:pPr>
            <a:r>
              <a:rPr lang="it-IT" dirty="0"/>
              <a:t>Segmentazione</a:t>
            </a:r>
          </a:p>
          <a:p>
            <a:pPr marL="285750" indent="-285750">
              <a:buFont typeface="Arial" panose="020B0604020202020204" pitchFamily="34" charset="0"/>
              <a:buChar char="•"/>
            </a:pPr>
            <a:r>
              <a:rPr lang="it-IT" dirty="0"/>
              <a:t>Classificazione</a:t>
            </a:r>
          </a:p>
          <a:p>
            <a:pPr marL="285750" indent="-285750">
              <a:buFont typeface="Arial" panose="020B0604020202020204" pitchFamily="34" charset="0"/>
              <a:buChar char="•"/>
            </a:pPr>
            <a:r>
              <a:rPr lang="it-IT" dirty="0"/>
              <a:t>Gestione degli </a:t>
            </a:r>
            <a:r>
              <a:rPr lang="it-IT" dirty="0" err="1"/>
              <a:t>Unknown</a:t>
            </a:r>
            <a:endParaRPr lang="it-IT" dirty="0"/>
          </a:p>
        </p:txBody>
      </p:sp>
      <p:sp>
        <p:nvSpPr>
          <p:cNvPr id="14" name="CasellaDiTesto 13">
            <a:extLst>
              <a:ext uri="{FF2B5EF4-FFF2-40B4-BE49-F238E27FC236}">
                <a16:creationId xmlns:a16="http://schemas.microsoft.com/office/drawing/2014/main" id="{A9B0F17C-B9B6-7458-7C5A-E2C49F8D96C6}"/>
              </a:ext>
            </a:extLst>
          </p:cNvPr>
          <p:cNvSpPr txBox="1"/>
          <p:nvPr/>
        </p:nvSpPr>
        <p:spPr>
          <a:xfrm>
            <a:off x="6662506" y="5444133"/>
            <a:ext cx="3313471" cy="646331"/>
          </a:xfrm>
          <a:prstGeom prst="rect">
            <a:avLst/>
          </a:prstGeom>
          <a:noFill/>
        </p:spPr>
        <p:txBody>
          <a:bodyPr wrap="square" rtlCol="0">
            <a:spAutoFit/>
          </a:bodyPr>
          <a:lstStyle/>
          <a:p>
            <a:pPr marL="285750" indent="-285750">
              <a:buFont typeface="Arial" panose="020B0604020202020204" pitchFamily="34" charset="0"/>
              <a:buChar char="•"/>
            </a:pPr>
            <a:r>
              <a:rPr lang="it-IT" dirty="0"/>
              <a:t>Risultati </a:t>
            </a:r>
          </a:p>
          <a:p>
            <a:pPr marL="285750" indent="-285750">
              <a:buFont typeface="Arial" panose="020B0604020202020204" pitchFamily="34" charset="0"/>
              <a:buChar char="•"/>
            </a:pPr>
            <a:r>
              <a:rPr lang="it-IT" dirty="0"/>
              <a:t>Idee per miglioramenti</a:t>
            </a:r>
          </a:p>
        </p:txBody>
      </p:sp>
    </p:spTree>
    <p:extLst>
      <p:ext uri="{BB962C8B-B14F-4D97-AF65-F5344CB8AC3E}">
        <p14:creationId xmlns:p14="http://schemas.microsoft.com/office/powerpoint/2010/main" val="923651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71CD1-D17C-463C-AFA5-4F525ADDF79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427D267-B27A-9F12-80C7-3AD8B0F6E1A4}"/>
              </a:ext>
            </a:extLst>
          </p:cNvPr>
          <p:cNvSpPr>
            <a:spLocks noGrp="1"/>
          </p:cNvSpPr>
          <p:nvPr>
            <p:ph type="title"/>
          </p:nvPr>
        </p:nvSpPr>
        <p:spPr>
          <a:xfrm>
            <a:off x="579577" y="860560"/>
            <a:ext cx="10800000" cy="720000"/>
          </a:xfrm>
        </p:spPr>
        <p:txBody>
          <a:bodyPr anchor="ctr">
            <a:normAutofit/>
          </a:bodyPr>
          <a:lstStyle/>
          <a:p>
            <a:r>
              <a:rPr lang="en-US" sz="4400" dirty="0">
                <a:solidFill>
                  <a:schemeClr val="tx2"/>
                </a:solidFill>
                <a:latin typeface="+mn-lt"/>
                <a:ea typeface="微软雅黑" panose="020B0503020204020204" pitchFamily="34" charset="-122"/>
                <a:cs typeface="+mn-ea"/>
                <a:sym typeface="+mn-lt"/>
              </a:rPr>
              <a:t>04-Riconoscimento </a:t>
            </a:r>
            <a:r>
              <a:rPr lang="en-US" sz="4400" dirty="0" err="1">
                <a:solidFill>
                  <a:schemeClr val="tx2"/>
                </a:solidFill>
                <a:latin typeface="+mn-lt"/>
                <a:ea typeface="微软雅黑" panose="020B0503020204020204" pitchFamily="34" charset="-122"/>
                <a:cs typeface="+mn-ea"/>
                <a:sym typeface="+mn-lt"/>
              </a:rPr>
              <a:t>degli</a:t>
            </a:r>
            <a:r>
              <a:rPr lang="en-US" sz="4400" dirty="0">
                <a:solidFill>
                  <a:schemeClr val="tx2"/>
                </a:solidFill>
                <a:latin typeface="+mn-lt"/>
                <a:ea typeface="微软雅黑" panose="020B0503020204020204" pitchFamily="34" charset="-122"/>
                <a:cs typeface="+mn-ea"/>
                <a:sym typeface="+mn-lt"/>
              </a:rPr>
              <a:t> </a:t>
            </a:r>
            <a:r>
              <a:rPr lang="en-US" sz="4400" dirty="0" err="1">
                <a:solidFill>
                  <a:schemeClr val="tx2"/>
                </a:solidFill>
                <a:latin typeface="+mn-lt"/>
                <a:ea typeface="微软雅黑" panose="020B0503020204020204" pitchFamily="34" charset="-122"/>
                <a:cs typeface="+mn-ea"/>
                <a:sym typeface="+mn-lt"/>
              </a:rPr>
              <a:t>Oggetti</a:t>
            </a:r>
            <a:endParaRPr lang="en-US" sz="4400" dirty="0">
              <a:solidFill>
                <a:schemeClr val="tx2"/>
              </a:solidFill>
              <a:latin typeface="+mn-lt"/>
              <a:ea typeface="微软雅黑" panose="020B0503020204020204" pitchFamily="34" charset="-122"/>
              <a:cs typeface="+mn-ea"/>
              <a:sym typeface="+mn-lt"/>
            </a:endParaRPr>
          </a:p>
        </p:txBody>
      </p:sp>
      <p:sp>
        <p:nvSpPr>
          <p:cNvPr id="2" name="任意多边形: 形状 31">
            <a:extLst>
              <a:ext uri="{FF2B5EF4-FFF2-40B4-BE49-F238E27FC236}">
                <a16:creationId xmlns:a16="http://schemas.microsoft.com/office/drawing/2014/main" id="{A9397C87-280D-673F-5C6F-9D61E48CE44B}"/>
              </a:ext>
            </a:extLst>
          </p:cNvPr>
          <p:cNvSpPr/>
          <p:nvPr>
            <p:custDataLst>
              <p:tags r:id="rId1"/>
            </p:custDataLst>
          </p:nvPr>
        </p:nvSpPr>
        <p:spPr>
          <a:xfrm>
            <a:off x="291670" y="3484725"/>
            <a:ext cx="399223" cy="1024024"/>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grpSp>
        <p:nvGrpSpPr>
          <p:cNvPr id="12" name="Gruppo 11">
            <a:extLst>
              <a:ext uri="{FF2B5EF4-FFF2-40B4-BE49-F238E27FC236}">
                <a16:creationId xmlns:a16="http://schemas.microsoft.com/office/drawing/2014/main" id="{C78C58DA-2F33-27F6-4EE4-BA532309A69C}"/>
              </a:ext>
            </a:extLst>
          </p:cNvPr>
          <p:cNvGrpSpPr/>
          <p:nvPr/>
        </p:nvGrpSpPr>
        <p:grpSpPr>
          <a:xfrm>
            <a:off x="202488" y="2487158"/>
            <a:ext cx="11671750" cy="3055303"/>
            <a:chOff x="696879" y="2457661"/>
            <a:chExt cx="11671750" cy="3055303"/>
          </a:xfrm>
        </p:grpSpPr>
        <p:grpSp>
          <p:nvGrpSpPr>
            <p:cNvPr id="4" name="Group 3">
              <a:extLst>
                <a:ext uri="{FF2B5EF4-FFF2-40B4-BE49-F238E27FC236}">
                  <a16:creationId xmlns:a16="http://schemas.microsoft.com/office/drawing/2014/main" id="{C7019F4D-5D40-9659-2C6B-F2F704446E2D}"/>
                </a:ext>
              </a:extLst>
            </p:cNvPr>
            <p:cNvGrpSpPr/>
            <p:nvPr/>
          </p:nvGrpSpPr>
          <p:grpSpPr>
            <a:xfrm>
              <a:off x="696879" y="2457661"/>
              <a:ext cx="9523480" cy="3045472"/>
              <a:chOff x="605439" y="2356456"/>
              <a:chExt cx="12383397" cy="3071737"/>
            </a:xfrm>
          </p:grpSpPr>
          <p:sp>
            <p:nvSpPr>
              <p:cNvPr id="65" name="Freeform 4">
                <a:extLst>
                  <a:ext uri="{FF2B5EF4-FFF2-40B4-BE49-F238E27FC236}">
                    <a16:creationId xmlns:a16="http://schemas.microsoft.com/office/drawing/2014/main" id="{42BD7470-4434-4DC5-CB1B-AE173E788749}"/>
                  </a:ext>
                </a:extLst>
              </p:cNvPr>
              <p:cNvSpPr/>
              <p:nvPr>
                <p:custDataLst>
                  <p:tags r:id="rId5"/>
                </p:custDataLst>
              </p:nvPr>
            </p:nvSpPr>
            <p:spPr>
              <a:xfrm>
                <a:off x="6270329" y="2363163"/>
                <a:ext cx="2640525" cy="3065030"/>
              </a:xfrm>
              <a:custGeom>
                <a:avLst/>
                <a:gdLst>
                  <a:gd name="connsiteX0" fmla="*/ 2901949 w 3176990"/>
                  <a:gd name="connsiteY0" fmla="*/ 0 h 2901950"/>
                  <a:gd name="connsiteX1" fmla="*/ 2901948 w 3176990"/>
                  <a:gd name="connsiteY1" fmla="*/ 1181659 h 2901950"/>
                  <a:gd name="connsiteX2" fmla="*/ 3176990 w 3176990"/>
                  <a:gd name="connsiteY2" fmla="*/ 1450974 h 2901950"/>
                  <a:gd name="connsiteX3" fmla="*/ 2901948 w 3176990"/>
                  <a:gd name="connsiteY3" fmla="*/ 1720293 h 2901950"/>
                  <a:gd name="connsiteX4" fmla="*/ 2901947 w 3176990"/>
                  <a:gd name="connsiteY4" fmla="*/ 2901950 h 2901950"/>
                  <a:gd name="connsiteX5" fmla="*/ 0 w 3176990"/>
                  <a:gd name="connsiteY5" fmla="*/ 2901949 h 2901950"/>
                  <a:gd name="connsiteX6" fmla="*/ 1 w 3176990"/>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90" h="2901950">
                    <a:moveTo>
                      <a:pt x="2901949" y="0"/>
                    </a:moveTo>
                    <a:lnTo>
                      <a:pt x="2901948" y="1181659"/>
                    </a:lnTo>
                    <a:lnTo>
                      <a:pt x="3176990" y="1450974"/>
                    </a:lnTo>
                    <a:lnTo>
                      <a:pt x="2901948" y="1720293"/>
                    </a:lnTo>
                    <a:lnTo>
                      <a:pt x="2901947" y="2901950"/>
                    </a:lnTo>
                    <a:lnTo>
                      <a:pt x="0" y="2901949"/>
                    </a:lnTo>
                    <a:lnTo>
                      <a:pt x="1"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9450" tIns="479653" rIns="431477" bIns="479653" numCol="1" spcCol="0" rtlCol="0" fromWordArt="0" anchor="ctr" anchorCtr="0" forceAA="0" compatLnSpc="1">
                <a:noAutofit/>
              </a:bodyPr>
              <a:lstStyle/>
              <a:p>
                <a:pPr>
                  <a:lnSpc>
                    <a:spcPct val="130000"/>
                  </a:lnSpc>
                  <a:spcAft>
                    <a:spcPts val="1200"/>
                  </a:spcAft>
                </a:pPr>
                <a:endParaRPr lang="en-US" altLang="zh-CN" sz="1100" b="1" dirty="0">
                  <a:solidFill>
                    <a:schemeClr val="tx2"/>
                  </a:solidFill>
                  <a:ea typeface="微软雅黑" panose="020B0503020204020204" pitchFamily="34" charset="-122"/>
                  <a:cs typeface="+mn-ea"/>
                  <a:sym typeface="+mn-lt"/>
                </a:endParaRPr>
              </a:p>
            </p:txBody>
          </p:sp>
          <p:sp>
            <p:nvSpPr>
              <p:cNvPr id="97" name="Freeform 19">
                <a:extLst>
                  <a:ext uri="{FF2B5EF4-FFF2-40B4-BE49-F238E27FC236}">
                    <a16:creationId xmlns:a16="http://schemas.microsoft.com/office/drawing/2014/main" id="{87A8882F-C721-FCEB-D870-D49AC34CBBB3}"/>
                  </a:ext>
                </a:extLst>
              </p:cNvPr>
              <p:cNvSpPr/>
              <p:nvPr>
                <p:custDataLst>
                  <p:tags r:id="rId6"/>
                </p:custDataLst>
              </p:nvPr>
            </p:nvSpPr>
            <p:spPr>
              <a:xfrm>
                <a:off x="3548729" y="2356456"/>
                <a:ext cx="2640525" cy="3065030"/>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1" tIns="479653" rIns="430806" bIns="479653" numCol="1" spcCol="0" rtlCol="0" fromWordArt="0" anchor="ctr" anchorCtr="0" forceAA="0" compatLnSpc="1">
                <a:noAutofit/>
              </a:bodyPr>
              <a:lstStyle/>
              <a:p>
                <a:pPr>
                  <a:lnSpc>
                    <a:spcPct val="130000"/>
                  </a:lnSpc>
                  <a:spcAft>
                    <a:spcPts val="1200"/>
                  </a:spcAft>
                </a:pPr>
                <a:endParaRPr lang="zh-CN" altLang="zh-CN" sz="1000" b="1" dirty="0">
                  <a:solidFill>
                    <a:schemeClr val="tx2"/>
                  </a:solidFill>
                  <a:ea typeface="微软雅黑" panose="020B0503020204020204" pitchFamily="34" charset="-122"/>
                  <a:cs typeface="+mn-ea"/>
                  <a:sym typeface="+mn-lt"/>
                </a:endParaRPr>
              </a:p>
            </p:txBody>
          </p:sp>
          <p:sp>
            <p:nvSpPr>
              <p:cNvPr id="30" name="任意多边形: 形状 29">
                <a:extLst>
                  <a:ext uri="{FF2B5EF4-FFF2-40B4-BE49-F238E27FC236}">
                    <a16:creationId xmlns:a16="http://schemas.microsoft.com/office/drawing/2014/main" id="{0629EEF5-84BE-9B27-38EF-89E301B6D310}"/>
                  </a:ext>
                </a:extLst>
              </p:cNvPr>
              <p:cNvSpPr/>
              <p:nvPr>
                <p:custDataLst>
                  <p:tags r:id="rId7"/>
                </p:custDataLst>
              </p:nvPr>
            </p:nvSpPr>
            <p:spPr>
              <a:xfrm>
                <a:off x="605439" y="3362627"/>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sp>
            <p:nvSpPr>
              <p:cNvPr id="32" name="任意多边形: 形状 31">
                <a:extLst>
                  <a:ext uri="{FF2B5EF4-FFF2-40B4-BE49-F238E27FC236}">
                    <a16:creationId xmlns:a16="http://schemas.microsoft.com/office/drawing/2014/main" id="{6D2980A2-7659-C73D-D0A8-8242ED86A6B0}"/>
                  </a:ext>
                </a:extLst>
              </p:cNvPr>
              <p:cNvSpPr/>
              <p:nvPr>
                <p:custDataLst>
                  <p:tags r:id="rId8"/>
                </p:custDataLst>
              </p:nvPr>
            </p:nvSpPr>
            <p:spPr>
              <a:xfrm>
                <a:off x="3548729" y="3336172"/>
                <a:ext cx="519110" cy="1032856"/>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2"/>
                    </a:solidFill>
                    <a:ea typeface="微软雅黑" panose="020B0503020204020204" pitchFamily="34" charset="-122"/>
                    <a:cs typeface="+mn-ea"/>
                    <a:sym typeface="+mn-lt"/>
                  </a:rPr>
                  <a:t>2</a:t>
                </a:r>
                <a:endParaRPr lang="zh-CN" altLang="zh-CN" sz="2400" b="1" dirty="0">
                  <a:solidFill>
                    <a:schemeClr val="tx2"/>
                  </a:solidFill>
                  <a:ea typeface="微软雅黑" panose="020B0503020204020204" pitchFamily="34" charset="-122"/>
                  <a:cs typeface="+mn-ea"/>
                  <a:sym typeface="+mn-lt"/>
                </a:endParaRPr>
              </a:p>
            </p:txBody>
          </p:sp>
          <p:sp>
            <p:nvSpPr>
              <p:cNvPr id="139" name="Freeform 25">
                <a:extLst>
                  <a:ext uri="{FF2B5EF4-FFF2-40B4-BE49-F238E27FC236}">
                    <a16:creationId xmlns:a16="http://schemas.microsoft.com/office/drawing/2014/main" id="{CCFE477E-87F9-00F0-CD7F-C417AF58C5B5}"/>
                  </a:ext>
                </a:extLst>
              </p:cNvPr>
              <p:cNvSpPr/>
              <p:nvPr>
                <p:custDataLst>
                  <p:tags r:id="rId9"/>
                </p:custDataLst>
              </p:nvPr>
            </p:nvSpPr>
            <p:spPr>
              <a:xfrm>
                <a:off x="719120" y="2356456"/>
                <a:ext cx="2640525" cy="3065030"/>
              </a:xfrm>
              <a:custGeom>
                <a:avLst/>
                <a:gdLst>
                  <a:gd name="connsiteX0" fmla="*/ 2901950 w 3176989"/>
                  <a:gd name="connsiteY0" fmla="*/ 0 h 2901951"/>
                  <a:gd name="connsiteX1" fmla="*/ 2901949 w 3176989"/>
                  <a:gd name="connsiteY1" fmla="*/ 1181659 h 2901951"/>
                  <a:gd name="connsiteX2" fmla="*/ 3176989 w 3176989"/>
                  <a:gd name="connsiteY2" fmla="*/ 1450977 h 2901951"/>
                  <a:gd name="connsiteX3" fmla="*/ 2901951 w 3176989"/>
                  <a:gd name="connsiteY3" fmla="*/ 1720295 h 2901951"/>
                  <a:gd name="connsiteX4" fmla="*/ 2901949 w 3176989"/>
                  <a:gd name="connsiteY4" fmla="*/ 2901951 h 2901951"/>
                  <a:gd name="connsiteX5" fmla="*/ 0 w 3176989"/>
                  <a:gd name="connsiteY5" fmla="*/ 2901950 h 2901951"/>
                  <a:gd name="connsiteX6" fmla="*/ 1 w 3176989"/>
                  <a:gd name="connsiteY6" fmla="*/ 1 h 2901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9" h="2901951">
                    <a:moveTo>
                      <a:pt x="2901950" y="0"/>
                    </a:moveTo>
                    <a:lnTo>
                      <a:pt x="2901949" y="1181659"/>
                    </a:lnTo>
                    <a:lnTo>
                      <a:pt x="3176989" y="1450977"/>
                    </a:lnTo>
                    <a:lnTo>
                      <a:pt x="2901951" y="1720295"/>
                    </a:lnTo>
                    <a:lnTo>
                      <a:pt x="2901949" y="2901951"/>
                    </a:lnTo>
                    <a:lnTo>
                      <a:pt x="0" y="2901950"/>
                    </a:lnTo>
                    <a:lnTo>
                      <a:pt x="1"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9450" tIns="479653" rIns="431477" bIns="479653" numCol="1" spcCol="0" rtlCol="0" fromWordArt="0" anchor="ctr" anchorCtr="0" forceAA="0" compatLnSpc="1">
                <a:noAutofit/>
              </a:bodyPr>
              <a:lstStyle/>
              <a:p>
                <a:pPr>
                  <a:lnSpc>
                    <a:spcPct val="130000"/>
                  </a:lnSpc>
                  <a:spcAft>
                    <a:spcPts val="1200"/>
                  </a:spcAft>
                </a:pPr>
                <a:endParaRPr lang="zh-CN" altLang="en-US" sz="1050" dirty="0">
                  <a:solidFill>
                    <a:schemeClr val="bg1"/>
                  </a:solidFill>
                  <a:ea typeface="微软雅黑" panose="020B0503020204020204" pitchFamily="34" charset="-122"/>
                  <a:cs typeface="+mn-ea"/>
                  <a:sym typeface="+mn-lt"/>
                </a:endParaRPr>
              </a:p>
            </p:txBody>
          </p:sp>
          <p:sp>
            <p:nvSpPr>
              <p:cNvPr id="34" name="任意多边形: 形状 33">
                <a:extLst>
                  <a:ext uri="{FF2B5EF4-FFF2-40B4-BE49-F238E27FC236}">
                    <a16:creationId xmlns:a16="http://schemas.microsoft.com/office/drawing/2014/main" id="{73926784-E8B3-769B-3367-C86D29A9EC3C}"/>
                  </a:ext>
                </a:extLst>
              </p:cNvPr>
              <p:cNvSpPr/>
              <p:nvPr>
                <p:custDataLst>
                  <p:tags r:id="rId10"/>
                </p:custDataLst>
              </p:nvPr>
            </p:nvSpPr>
            <p:spPr>
              <a:xfrm>
                <a:off x="6270329" y="3336172"/>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2"/>
                    </a:solidFill>
                    <a:ea typeface="微软雅黑" panose="020B0503020204020204" pitchFamily="34" charset="-122"/>
                    <a:cs typeface="+mn-ea"/>
                    <a:sym typeface="+mn-lt"/>
                  </a:rPr>
                  <a:t>3</a:t>
                </a:r>
                <a:endParaRPr lang="zh-CN" altLang="zh-CN" sz="2400" b="1" dirty="0">
                  <a:solidFill>
                    <a:schemeClr val="tx2"/>
                  </a:solidFill>
                  <a:ea typeface="微软雅黑" panose="020B0503020204020204" pitchFamily="34" charset="-122"/>
                  <a:cs typeface="+mn-ea"/>
                  <a:sym typeface="+mn-lt"/>
                </a:endParaRPr>
              </a:p>
            </p:txBody>
          </p:sp>
          <p:sp>
            <p:nvSpPr>
              <p:cNvPr id="6" name="Freeform 19">
                <a:extLst>
                  <a:ext uri="{FF2B5EF4-FFF2-40B4-BE49-F238E27FC236}">
                    <a16:creationId xmlns:a16="http://schemas.microsoft.com/office/drawing/2014/main" id="{92FFECD4-1D53-BA49-334C-01CFC3C08D08}"/>
                  </a:ext>
                </a:extLst>
              </p:cNvPr>
              <p:cNvSpPr/>
              <p:nvPr>
                <p:custDataLst>
                  <p:tags r:id="rId11"/>
                </p:custDataLst>
              </p:nvPr>
            </p:nvSpPr>
            <p:spPr>
              <a:xfrm>
                <a:off x="9075135" y="2356456"/>
                <a:ext cx="3913701" cy="3065030"/>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0" tIns="479653" rIns="430807" bIns="479653" numCol="1" spcCol="0" rtlCol="0" fromWordArt="0" anchor="ctr" anchorCtr="0" forceAA="0" compatLnSpc="1">
                <a:noAutofit/>
              </a:bodyPr>
              <a:lstStyle/>
              <a:p>
                <a:pPr>
                  <a:lnSpc>
                    <a:spcPct val="130000"/>
                  </a:lnSpc>
                  <a:spcAft>
                    <a:spcPts val="1200"/>
                  </a:spcAft>
                </a:pPr>
                <a:endParaRPr lang="zh-CN" altLang="zh-CN" sz="900" b="1" dirty="0">
                  <a:solidFill>
                    <a:schemeClr val="tx2"/>
                  </a:solidFill>
                  <a:ea typeface="微软雅黑" panose="020B0503020204020204" pitchFamily="34" charset="-122"/>
                  <a:cs typeface="+mn-ea"/>
                  <a:sym typeface="+mn-lt"/>
                </a:endParaRPr>
              </a:p>
            </p:txBody>
          </p:sp>
          <p:sp>
            <p:nvSpPr>
              <p:cNvPr id="37" name="任意多边形: 形状 36">
                <a:extLst>
                  <a:ext uri="{FF2B5EF4-FFF2-40B4-BE49-F238E27FC236}">
                    <a16:creationId xmlns:a16="http://schemas.microsoft.com/office/drawing/2014/main" id="{8B873F6D-098E-6B9F-C2A7-4BD5EF088A3A}"/>
                  </a:ext>
                </a:extLst>
              </p:cNvPr>
              <p:cNvSpPr/>
              <p:nvPr>
                <p:custDataLst>
                  <p:tags r:id="rId12"/>
                </p:custDataLst>
              </p:nvPr>
            </p:nvSpPr>
            <p:spPr>
              <a:xfrm>
                <a:off x="9075135" y="3336172"/>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2"/>
                    </a:solidFill>
                    <a:ea typeface="微软雅黑" panose="020B0503020204020204" pitchFamily="34" charset="-122"/>
                    <a:cs typeface="+mn-ea"/>
                    <a:sym typeface="+mn-lt"/>
                  </a:rPr>
                  <a:t>4</a:t>
                </a:r>
                <a:endParaRPr lang="zh-CN" altLang="zh-CN" sz="2400" b="1" dirty="0">
                  <a:solidFill>
                    <a:schemeClr val="tx2"/>
                  </a:solidFill>
                  <a:ea typeface="微软雅黑" panose="020B0503020204020204" pitchFamily="34" charset="-122"/>
                  <a:cs typeface="+mn-ea"/>
                  <a:sym typeface="+mn-lt"/>
                </a:endParaRPr>
              </a:p>
            </p:txBody>
          </p:sp>
        </p:grpSp>
        <p:sp>
          <p:nvSpPr>
            <p:cNvPr id="10" name="Freeform 19">
              <a:extLst>
                <a:ext uri="{FF2B5EF4-FFF2-40B4-BE49-F238E27FC236}">
                  <a16:creationId xmlns:a16="http://schemas.microsoft.com/office/drawing/2014/main" id="{805B736B-20AB-4ED4-D56C-0C7C418E494C}"/>
                </a:ext>
              </a:extLst>
            </p:cNvPr>
            <p:cNvSpPr/>
            <p:nvPr>
              <p:custDataLst>
                <p:tags r:id="rId4"/>
              </p:custDataLst>
            </p:nvPr>
          </p:nvSpPr>
          <p:spPr>
            <a:xfrm>
              <a:off x="10337927" y="2474142"/>
              <a:ext cx="2030702" cy="3038822"/>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0" tIns="479653" rIns="430807" bIns="479653" numCol="1" spcCol="0" rtlCol="0" fromWordArt="0" anchor="ctr" anchorCtr="0" forceAA="0" compatLnSpc="1">
              <a:noAutofit/>
            </a:bodyPr>
            <a:lstStyle/>
            <a:p>
              <a:pPr>
                <a:lnSpc>
                  <a:spcPct val="130000"/>
                </a:lnSpc>
                <a:spcAft>
                  <a:spcPts val="1200"/>
                </a:spcAft>
              </a:pPr>
              <a:endParaRPr lang="zh-CN" altLang="zh-CN" sz="1000" b="1" dirty="0">
                <a:solidFill>
                  <a:schemeClr val="tx2"/>
                </a:solidFill>
                <a:ea typeface="微软雅黑" panose="020B0503020204020204" pitchFamily="34" charset="-122"/>
                <a:cs typeface="+mn-ea"/>
                <a:sym typeface="+mn-lt"/>
              </a:endParaRPr>
            </a:p>
          </p:txBody>
        </p:sp>
      </p:grpSp>
      <p:sp>
        <p:nvSpPr>
          <p:cNvPr id="11" name="任意多边形: 形状 36">
            <a:extLst>
              <a:ext uri="{FF2B5EF4-FFF2-40B4-BE49-F238E27FC236}">
                <a16:creationId xmlns:a16="http://schemas.microsoft.com/office/drawing/2014/main" id="{ED9EF333-1549-56CB-8EE7-C6B77FAA8317}"/>
              </a:ext>
            </a:extLst>
          </p:cNvPr>
          <p:cNvSpPr/>
          <p:nvPr>
            <p:custDataLst>
              <p:tags r:id="rId2"/>
            </p:custDataLst>
          </p:nvPr>
        </p:nvSpPr>
        <p:spPr>
          <a:xfrm>
            <a:off x="9852310" y="3511038"/>
            <a:ext cx="399223" cy="1024023"/>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2"/>
                </a:solidFill>
                <a:ea typeface="微软雅黑" panose="020B0503020204020204" pitchFamily="34" charset="-122"/>
                <a:cs typeface="+mn-ea"/>
                <a:sym typeface="+mn-lt"/>
              </a:rPr>
              <a:t>5</a:t>
            </a:r>
            <a:endParaRPr lang="zh-CN" altLang="zh-CN" sz="2400" b="1" dirty="0">
              <a:solidFill>
                <a:schemeClr val="tx2"/>
              </a:solidFill>
              <a:ea typeface="微软雅黑" panose="020B0503020204020204" pitchFamily="34" charset="-122"/>
              <a:cs typeface="+mn-ea"/>
              <a:sym typeface="+mn-lt"/>
            </a:endParaRPr>
          </a:p>
        </p:txBody>
      </p:sp>
      <p:sp>
        <p:nvSpPr>
          <p:cNvPr id="13" name="任意多边形: 形状 31">
            <a:extLst>
              <a:ext uri="{FF2B5EF4-FFF2-40B4-BE49-F238E27FC236}">
                <a16:creationId xmlns:a16="http://schemas.microsoft.com/office/drawing/2014/main" id="{042B623C-8435-ABA0-E68C-B6F0029E0F38}"/>
              </a:ext>
            </a:extLst>
          </p:cNvPr>
          <p:cNvSpPr/>
          <p:nvPr>
            <p:custDataLst>
              <p:tags r:id="rId3"/>
            </p:custDataLst>
          </p:nvPr>
        </p:nvSpPr>
        <p:spPr>
          <a:xfrm>
            <a:off x="283982" y="3458497"/>
            <a:ext cx="399223" cy="1024023"/>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2"/>
                </a:solidFill>
                <a:ea typeface="微软雅黑" panose="020B0503020204020204" pitchFamily="34" charset="-122"/>
                <a:cs typeface="+mn-ea"/>
                <a:sym typeface="+mn-lt"/>
              </a:rPr>
              <a:t>1</a:t>
            </a:r>
            <a:endParaRPr lang="zh-CN" altLang="zh-CN" sz="2400" b="1" dirty="0">
              <a:solidFill>
                <a:schemeClr val="tx2"/>
              </a:solidFill>
              <a:ea typeface="微软雅黑" panose="020B0503020204020204" pitchFamily="34" charset="-122"/>
              <a:cs typeface="+mn-ea"/>
              <a:sym typeface="+mn-lt"/>
            </a:endParaRPr>
          </a:p>
        </p:txBody>
      </p:sp>
      <p:sp>
        <p:nvSpPr>
          <p:cNvPr id="14" name="CasellaDiTesto 13">
            <a:extLst>
              <a:ext uri="{FF2B5EF4-FFF2-40B4-BE49-F238E27FC236}">
                <a16:creationId xmlns:a16="http://schemas.microsoft.com/office/drawing/2014/main" id="{16272120-F0DA-DC38-A230-1D61D032E548}"/>
              </a:ext>
            </a:extLst>
          </p:cNvPr>
          <p:cNvSpPr txBox="1"/>
          <p:nvPr/>
        </p:nvSpPr>
        <p:spPr>
          <a:xfrm>
            <a:off x="2527442" y="2633047"/>
            <a:ext cx="1723487" cy="584775"/>
          </a:xfrm>
          <a:prstGeom prst="rect">
            <a:avLst/>
          </a:prstGeom>
          <a:noFill/>
        </p:spPr>
        <p:txBody>
          <a:bodyPr wrap="square" rtlCol="0">
            <a:spAutoFit/>
          </a:bodyPr>
          <a:lstStyle/>
          <a:p>
            <a:pPr algn="ctr"/>
            <a:r>
              <a:rPr lang="it-IT" sz="1600" b="1" dirty="0">
                <a:solidFill>
                  <a:schemeClr val="tx2"/>
                </a:solidFill>
              </a:rPr>
              <a:t>Segmentazione delle Immagini</a:t>
            </a:r>
          </a:p>
        </p:txBody>
      </p:sp>
      <p:sp>
        <p:nvSpPr>
          <p:cNvPr id="15" name="CasellaDiTesto 14">
            <a:extLst>
              <a:ext uri="{FF2B5EF4-FFF2-40B4-BE49-F238E27FC236}">
                <a16:creationId xmlns:a16="http://schemas.microsoft.com/office/drawing/2014/main" id="{6EE2E929-9C0D-07D2-6311-803EC61EB61E}"/>
              </a:ext>
            </a:extLst>
          </p:cNvPr>
          <p:cNvSpPr txBox="1"/>
          <p:nvPr/>
        </p:nvSpPr>
        <p:spPr>
          <a:xfrm>
            <a:off x="4642149" y="2629766"/>
            <a:ext cx="1660328" cy="584775"/>
          </a:xfrm>
          <a:prstGeom prst="rect">
            <a:avLst/>
          </a:prstGeom>
          <a:noFill/>
        </p:spPr>
        <p:txBody>
          <a:bodyPr wrap="square" rtlCol="0">
            <a:spAutoFit/>
          </a:bodyPr>
          <a:lstStyle/>
          <a:p>
            <a:pPr algn="ctr"/>
            <a:r>
              <a:rPr lang="it-IT" sz="1600" b="1" dirty="0">
                <a:solidFill>
                  <a:schemeClr val="tx2"/>
                </a:solidFill>
              </a:rPr>
              <a:t>Calcolo delle Features</a:t>
            </a:r>
          </a:p>
        </p:txBody>
      </p:sp>
      <p:sp>
        <p:nvSpPr>
          <p:cNvPr id="16" name="CasellaDiTesto 15">
            <a:extLst>
              <a:ext uri="{FF2B5EF4-FFF2-40B4-BE49-F238E27FC236}">
                <a16:creationId xmlns:a16="http://schemas.microsoft.com/office/drawing/2014/main" id="{477FEB6D-B73C-D0BD-1376-F7F42680D646}"/>
              </a:ext>
            </a:extLst>
          </p:cNvPr>
          <p:cNvSpPr txBox="1"/>
          <p:nvPr/>
        </p:nvSpPr>
        <p:spPr>
          <a:xfrm>
            <a:off x="414971" y="2699895"/>
            <a:ext cx="1616565" cy="584775"/>
          </a:xfrm>
          <a:prstGeom prst="rect">
            <a:avLst/>
          </a:prstGeom>
          <a:noFill/>
        </p:spPr>
        <p:txBody>
          <a:bodyPr wrap="square" rtlCol="0">
            <a:spAutoFit/>
          </a:bodyPr>
          <a:lstStyle/>
          <a:p>
            <a:pPr algn="ctr"/>
            <a:r>
              <a:rPr lang="it-IT" sz="1600" b="1" dirty="0">
                <a:solidFill>
                  <a:schemeClr val="tx2"/>
                </a:solidFill>
              </a:rPr>
              <a:t>Acquisizione delle immagini</a:t>
            </a:r>
          </a:p>
        </p:txBody>
      </p:sp>
      <p:sp>
        <p:nvSpPr>
          <p:cNvPr id="17" name="CasellaDiTesto 16">
            <a:extLst>
              <a:ext uri="{FF2B5EF4-FFF2-40B4-BE49-F238E27FC236}">
                <a16:creationId xmlns:a16="http://schemas.microsoft.com/office/drawing/2014/main" id="{0225C806-BFD4-12F3-37C4-591D62B97382}"/>
              </a:ext>
            </a:extLst>
          </p:cNvPr>
          <p:cNvSpPr txBox="1"/>
          <p:nvPr/>
        </p:nvSpPr>
        <p:spPr>
          <a:xfrm>
            <a:off x="6864876" y="2675933"/>
            <a:ext cx="2365186" cy="584775"/>
          </a:xfrm>
          <a:prstGeom prst="rect">
            <a:avLst/>
          </a:prstGeom>
          <a:noFill/>
        </p:spPr>
        <p:txBody>
          <a:bodyPr wrap="square" rtlCol="0">
            <a:spAutoFit/>
          </a:bodyPr>
          <a:lstStyle/>
          <a:p>
            <a:pPr algn="ctr"/>
            <a:r>
              <a:rPr lang="it-IT" sz="1600" b="1" dirty="0">
                <a:solidFill>
                  <a:schemeClr val="bg1"/>
                </a:solidFill>
              </a:rPr>
              <a:t>Riconoscimento delle foglie</a:t>
            </a:r>
          </a:p>
        </p:txBody>
      </p:sp>
      <p:sp>
        <p:nvSpPr>
          <p:cNvPr id="18" name="CasellaDiTesto 17">
            <a:extLst>
              <a:ext uri="{FF2B5EF4-FFF2-40B4-BE49-F238E27FC236}">
                <a16:creationId xmlns:a16="http://schemas.microsoft.com/office/drawing/2014/main" id="{D89E84FF-99E4-E330-94F1-3C128C86367C}"/>
              </a:ext>
            </a:extLst>
          </p:cNvPr>
          <p:cNvSpPr txBox="1"/>
          <p:nvPr/>
        </p:nvSpPr>
        <p:spPr>
          <a:xfrm>
            <a:off x="9885141" y="2684173"/>
            <a:ext cx="1701117" cy="584775"/>
          </a:xfrm>
          <a:prstGeom prst="rect">
            <a:avLst/>
          </a:prstGeom>
          <a:noFill/>
        </p:spPr>
        <p:txBody>
          <a:bodyPr wrap="square" rtlCol="0">
            <a:spAutoFit/>
          </a:bodyPr>
          <a:lstStyle/>
          <a:p>
            <a:pPr algn="ctr"/>
            <a:r>
              <a:rPr lang="it-IT" sz="1600" b="1" dirty="0">
                <a:solidFill>
                  <a:schemeClr val="tx2"/>
                </a:solidFill>
              </a:rPr>
              <a:t>Classificazione delle Foglie</a:t>
            </a:r>
          </a:p>
        </p:txBody>
      </p:sp>
      <p:sp>
        <p:nvSpPr>
          <p:cNvPr id="5" name="CasellaDiTesto 4">
            <a:extLst>
              <a:ext uri="{FF2B5EF4-FFF2-40B4-BE49-F238E27FC236}">
                <a16:creationId xmlns:a16="http://schemas.microsoft.com/office/drawing/2014/main" id="{BCE007CD-4FCC-7855-36E8-4941732B5D90}"/>
              </a:ext>
            </a:extLst>
          </p:cNvPr>
          <p:cNvSpPr txBox="1"/>
          <p:nvPr/>
        </p:nvSpPr>
        <p:spPr>
          <a:xfrm>
            <a:off x="7377252" y="3639716"/>
            <a:ext cx="1687157" cy="1323439"/>
          </a:xfrm>
          <a:prstGeom prst="rect">
            <a:avLst/>
          </a:prstGeom>
          <a:noFill/>
        </p:spPr>
        <p:txBody>
          <a:bodyPr wrap="square" rtlCol="0">
            <a:spAutoFit/>
          </a:bodyPr>
          <a:lstStyle/>
          <a:p>
            <a:r>
              <a:rPr lang="it-IT" sz="1600" dirty="0">
                <a:solidFill>
                  <a:schemeClr val="bg1"/>
                </a:solidFill>
              </a:rPr>
              <a:t>Sul modello Ensemble trainato sui dati di foglie e oggetti </a:t>
            </a:r>
            <a:r>
              <a:rPr lang="it-IT" sz="1600" dirty="0" err="1">
                <a:solidFill>
                  <a:schemeClr val="bg1"/>
                </a:solidFill>
              </a:rPr>
              <a:t>unknown</a:t>
            </a:r>
            <a:r>
              <a:rPr lang="it-IT" sz="1600" dirty="0">
                <a:solidFill>
                  <a:schemeClr val="bg1"/>
                </a:solidFill>
              </a:rPr>
              <a:t> casuali</a:t>
            </a:r>
          </a:p>
        </p:txBody>
      </p:sp>
    </p:spTree>
    <p:extLst>
      <p:ext uri="{BB962C8B-B14F-4D97-AF65-F5344CB8AC3E}">
        <p14:creationId xmlns:p14="http://schemas.microsoft.com/office/powerpoint/2010/main" val="1418844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C5C761-EDCF-F2AC-B62F-5E88CD1ED9AF}"/>
            </a:ext>
          </a:extLst>
        </p:cNvPr>
        <p:cNvGrpSpPr/>
        <p:nvPr/>
      </p:nvGrpSpPr>
      <p:grpSpPr>
        <a:xfrm>
          <a:off x="0" y="0"/>
          <a:ext cx="0" cy="0"/>
          <a:chOff x="0" y="0"/>
          <a:chExt cx="0" cy="0"/>
        </a:xfrm>
      </p:grpSpPr>
      <p:sp>
        <p:nvSpPr>
          <p:cNvPr id="4" name="任意多边形: 形状 17">
            <a:extLst>
              <a:ext uri="{FF2B5EF4-FFF2-40B4-BE49-F238E27FC236}">
                <a16:creationId xmlns:a16="http://schemas.microsoft.com/office/drawing/2014/main" id="{2F2CC67A-23C7-B5D0-CF3A-DD2CEF364BE9}"/>
              </a:ext>
            </a:extLst>
          </p:cNvPr>
          <p:cNvSpPr/>
          <p:nvPr>
            <p:custDataLst>
              <p:tags r:id="rId1"/>
            </p:custDataLst>
          </p:nvPr>
        </p:nvSpPr>
        <p:spPr>
          <a:xfrm rot="16200000">
            <a:off x="6269697" y="39204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 name="任意多边形: 形状 17">
            <a:extLst>
              <a:ext uri="{FF2B5EF4-FFF2-40B4-BE49-F238E27FC236}">
                <a16:creationId xmlns:a16="http://schemas.microsoft.com/office/drawing/2014/main" id="{EAFD2392-D7E1-F794-5D68-FAB01A941DE3}"/>
              </a:ext>
            </a:extLst>
          </p:cNvPr>
          <p:cNvSpPr/>
          <p:nvPr>
            <p:custDataLst>
              <p:tags r:id="rId2"/>
            </p:custDataLst>
          </p:nvPr>
        </p:nvSpPr>
        <p:spPr>
          <a:xfrm rot="16200000">
            <a:off x="6273805" y="39443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0" name="任意多边形: 形状 17">
            <a:extLst>
              <a:ext uri="{FF2B5EF4-FFF2-40B4-BE49-F238E27FC236}">
                <a16:creationId xmlns:a16="http://schemas.microsoft.com/office/drawing/2014/main" id="{03CFA5CC-1436-28AF-8759-C5644DEDCF9C}"/>
              </a:ext>
            </a:extLst>
          </p:cNvPr>
          <p:cNvSpPr/>
          <p:nvPr>
            <p:custDataLst>
              <p:tags r:id="rId3"/>
            </p:custDataLst>
          </p:nvPr>
        </p:nvSpPr>
        <p:spPr>
          <a:xfrm>
            <a:off x="5266658" y="4094480"/>
            <a:ext cx="9847061" cy="285902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8" name="Titolo 7">
            <a:extLst>
              <a:ext uri="{FF2B5EF4-FFF2-40B4-BE49-F238E27FC236}">
                <a16:creationId xmlns:a16="http://schemas.microsoft.com/office/drawing/2014/main" id="{BA39DBD9-EEBA-6C8E-2B65-A6C564A160CB}"/>
              </a:ext>
            </a:extLst>
          </p:cNvPr>
          <p:cNvSpPr>
            <a:spLocks noGrp="1"/>
          </p:cNvSpPr>
          <p:nvPr>
            <p:ph type="title"/>
          </p:nvPr>
        </p:nvSpPr>
        <p:spPr>
          <a:xfrm>
            <a:off x="393227" y="413242"/>
            <a:ext cx="10800000" cy="720000"/>
          </a:xfrm>
        </p:spPr>
        <p:txBody>
          <a:bodyPr>
            <a:normAutofit/>
          </a:bodyPr>
          <a:lstStyle/>
          <a:p>
            <a:r>
              <a:rPr lang="it-IT" dirty="0">
                <a:solidFill>
                  <a:schemeClr val="tx2"/>
                </a:solidFill>
              </a:rPr>
              <a:t>Come mai un riconoscitore separato dal classificatore?</a:t>
            </a:r>
          </a:p>
        </p:txBody>
      </p:sp>
      <p:sp>
        <p:nvSpPr>
          <p:cNvPr id="5" name="CasellaDiTesto 4">
            <a:extLst>
              <a:ext uri="{FF2B5EF4-FFF2-40B4-BE49-F238E27FC236}">
                <a16:creationId xmlns:a16="http://schemas.microsoft.com/office/drawing/2014/main" id="{ED205511-A4B2-C0FE-9106-0C2AF4F22114}"/>
              </a:ext>
            </a:extLst>
          </p:cNvPr>
          <p:cNvSpPr txBox="1"/>
          <p:nvPr/>
        </p:nvSpPr>
        <p:spPr>
          <a:xfrm>
            <a:off x="393227" y="1133242"/>
            <a:ext cx="8448675" cy="2062103"/>
          </a:xfrm>
          <a:prstGeom prst="rect">
            <a:avLst/>
          </a:prstGeom>
          <a:noFill/>
        </p:spPr>
        <p:txBody>
          <a:bodyPr wrap="square">
            <a:spAutoFit/>
          </a:bodyPr>
          <a:lstStyle/>
          <a:p>
            <a:r>
              <a:rPr lang="it-IT" sz="1600" dirty="0">
                <a:solidFill>
                  <a:schemeClr val="tx2"/>
                </a:solidFill>
              </a:rPr>
              <a:t>Come vedremo nella sezione relativa al </a:t>
            </a:r>
            <a:r>
              <a:rPr lang="it-IT" sz="1600" dirty="0">
                <a:solidFill>
                  <a:schemeClr val="accent3"/>
                </a:solidFill>
                <a:hlinkClick r:id="rId5" action="ppaction://hlinksldjump">
                  <a:extLst>
                    <a:ext uri="{A12FA001-AC4F-418D-AE19-62706E023703}">
                      <ahyp:hlinkClr xmlns:ahyp="http://schemas.microsoft.com/office/drawing/2018/hyperlinkcolor" val="tx"/>
                    </a:ext>
                  </a:extLst>
                </a:hlinkClick>
              </a:rPr>
              <a:t>classificatore</a:t>
            </a:r>
            <a:r>
              <a:rPr lang="it-IT" sz="1600" dirty="0">
                <a:solidFill>
                  <a:schemeClr val="tx2"/>
                </a:solidFill>
              </a:rPr>
              <a:t>, si è scelto di utilizzare un classificatore di tipo KNN, il quale offre numerosi vantaggi, tuttavia risulta </a:t>
            </a:r>
            <a:r>
              <a:rPr lang="it-IT" sz="1600" b="1" dirty="0">
                <a:solidFill>
                  <a:schemeClr val="tx2"/>
                </a:solidFill>
              </a:rPr>
              <a:t>insensibile agli </a:t>
            </a:r>
            <a:r>
              <a:rPr lang="it-IT" sz="1600" b="1" dirty="0" err="1">
                <a:solidFill>
                  <a:schemeClr val="tx2"/>
                </a:solidFill>
              </a:rPr>
              <a:t>outliers</a:t>
            </a:r>
            <a:r>
              <a:rPr lang="it-IT" sz="1600" b="1" dirty="0">
                <a:solidFill>
                  <a:schemeClr val="tx2"/>
                </a:solidFill>
              </a:rPr>
              <a:t>.</a:t>
            </a:r>
            <a:br>
              <a:rPr lang="it-IT" sz="1600" b="1" dirty="0">
                <a:solidFill>
                  <a:schemeClr val="tx2"/>
                </a:solidFill>
              </a:rPr>
            </a:br>
            <a:r>
              <a:rPr lang="it-IT" sz="1600" dirty="0">
                <a:solidFill>
                  <a:schemeClr val="tx2"/>
                </a:solidFill>
              </a:rPr>
              <a:t>Ciò significa che, per quanto un oggetto possa presentare features differenti da quelle dei cluster, non verrà mai riconosciuto come sconosciuto, ma verrà assegnato alla classe con elementi dalle caratteristiche più </a:t>
            </a:r>
            <a:r>
              <a:rPr lang="it-IT" sz="1600" dirty="0" err="1">
                <a:solidFill>
                  <a:schemeClr val="tx2"/>
                </a:solidFill>
              </a:rPr>
              <a:t>silimili</a:t>
            </a:r>
            <a:r>
              <a:rPr lang="it-IT" sz="1600" dirty="0">
                <a:solidFill>
                  <a:schemeClr val="tx2"/>
                </a:solidFill>
              </a:rPr>
              <a:t>.</a:t>
            </a:r>
            <a:br>
              <a:rPr lang="it-IT" sz="1600" dirty="0">
                <a:solidFill>
                  <a:schemeClr val="tx2"/>
                </a:solidFill>
              </a:rPr>
            </a:br>
            <a:r>
              <a:rPr lang="it-IT" sz="1600" dirty="0">
                <a:solidFill>
                  <a:schemeClr val="tx2"/>
                </a:solidFill>
              </a:rPr>
              <a:t>Per questo motivo è stato necessario implementare un riconoscitore per permettere al sistema di distinguere foglie da oggetti </a:t>
            </a:r>
            <a:r>
              <a:rPr lang="it-IT" sz="1600" b="1" dirty="0" err="1">
                <a:solidFill>
                  <a:schemeClr val="tx2"/>
                </a:solidFill>
              </a:rPr>
              <a:t>unknown</a:t>
            </a:r>
            <a:r>
              <a:rPr lang="it-IT" sz="1600" dirty="0">
                <a:solidFill>
                  <a:schemeClr val="tx2"/>
                </a:solidFill>
              </a:rPr>
              <a:t>.</a:t>
            </a:r>
          </a:p>
          <a:p>
            <a:r>
              <a:rPr lang="it-IT" sz="1600" dirty="0">
                <a:solidFill>
                  <a:schemeClr val="tx2"/>
                </a:solidFill>
              </a:rPr>
              <a:t>Questa decisione consente, inoltre, di mantenere alta la </a:t>
            </a:r>
            <a:r>
              <a:rPr lang="it-IT" sz="1600" b="1" dirty="0">
                <a:solidFill>
                  <a:schemeClr val="tx2"/>
                </a:solidFill>
              </a:rPr>
              <a:t>modularità</a:t>
            </a:r>
            <a:r>
              <a:rPr lang="it-IT" sz="1600" dirty="0">
                <a:solidFill>
                  <a:schemeClr val="tx2"/>
                </a:solidFill>
              </a:rPr>
              <a:t> del progetto.</a:t>
            </a:r>
          </a:p>
        </p:txBody>
      </p:sp>
    </p:spTree>
    <p:extLst>
      <p:ext uri="{BB962C8B-B14F-4D97-AF65-F5344CB8AC3E}">
        <p14:creationId xmlns:p14="http://schemas.microsoft.com/office/powerpoint/2010/main" val="844490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4DEFB3-CA4A-D35D-34CA-C8A61DB295CD}"/>
            </a:ext>
          </a:extLst>
        </p:cNvPr>
        <p:cNvGrpSpPr/>
        <p:nvPr/>
      </p:nvGrpSpPr>
      <p:grpSpPr>
        <a:xfrm>
          <a:off x="0" y="0"/>
          <a:ext cx="0" cy="0"/>
          <a:chOff x="0" y="0"/>
          <a:chExt cx="0" cy="0"/>
        </a:xfrm>
      </p:grpSpPr>
      <p:sp>
        <p:nvSpPr>
          <p:cNvPr id="4" name="任意多边形: 形状 17">
            <a:extLst>
              <a:ext uri="{FF2B5EF4-FFF2-40B4-BE49-F238E27FC236}">
                <a16:creationId xmlns:a16="http://schemas.microsoft.com/office/drawing/2014/main" id="{7C81C8BE-741D-AD60-4443-D135C122061F}"/>
              </a:ext>
            </a:extLst>
          </p:cNvPr>
          <p:cNvSpPr/>
          <p:nvPr>
            <p:custDataLst>
              <p:tags r:id="rId1"/>
            </p:custDataLst>
          </p:nvPr>
        </p:nvSpPr>
        <p:spPr>
          <a:xfrm rot="16200000">
            <a:off x="6269697" y="39204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 name="任意多边形: 形状 17">
            <a:extLst>
              <a:ext uri="{FF2B5EF4-FFF2-40B4-BE49-F238E27FC236}">
                <a16:creationId xmlns:a16="http://schemas.microsoft.com/office/drawing/2014/main" id="{61DAC136-7620-08CD-7069-817E5C06A4FD}"/>
              </a:ext>
            </a:extLst>
          </p:cNvPr>
          <p:cNvSpPr/>
          <p:nvPr>
            <p:custDataLst>
              <p:tags r:id="rId2"/>
            </p:custDataLst>
          </p:nvPr>
        </p:nvSpPr>
        <p:spPr>
          <a:xfrm rot="16200000">
            <a:off x="6273805" y="39443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0" name="任意多边形: 形状 17">
            <a:extLst>
              <a:ext uri="{FF2B5EF4-FFF2-40B4-BE49-F238E27FC236}">
                <a16:creationId xmlns:a16="http://schemas.microsoft.com/office/drawing/2014/main" id="{2E156547-5115-1D13-F582-137C759D1B9E}"/>
              </a:ext>
            </a:extLst>
          </p:cNvPr>
          <p:cNvSpPr/>
          <p:nvPr>
            <p:custDataLst>
              <p:tags r:id="rId3"/>
            </p:custDataLst>
          </p:nvPr>
        </p:nvSpPr>
        <p:spPr>
          <a:xfrm>
            <a:off x="5266658" y="4094480"/>
            <a:ext cx="9847061" cy="285902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8" name="Titolo 7">
            <a:extLst>
              <a:ext uri="{FF2B5EF4-FFF2-40B4-BE49-F238E27FC236}">
                <a16:creationId xmlns:a16="http://schemas.microsoft.com/office/drawing/2014/main" id="{485A3BF8-F615-CFD7-4948-7A9C5D231EEF}"/>
              </a:ext>
            </a:extLst>
          </p:cNvPr>
          <p:cNvSpPr>
            <a:spLocks noGrp="1"/>
          </p:cNvSpPr>
          <p:nvPr>
            <p:ph type="title"/>
          </p:nvPr>
        </p:nvSpPr>
        <p:spPr/>
        <p:txBody>
          <a:bodyPr>
            <a:normAutofit/>
          </a:bodyPr>
          <a:lstStyle/>
          <a:p>
            <a:r>
              <a:rPr lang="it-IT" dirty="0">
                <a:solidFill>
                  <a:schemeClr val="tx2"/>
                </a:solidFill>
              </a:rPr>
              <a:t>Ensemble</a:t>
            </a:r>
          </a:p>
        </p:txBody>
      </p:sp>
      <p:sp>
        <p:nvSpPr>
          <p:cNvPr id="5" name="CasellaDiTesto 4">
            <a:extLst>
              <a:ext uri="{FF2B5EF4-FFF2-40B4-BE49-F238E27FC236}">
                <a16:creationId xmlns:a16="http://schemas.microsoft.com/office/drawing/2014/main" id="{838D2B5B-272E-26B4-2B11-5E5EA275A5C5}"/>
              </a:ext>
            </a:extLst>
          </p:cNvPr>
          <p:cNvSpPr txBox="1"/>
          <p:nvPr/>
        </p:nvSpPr>
        <p:spPr>
          <a:xfrm>
            <a:off x="695325" y="1177026"/>
            <a:ext cx="7556090" cy="1477328"/>
          </a:xfrm>
          <a:prstGeom prst="rect">
            <a:avLst/>
          </a:prstGeom>
          <a:noFill/>
        </p:spPr>
        <p:txBody>
          <a:bodyPr wrap="square">
            <a:spAutoFit/>
          </a:bodyPr>
          <a:lstStyle/>
          <a:p>
            <a:r>
              <a:rPr lang="it-IT" dirty="0">
                <a:solidFill>
                  <a:schemeClr val="tx2"/>
                </a:solidFill>
              </a:rPr>
              <a:t>Un riconoscitore ensemble combina le decisioni di più classificatori (random </a:t>
            </a:r>
            <a:r>
              <a:rPr lang="it-IT" dirty="0" err="1">
                <a:solidFill>
                  <a:schemeClr val="tx2"/>
                </a:solidFill>
              </a:rPr>
              <a:t>forest</a:t>
            </a:r>
            <a:r>
              <a:rPr lang="it-IT" dirty="0">
                <a:solidFill>
                  <a:schemeClr val="tx2"/>
                </a:solidFill>
              </a:rPr>
              <a:t> nel caso del nostro riconoscitore di foglie) per migliore robustezza e accuratezza</a:t>
            </a:r>
          </a:p>
          <a:p>
            <a:r>
              <a:rPr lang="it-IT" dirty="0">
                <a:solidFill>
                  <a:schemeClr val="tx2"/>
                </a:solidFill>
              </a:rPr>
              <a:t>Ogni classificatore fa una predizione e la decisione </a:t>
            </a:r>
            <a:r>
              <a:rPr lang="it-IT" dirty="0" err="1">
                <a:solidFill>
                  <a:schemeClr val="tx2"/>
                </a:solidFill>
              </a:rPr>
              <a:t>é</a:t>
            </a:r>
            <a:r>
              <a:rPr lang="it-IT" dirty="0">
                <a:solidFill>
                  <a:schemeClr val="tx2"/>
                </a:solidFill>
              </a:rPr>
              <a:t> ottenuta tramite voto o media delle predizioni (in base al metodo)</a:t>
            </a:r>
          </a:p>
        </p:txBody>
      </p:sp>
    </p:spTree>
    <p:extLst>
      <p:ext uri="{BB962C8B-B14F-4D97-AF65-F5344CB8AC3E}">
        <p14:creationId xmlns:p14="http://schemas.microsoft.com/office/powerpoint/2010/main" val="2444711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2DCAAC-FC58-4AA7-1338-804F881B01DF}"/>
              </a:ext>
            </a:extLst>
          </p:cNvPr>
          <p:cNvSpPr>
            <a:spLocks noGrp="1"/>
          </p:cNvSpPr>
          <p:nvPr>
            <p:ph type="sldNum" sz="quarter" idx="12"/>
          </p:nvPr>
        </p:nvSpPr>
        <p:spPr/>
        <p:txBody>
          <a:bodyPr/>
          <a:lstStyle/>
          <a:p>
            <a:pPr algn="ctr"/>
            <a:fld id="{49AE70B2-8BF9-45C0-BB95-33D1B9D3A854}" type="slidenum">
              <a:rPr lang="en-US" smtClean="0"/>
              <a:pPr algn="ctr"/>
              <a:t>23</a:t>
            </a:fld>
            <a:endParaRPr lang="en-US" dirty="0"/>
          </a:p>
        </p:txBody>
      </p:sp>
      <p:sp>
        <p:nvSpPr>
          <p:cNvPr id="3" name="Title 2">
            <a:extLst>
              <a:ext uri="{FF2B5EF4-FFF2-40B4-BE49-F238E27FC236}">
                <a16:creationId xmlns:a16="http://schemas.microsoft.com/office/drawing/2014/main" id="{FC3C8921-6A8C-DC85-8489-9BE6F3BC3B7D}"/>
              </a:ext>
            </a:extLst>
          </p:cNvPr>
          <p:cNvSpPr>
            <a:spLocks noGrp="1"/>
          </p:cNvSpPr>
          <p:nvPr>
            <p:ph type="title"/>
          </p:nvPr>
        </p:nvSpPr>
        <p:spPr>
          <a:xfrm>
            <a:off x="626769" y="680535"/>
            <a:ext cx="4860523" cy="720000"/>
          </a:xfrm>
        </p:spPr>
        <p:txBody>
          <a:bodyPr>
            <a:normAutofit fontScale="90000"/>
          </a:bodyPr>
          <a:lstStyle/>
          <a:p>
            <a:r>
              <a:rPr lang="en-US" dirty="0" err="1">
                <a:solidFill>
                  <a:schemeClr val="tx2"/>
                </a:solidFill>
              </a:rPr>
              <a:t>Numero</a:t>
            </a:r>
            <a:r>
              <a:rPr lang="en-US" dirty="0">
                <a:solidFill>
                  <a:schemeClr val="tx2"/>
                </a:solidFill>
              </a:rPr>
              <a:t> di feature </a:t>
            </a:r>
            <a:r>
              <a:rPr lang="en-US" dirty="0" err="1">
                <a:solidFill>
                  <a:schemeClr val="tx2"/>
                </a:solidFill>
              </a:rPr>
              <a:t>selezionate</a:t>
            </a:r>
            <a:r>
              <a:rPr lang="en-US" dirty="0">
                <a:solidFill>
                  <a:schemeClr val="tx2"/>
                </a:solidFill>
              </a:rPr>
              <a:t> per il </a:t>
            </a:r>
            <a:r>
              <a:rPr lang="en-US" dirty="0" err="1">
                <a:solidFill>
                  <a:schemeClr val="tx2"/>
                </a:solidFill>
              </a:rPr>
              <a:t>riconoscitore</a:t>
            </a:r>
            <a:endParaRPr lang="en-US" dirty="0">
              <a:solidFill>
                <a:schemeClr val="tx2"/>
              </a:solidFill>
            </a:endParaRPr>
          </a:p>
        </p:txBody>
      </p:sp>
      <p:pic>
        <p:nvPicPr>
          <p:cNvPr id="5" name="Picture 4" descr="A graph with blue lines&#10;&#10;AI-generated content may be incorrect.">
            <a:extLst>
              <a:ext uri="{FF2B5EF4-FFF2-40B4-BE49-F238E27FC236}">
                <a16:creationId xmlns:a16="http://schemas.microsoft.com/office/drawing/2014/main" id="{65878847-CD81-D9B5-17F7-66CEFA55A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6510" y="266218"/>
            <a:ext cx="6089218" cy="6331352"/>
          </a:xfrm>
          <a:prstGeom prst="rect">
            <a:avLst/>
          </a:prstGeom>
        </p:spPr>
      </p:pic>
      <p:sp>
        <p:nvSpPr>
          <p:cNvPr id="6" name="TextBox 5">
            <a:extLst>
              <a:ext uri="{FF2B5EF4-FFF2-40B4-BE49-F238E27FC236}">
                <a16:creationId xmlns:a16="http://schemas.microsoft.com/office/drawing/2014/main" id="{90BE8A82-3FAD-CD11-B80A-05EADDF75987}"/>
              </a:ext>
            </a:extLst>
          </p:cNvPr>
          <p:cNvSpPr txBox="1"/>
          <p:nvPr/>
        </p:nvSpPr>
        <p:spPr>
          <a:xfrm>
            <a:off x="626770" y="1400535"/>
            <a:ext cx="4778608" cy="1323439"/>
          </a:xfrm>
          <a:prstGeom prst="rect">
            <a:avLst/>
          </a:prstGeom>
          <a:noFill/>
        </p:spPr>
        <p:txBody>
          <a:bodyPr wrap="square" rtlCol="0">
            <a:spAutoFit/>
          </a:bodyPr>
          <a:lstStyle/>
          <a:p>
            <a:r>
              <a:rPr lang="en-US" sz="1600" dirty="0">
                <a:solidFill>
                  <a:schemeClr val="tx2"/>
                </a:solidFill>
              </a:rPr>
              <a:t>In </a:t>
            </a:r>
            <a:r>
              <a:rPr lang="en-US" sz="1600" dirty="0" err="1">
                <a:solidFill>
                  <a:schemeClr val="tx2"/>
                </a:solidFill>
              </a:rPr>
              <a:t>questo</a:t>
            </a:r>
            <a:r>
              <a:rPr lang="en-US" sz="1600" dirty="0">
                <a:solidFill>
                  <a:schemeClr val="tx2"/>
                </a:solidFill>
              </a:rPr>
              <a:t> </a:t>
            </a:r>
            <a:r>
              <a:rPr lang="en-US" sz="1600" dirty="0" err="1">
                <a:solidFill>
                  <a:schemeClr val="tx2"/>
                </a:solidFill>
              </a:rPr>
              <a:t>caso</a:t>
            </a:r>
            <a:r>
              <a:rPr lang="en-US" sz="1600" dirty="0">
                <a:solidFill>
                  <a:schemeClr val="tx2"/>
                </a:solidFill>
              </a:rPr>
              <a:t>, data la </a:t>
            </a:r>
            <a:r>
              <a:rPr lang="en-US" sz="1600" dirty="0" err="1">
                <a:solidFill>
                  <a:schemeClr val="tx2"/>
                </a:solidFill>
              </a:rPr>
              <a:t>scelta</a:t>
            </a:r>
            <a:r>
              <a:rPr lang="en-US" sz="1600" dirty="0">
                <a:solidFill>
                  <a:schemeClr val="tx2"/>
                </a:solidFill>
              </a:rPr>
              <a:t> di un </a:t>
            </a:r>
            <a:r>
              <a:rPr lang="en-US" sz="1600" dirty="0" err="1">
                <a:solidFill>
                  <a:schemeClr val="tx2"/>
                </a:solidFill>
              </a:rPr>
              <a:t>riconoscitore</a:t>
            </a:r>
            <a:r>
              <a:rPr lang="en-US" sz="1600" dirty="0">
                <a:solidFill>
                  <a:schemeClr val="tx2"/>
                </a:solidFill>
              </a:rPr>
              <a:t> ensemble, </a:t>
            </a:r>
            <a:r>
              <a:rPr lang="en-US" sz="1600" dirty="0" err="1">
                <a:solidFill>
                  <a:schemeClr val="tx2"/>
                </a:solidFill>
              </a:rPr>
              <a:t>é</a:t>
            </a:r>
            <a:r>
              <a:rPr lang="en-US" sz="1600" dirty="0">
                <a:solidFill>
                  <a:schemeClr val="tx2"/>
                </a:solidFill>
              </a:rPr>
              <a:t> </a:t>
            </a:r>
            <a:r>
              <a:rPr lang="en-US" sz="1600" dirty="0" err="1">
                <a:solidFill>
                  <a:schemeClr val="tx2"/>
                </a:solidFill>
              </a:rPr>
              <a:t>stata</a:t>
            </a:r>
            <a:r>
              <a:rPr lang="en-US" sz="1600" dirty="0">
                <a:solidFill>
                  <a:schemeClr val="tx2"/>
                </a:solidFill>
              </a:rPr>
              <a:t> </a:t>
            </a:r>
            <a:r>
              <a:rPr lang="en-US" sz="1600" dirty="0" err="1">
                <a:solidFill>
                  <a:schemeClr val="tx2"/>
                </a:solidFill>
              </a:rPr>
              <a:t>usata</a:t>
            </a:r>
            <a:r>
              <a:rPr lang="en-US" sz="1600" dirty="0">
                <a:solidFill>
                  <a:schemeClr val="tx2"/>
                </a:solidFill>
              </a:rPr>
              <a:t> la </a:t>
            </a:r>
            <a:r>
              <a:rPr lang="en-US" sz="1600" dirty="0" err="1">
                <a:solidFill>
                  <a:schemeClr val="tx2"/>
                </a:solidFill>
              </a:rPr>
              <a:t>metrica</a:t>
            </a:r>
            <a:r>
              <a:rPr lang="en-US" sz="1600" dirty="0">
                <a:solidFill>
                  <a:schemeClr val="tx2"/>
                </a:solidFill>
              </a:rPr>
              <a:t> </a:t>
            </a:r>
            <a:r>
              <a:rPr lang="en-US" sz="1600" dirty="0" err="1">
                <a:solidFill>
                  <a:schemeClr val="tx2"/>
                </a:solidFill>
              </a:rPr>
              <a:t>oobPermutetImportance</a:t>
            </a:r>
            <a:r>
              <a:rPr lang="en-US" sz="1600" dirty="0">
                <a:solidFill>
                  <a:schemeClr val="tx2"/>
                </a:solidFill>
              </a:rPr>
              <a:t> per la </a:t>
            </a:r>
            <a:r>
              <a:rPr lang="en-US" sz="1600" dirty="0" err="1">
                <a:solidFill>
                  <a:schemeClr val="tx2"/>
                </a:solidFill>
              </a:rPr>
              <a:t>selezione</a:t>
            </a:r>
            <a:r>
              <a:rPr lang="en-US" sz="1600" dirty="0">
                <a:solidFill>
                  <a:schemeClr val="tx2"/>
                </a:solidFill>
              </a:rPr>
              <a:t> </a:t>
            </a:r>
            <a:r>
              <a:rPr lang="en-US" sz="1600" dirty="0" err="1">
                <a:solidFill>
                  <a:schemeClr val="tx2"/>
                </a:solidFill>
              </a:rPr>
              <a:t>delle</a:t>
            </a:r>
            <a:r>
              <a:rPr lang="en-US" sz="1600" dirty="0">
                <a:solidFill>
                  <a:schemeClr val="tx2"/>
                </a:solidFill>
              </a:rPr>
              <a:t> features Migliori</a:t>
            </a:r>
          </a:p>
          <a:p>
            <a:endParaRPr lang="en-US" sz="1600" dirty="0">
              <a:solidFill>
                <a:schemeClr val="tx2"/>
              </a:solidFill>
            </a:endParaRP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8689C58-B97D-1F4B-D6C2-EF7AA4E463BE}"/>
                  </a:ext>
                </a:extLst>
              </p:cNvPr>
              <p:cNvSpPr txBox="1"/>
              <p:nvPr/>
            </p:nvSpPr>
            <p:spPr>
              <a:xfrm>
                <a:off x="2338645" y="4007265"/>
                <a:ext cx="1354858" cy="369332"/>
              </a:xfrm>
              <a:prstGeom prst="rect">
                <a:avLst/>
              </a:prstGeom>
              <a:noFill/>
            </p:spPr>
            <p:txBody>
              <a:bodyPr wrap="none" rtlCol="0">
                <a:spAutoFit/>
              </a:bodyPr>
              <a:lstStyle/>
              <a:p>
                <a:r>
                  <a:rPr lang="en-US" dirty="0"/>
                  <a:t>N </a:t>
                </a:r>
                <a14:m>
                  <m:oMath xmlns:m="http://schemas.openxmlformats.org/officeDocument/2006/math">
                    <m:r>
                      <a:rPr lang="en-US" b="0" i="1" smtClean="0">
                        <a:latin typeface="Cambria Math" panose="02040503050406030204" pitchFamily="18" charset="0"/>
                      </a:rPr>
                      <m:t>∈[22, 24]</m:t>
                    </m:r>
                  </m:oMath>
                </a14:m>
                <a:endParaRPr lang="en-US" dirty="0"/>
              </a:p>
            </p:txBody>
          </p:sp>
        </mc:Choice>
        <mc:Fallback>
          <p:sp>
            <p:nvSpPr>
              <p:cNvPr id="7" name="TextBox 6">
                <a:extLst>
                  <a:ext uri="{FF2B5EF4-FFF2-40B4-BE49-F238E27FC236}">
                    <a16:creationId xmlns:a16="http://schemas.microsoft.com/office/drawing/2014/main" id="{A8689C58-B97D-1F4B-D6C2-EF7AA4E463BE}"/>
                  </a:ext>
                </a:extLst>
              </p:cNvPr>
              <p:cNvSpPr txBox="1">
                <a:spLocks noRot="1" noChangeAspect="1" noMove="1" noResize="1" noEditPoints="1" noAdjustHandles="1" noChangeArrowheads="1" noChangeShapeType="1" noTextEdit="1"/>
              </p:cNvSpPr>
              <p:nvPr/>
            </p:nvSpPr>
            <p:spPr>
              <a:xfrm>
                <a:off x="2338645" y="4007265"/>
                <a:ext cx="1354858" cy="369332"/>
              </a:xfrm>
              <a:prstGeom prst="rect">
                <a:avLst/>
              </a:prstGeom>
              <a:blipFill>
                <a:blip r:embed="rId3"/>
                <a:stretch>
                  <a:fillRect l="-3738" t="-6667" r="-935" b="-26667"/>
                </a:stretch>
              </a:blipFill>
            </p:spPr>
            <p:txBody>
              <a:bodyPr/>
              <a:lstStyle/>
              <a:p>
                <a:r>
                  <a:rPr lang="en-US">
                    <a:noFill/>
                  </a:rPr>
                  <a:t> </a:t>
                </a:r>
              </a:p>
            </p:txBody>
          </p:sp>
        </mc:Fallback>
      </mc:AlternateContent>
    </p:spTree>
    <p:extLst>
      <p:ext uri="{BB962C8B-B14F-4D97-AF65-F5344CB8AC3E}">
        <p14:creationId xmlns:p14="http://schemas.microsoft.com/office/powerpoint/2010/main" val="4157585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04606D37-7774-9E74-9E90-8CD51B5CED62}"/>
              </a:ext>
            </a:extLst>
          </p:cNvPr>
          <p:cNvSpPr>
            <a:spLocks noGrp="1"/>
          </p:cNvSpPr>
          <p:nvPr>
            <p:ph type="sldNum" sz="quarter" idx="12"/>
          </p:nvPr>
        </p:nvSpPr>
        <p:spPr/>
        <p:txBody>
          <a:bodyPr/>
          <a:lstStyle/>
          <a:p>
            <a:pPr algn="ctr"/>
            <a:fld id="{49AE70B2-8BF9-45C0-BB95-33D1B9D3A854}" type="slidenum">
              <a:rPr lang="en-US" smtClean="0"/>
              <a:pPr algn="ctr"/>
              <a:t>24</a:t>
            </a:fld>
            <a:endParaRPr lang="en-US" dirty="0"/>
          </a:p>
        </p:txBody>
      </p:sp>
      <p:sp>
        <p:nvSpPr>
          <p:cNvPr id="3" name="Titolo 2">
            <a:extLst>
              <a:ext uri="{FF2B5EF4-FFF2-40B4-BE49-F238E27FC236}">
                <a16:creationId xmlns:a16="http://schemas.microsoft.com/office/drawing/2014/main" id="{2C1E441A-2849-6E3F-0D4F-1A9C066B6F24}"/>
              </a:ext>
            </a:extLst>
          </p:cNvPr>
          <p:cNvSpPr>
            <a:spLocks noGrp="1"/>
          </p:cNvSpPr>
          <p:nvPr>
            <p:ph type="title"/>
          </p:nvPr>
        </p:nvSpPr>
        <p:spPr>
          <a:xfrm>
            <a:off x="156469" y="412692"/>
            <a:ext cx="11574261" cy="720000"/>
          </a:xfrm>
        </p:spPr>
        <p:txBody>
          <a:bodyPr>
            <a:normAutofit/>
          </a:bodyPr>
          <a:lstStyle/>
          <a:p>
            <a:pPr algn="ctr"/>
            <a:r>
              <a:rPr lang="it-IT" sz="4000" dirty="0">
                <a:solidFill>
                  <a:schemeClr val="tx2"/>
                </a:solidFill>
              </a:rPr>
              <a:t>Riconoscimento degli Oggetti</a:t>
            </a:r>
          </a:p>
        </p:txBody>
      </p:sp>
      <p:sp>
        <p:nvSpPr>
          <p:cNvPr id="4" name="AutoShape 2" descr="train e test riconoscitore foglia/unknown">
            <a:extLst>
              <a:ext uri="{FF2B5EF4-FFF2-40B4-BE49-F238E27FC236}">
                <a16:creationId xmlns:a16="http://schemas.microsoft.com/office/drawing/2014/main" id="{F9732E69-250A-CB30-8992-4CCB819CFC6E}"/>
              </a:ext>
            </a:extLst>
          </p:cNvPr>
          <p:cNvSpPr>
            <a:spLocks noChangeAspect="1" noChangeArrowheads="1"/>
          </p:cNvSpPr>
          <p:nvPr/>
        </p:nvSpPr>
        <p:spPr bwMode="auto">
          <a:xfrm>
            <a:off x="5943600" y="-549442"/>
            <a:ext cx="4130842" cy="413084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5" name="AutoShape 4">
            <a:extLst>
              <a:ext uri="{FF2B5EF4-FFF2-40B4-BE49-F238E27FC236}">
                <a16:creationId xmlns:a16="http://schemas.microsoft.com/office/drawing/2014/main" id="{F969789E-E2DB-F2F1-0634-1AD6A695FA1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7" name="Immagine 6" descr="Immagine che contiene testo, schermata, diagramma, linea&#10;&#10;Il contenuto generato dall'IA potrebbe non essere corretto.">
            <a:extLst>
              <a:ext uri="{FF2B5EF4-FFF2-40B4-BE49-F238E27FC236}">
                <a16:creationId xmlns:a16="http://schemas.microsoft.com/office/drawing/2014/main" id="{042EBCCA-CF5E-B1EC-11AF-0A8A2706B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038" y="1395743"/>
            <a:ext cx="7349924" cy="4910668"/>
          </a:xfrm>
          <a:prstGeom prst="rect">
            <a:avLst/>
          </a:prstGeom>
        </p:spPr>
      </p:pic>
    </p:spTree>
    <p:extLst>
      <p:ext uri="{BB962C8B-B14F-4D97-AF65-F5344CB8AC3E}">
        <p14:creationId xmlns:p14="http://schemas.microsoft.com/office/powerpoint/2010/main" val="1069258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CE7F3-CCA0-779E-1CBB-C25633C2E66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CB16546-CD22-4109-4C0F-0799A3394529}"/>
              </a:ext>
            </a:extLst>
          </p:cNvPr>
          <p:cNvSpPr>
            <a:spLocks noGrp="1"/>
          </p:cNvSpPr>
          <p:nvPr>
            <p:ph type="title"/>
          </p:nvPr>
        </p:nvSpPr>
        <p:spPr>
          <a:xfrm>
            <a:off x="579577" y="860560"/>
            <a:ext cx="10800000" cy="720000"/>
          </a:xfrm>
        </p:spPr>
        <p:txBody>
          <a:bodyPr anchor="ctr">
            <a:normAutofit/>
          </a:bodyPr>
          <a:lstStyle/>
          <a:p>
            <a:r>
              <a:rPr lang="en-US" sz="4400" dirty="0">
                <a:solidFill>
                  <a:schemeClr val="tx2"/>
                </a:solidFill>
                <a:latin typeface="+mn-lt"/>
                <a:ea typeface="微软雅黑" panose="020B0503020204020204" pitchFamily="34" charset="-122"/>
                <a:cs typeface="+mn-ea"/>
                <a:sym typeface="+mn-lt"/>
              </a:rPr>
              <a:t>05-Classificazione </a:t>
            </a:r>
            <a:r>
              <a:rPr lang="en-US" sz="4400" dirty="0" err="1">
                <a:solidFill>
                  <a:schemeClr val="tx2"/>
                </a:solidFill>
                <a:latin typeface="+mn-lt"/>
                <a:ea typeface="微软雅黑" panose="020B0503020204020204" pitchFamily="34" charset="-122"/>
                <a:cs typeface="+mn-ea"/>
                <a:sym typeface="+mn-lt"/>
              </a:rPr>
              <a:t>delle</a:t>
            </a:r>
            <a:r>
              <a:rPr lang="en-US" sz="4400" dirty="0">
                <a:solidFill>
                  <a:schemeClr val="tx2"/>
                </a:solidFill>
                <a:latin typeface="+mn-lt"/>
                <a:ea typeface="微软雅黑" panose="020B0503020204020204" pitchFamily="34" charset="-122"/>
                <a:cs typeface="+mn-ea"/>
                <a:sym typeface="+mn-lt"/>
              </a:rPr>
              <a:t> </a:t>
            </a:r>
            <a:r>
              <a:rPr lang="en-US" sz="4400" dirty="0" err="1">
                <a:solidFill>
                  <a:schemeClr val="tx2"/>
                </a:solidFill>
                <a:latin typeface="+mn-lt"/>
                <a:ea typeface="微软雅黑" panose="020B0503020204020204" pitchFamily="34" charset="-122"/>
                <a:cs typeface="+mn-ea"/>
                <a:sym typeface="+mn-lt"/>
              </a:rPr>
              <a:t>Foglie</a:t>
            </a:r>
            <a:endParaRPr lang="en-US" sz="4400" dirty="0">
              <a:solidFill>
                <a:schemeClr val="tx2"/>
              </a:solidFill>
              <a:latin typeface="+mn-lt"/>
              <a:ea typeface="微软雅黑" panose="020B0503020204020204" pitchFamily="34" charset="-122"/>
              <a:cs typeface="+mn-ea"/>
              <a:sym typeface="+mn-lt"/>
            </a:endParaRPr>
          </a:p>
        </p:txBody>
      </p:sp>
      <p:sp>
        <p:nvSpPr>
          <p:cNvPr id="2" name="任意多边形: 形状 31">
            <a:extLst>
              <a:ext uri="{FF2B5EF4-FFF2-40B4-BE49-F238E27FC236}">
                <a16:creationId xmlns:a16="http://schemas.microsoft.com/office/drawing/2014/main" id="{9D956CC3-EBAE-C46A-A859-744D25852098}"/>
              </a:ext>
            </a:extLst>
          </p:cNvPr>
          <p:cNvSpPr/>
          <p:nvPr>
            <p:custDataLst>
              <p:tags r:id="rId1"/>
            </p:custDataLst>
          </p:nvPr>
        </p:nvSpPr>
        <p:spPr>
          <a:xfrm>
            <a:off x="291670" y="3484725"/>
            <a:ext cx="399223" cy="1024024"/>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grpSp>
        <p:nvGrpSpPr>
          <p:cNvPr id="12" name="Gruppo 11">
            <a:extLst>
              <a:ext uri="{FF2B5EF4-FFF2-40B4-BE49-F238E27FC236}">
                <a16:creationId xmlns:a16="http://schemas.microsoft.com/office/drawing/2014/main" id="{85BA588C-FCE8-CB2B-ADE0-7508C38082EA}"/>
              </a:ext>
            </a:extLst>
          </p:cNvPr>
          <p:cNvGrpSpPr/>
          <p:nvPr/>
        </p:nvGrpSpPr>
        <p:grpSpPr>
          <a:xfrm>
            <a:off x="202488" y="2487158"/>
            <a:ext cx="11671750" cy="3055303"/>
            <a:chOff x="696879" y="2457661"/>
            <a:chExt cx="11671750" cy="3055303"/>
          </a:xfrm>
        </p:grpSpPr>
        <p:grpSp>
          <p:nvGrpSpPr>
            <p:cNvPr id="4" name="Group 3">
              <a:extLst>
                <a:ext uri="{FF2B5EF4-FFF2-40B4-BE49-F238E27FC236}">
                  <a16:creationId xmlns:a16="http://schemas.microsoft.com/office/drawing/2014/main" id="{5087579E-C7D6-7EAC-5DE9-D2D35FEACB95}"/>
                </a:ext>
              </a:extLst>
            </p:cNvPr>
            <p:cNvGrpSpPr/>
            <p:nvPr/>
          </p:nvGrpSpPr>
          <p:grpSpPr>
            <a:xfrm>
              <a:off x="696879" y="2457661"/>
              <a:ext cx="8544342" cy="3045472"/>
              <a:chOff x="605439" y="2356456"/>
              <a:chExt cx="11110222" cy="3071737"/>
            </a:xfrm>
          </p:grpSpPr>
          <p:sp>
            <p:nvSpPr>
              <p:cNvPr id="65" name="Freeform 4">
                <a:extLst>
                  <a:ext uri="{FF2B5EF4-FFF2-40B4-BE49-F238E27FC236}">
                    <a16:creationId xmlns:a16="http://schemas.microsoft.com/office/drawing/2014/main" id="{88A08890-4016-CE05-C3A7-B6A6A3F59D71}"/>
                  </a:ext>
                </a:extLst>
              </p:cNvPr>
              <p:cNvSpPr/>
              <p:nvPr>
                <p:custDataLst>
                  <p:tags r:id="rId5"/>
                </p:custDataLst>
              </p:nvPr>
            </p:nvSpPr>
            <p:spPr>
              <a:xfrm>
                <a:off x="6270329" y="2363163"/>
                <a:ext cx="2640525" cy="3065030"/>
              </a:xfrm>
              <a:custGeom>
                <a:avLst/>
                <a:gdLst>
                  <a:gd name="connsiteX0" fmla="*/ 2901949 w 3176990"/>
                  <a:gd name="connsiteY0" fmla="*/ 0 h 2901950"/>
                  <a:gd name="connsiteX1" fmla="*/ 2901948 w 3176990"/>
                  <a:gd name="connsiteY1" fmla="*/ 1181659 h 2901950"/>
                  <a:gd name="connsiteX2" fmla="*/ 3176990 w 3176990"/>
                  <a:gd name="connsiteY2" fmla="*/ 1450974 h 2901950"/>
                  <a:gd name="connsiteX3" fmla="*/ 2901948 w 3176990"/>
                  <a:gd name="connsiteY3" fmla="*/ 1720293 h 2901950"/>
                  <a:gd name="connsiteX4" fmla="*/ 2901947 w 3176990"/>
                  <a:gd name="connsiteY4" fmla="*/ 2901950 h 2901950"/>
                  <a:gd name="connsiteX5" fmla="*/ 0 w 3176990"/>
                  <a:gd name="connsiteY5" fmla="*/ 2901949 h 2901950"/>
                  <a:gd name="connsiteX6" fmla="*/ 1 w 3176990"/>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90" h="2901950">
                    <a:moveTo>
                      <a:pt x="2901949" y="0"/>
                    </a:moveTo>
                    <a:lnTo>
                      <a:pt x="2901948" y="1181659"/>
                    </a:lnTo>
                    <a:lnTo>
                      <a:pt x="3176990" y="1450974"/>
                    </a:lnTo>
                    <a:lnTo>
                      <a:pt x="2901948" y="1720293"/>
                    </a:lnTo>
                    <a:lnTo>
                      <a:pt x="2901947" y="2901950"/>
                    </a:lnTo>
                    <a:lnTo>
                      <a:pt x="0" y="2901949"/>
                    </a:lnTo>
                    <a:lnTo>
                      <a:pt x="1"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9450" tIns="479653" rIns="431477" bIns="479653" numCol="1" spcCol="0" rtlCol="0" fromWordArt="0" anchor="ctr" anchorCtr="0" forceAA="0" compatLnSpc="1">
                <a:noAutofit/>
              </a:bodyPr>
              <a:lstStyle/>
              <a:p>
                <a:pPr>
                  <a:lnSpc>
                    <a:spcPct val="130000"/>
                  </a:lnSpc>
                  <a:spcAft>
                    <a:spcPts val="1200"/>
                  </a:spcAft>
                </a:pPr>
                <a:endParaRPr lang="en-US" altLang="zh-CN" sz="1100" b="1" dirty="0">
                  <a:solidFill>
                    <a:schemeClr val="tx2"/>
                  </a:solidFill>
                  <a:ea typeface="微软雅黑" panose="020B0503020204020204" pitchFamily="34" charset="-122"/>
                  <a:cs typeface="+mn-ea"/>
                  <a:sym typeface="+mn-lt"/>
                </a:endParaRPr>
              </a:p>
            </p:txBody>
          </p:sp>
          <p:sp>
            <p:nvSpPr>
              <p:cNvPr id="97" name="Freeform 19">
                <a:extLst>
                  <a:ext uri="{FF2B5EF4-FFF2-40B4-BE49-F238E27FC236}">
                    <a16:creationId xmlns:a16="http://schemas.microsoft.com/office/drawing/2014/main" id="{4D0347D4-1CDB-1257-CA90-82A50EE5FE3E}"/>
                  </a:ext>
                </a:extLst>
              </p:cNvPr>
              <p:cNvSpPr/>
              <p:nvPr>
                <p:custDataLst>
                  <p:tags r:id="rId6"/>
                </p:custDataLst>
              </p:nvPr>
            </p:nvSpPr>
            <p:spPr>
              <a:xfrm>
                <a:off x="3548729" y="2356456"/>
                <a:ext cx="2640525" cy="3065030"/>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1" tIns="479653" rIns="430806" bIns="479653" numCol="1" spcCol="0" rtlCol="0" fromWordArt="0" anchor="ctr" anchorCtr="0" forceAA="0" compatLnSpc="1">
                <a:noAutofit/>
              </a:bodyPr>
              <a:lstStyle/>
              <a:p>
                <a:pPr>
                  <a:lnSpc>
                    <a:spcPct val="130000"/>
                  </a:lnSpc>
                  <a:spcAft>
                    <a:spcPts val="1200"/>
                  </a:spcAft>
                </a:pPr>
                <a:endParaRPr lang="zh-CN" altLang="zh-CN" sz="1000" b="1" dirty="0">
                  <a:solidFill>
                    <a:schemeClr val="tx2"/>
                  </a:solidFill>
                  <a:ea typeface="微软雅黑" panose="020B0503020204020204" pitchFamily="34" charset="-122"/>
                  <a:cs typeface="+mn-ea"/>
                  <a:sym typeface="+mn-lt"/>
                </a:endParaRPr>
              </a:p>
            </p:txBody>
          </p:sp>
          <p:sp>
            <p:nvSpPr>
              <p:cNvPr id="30" name="任意多边形: 形状 29">
                <a:extLst>
                  <a:ext uri="{FF2B5EF4-FFF2-40B4-BE49-F238E27FC236}">
                    <a16:creationId xmlns:a16="http://schemas.microsoft.com/office/drawing/2014/main" id="{9C48A855-468C-B8FD-77F1-D009BB669D37}"/>
                  </a:ext>
                </a:extLst>
              </p:cNvPr>
              <p:cNvSpPr/>
              <p:nvPr>
                <p:custDataLst>
                  <p:tags r:id="rId7"/>
                </p:custDataLst>
              </p:nvPr>
            </p:nvSpPr>
            <p:spPr>
              <a:xfrm>
                <a:off x="605439" y="3362627"/>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sp>
            <p:nvSpPr>
              <p:cNvPr id="32" name="任意多边形: 形状 31">
                <a:extLst>
                  <a:ext uri="{FF2B5EF4-FFF2-40B4-BE49-F238E27FC236}">
                    <a16:creationId xmlns:a16="http://schemas.microsoft.com/office/drawing/2014/main" id="{3696B57B-0DEE-D77E-52D7-70119980D5E2}"/>
                  </a:ext>
                </a:extLst>
              </p:cNvPr>
              <p:cNvSpPr/>
              <p:nvPr>
                <p:custDataLst>
                  <p:tags r:id="rId8"/>
                </p:custDataLst>
              </p:nvPr>
            </p:nvSpPr>
            <p:spPr>
              <a:xfrm>
                <a:off x="3548729" y="3336172"/>
                <a:ext cx="519110" cy="1032856"/>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2</a:t>
                </a:r>
                <a:endParaRPr lang="zh-CN" altLang="zh-CN" sz="2400" b="1" dirty="0">
                  <a:solidFill>
                    <a:schemeClr val="tx1"/>
                  </a:solidFill>
                  <a:ea typeface="微软雅黑" panose="020B0503020204020204" pitchFamily="34" charset="-122"/>
                  <a:cs typeface="+mn-ea"/>
                  <a:sym typeface="+mn-lt"/>
                </a:endParaRPr>
              </a:p>
            </p:txBody>
          </p:sp>
          <p:sp>
            <p:nvSpPr>
              <p:cNvPr id="139" name="Freeform 25">
                <a:extLst>
                  <a:ext uri="{FF2B5EF4-FFF2-40B4-BE49-F238E27FC236}">
                    <a16:creationId xmlns:a16="http://schemas.microsoft.com/office/drawing/2014/main" id="{20F2126F-3955-8890-C910-D107AAC8D09A}"/>
                  </a:ext>
                </a:extLst>
              </p:cNvPr>
              <p:cNvSpPr/>
              <p:nvPr>
                <p:custDataLst>
                  <p:tags r:id="rId9"/>
                </p:custDataLst>
              </p:nvPr>
            </p:nvSpPr>
            <p:spPr>
              <a:xfrm>
                <a:off x="719120" y="2356456"/>
                <a:ext cx="2640525" cy="3065030"/>
              </a:xfrm>
              <a:custGeom>
                <a:avLst/>
                <a:gdLst>
                  <a:gd name="connsiteX0" fmla="*/ 2901950 w 3176989"/>
                  <a:gd name="connsiteY0" fmla="*/ 0 h 2901951"/>
                  <a:gd name="connsiteX1" fmla="*/ 2901949 w 3176989"/>
                  <a:gd name="connsiteY1" fmla="*/ 1181659 h 2901951"/>
                  <a:gd name="connsiteX2" fmla="*/ 3176989 w 3176989"/>
                  <a:gd name="connsiteY2" fmla="*/ 1450977 h 2901951"/>
                  <a:gd name="connsiteX3" fmla="*/ 2901951 w 3176989"/>
                  <a:gd name="connsiteY3" fmla="*/ 1720295 h 2901951"/>
                  <a:gd name="connsiteX4" fmla="*/ 2901949 w 3176989"/>
                  <a:gd name="connsiteY4" fmla="*/ 2901951 h 2901951"/>
                  <a:gd name="connsiteX5" fmla="*/ 0 w 3176989"/>
                  <a:gd name="connsiteY5" fmla="*/ 2901950 h 2901951"/>
                  <a:gd name="connsiteX6" fmla="*/ 1 w 3176989"/>
                  <a:gd name="connsiteY6" fmla="*/ 1 h 2901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9" h="2901951">
                    <a:moveTo>
                      <a:pt x="2901950" y="0"/>
                    </a:moveTo>
                    <a:lnTo>
                      <a:pt x="2901949" y="1181659"/>
                    </a:lnTo>
                    <a:lnTo>
                      <a:pt x="3176989" y="1450977"/>
                    </a:lnTo>
                    <a:lnTo>
                      <a:pt x="2901951" y="1720295"/>
                    </a:lnTo>
                    <a:lnTo>
                      <a:pt x="2901949" y="2901951"/>
                    </a:lnTo>
                    <a:lnTo>
                      <a:pt x="0" y="2901950"/>
                    </a:lnTo>
                    <a:lnTo>
                      <a:pt x="1"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9450" tIns="479653" rIns="431477" bIns="479653" numCol="1" spcCol="0" rtlCol="0" fromWordArt="0" anchor="ctr" anchorCtr="0" forceAA="0" compatLnSpc="1">
                <a:noAutofit/>
              </a:bodyPr>
              <a:lstStyle/>
              <a:p>
                <a:pPr>
                  <a:lnSpc>
                    <a:spcPct val="130000"/>
                  </a:lnSpc>
                  <a:spcAft>
                    <a:spcPts val="1200"/>
                  </a:spcAft>
                </a:pPr>
                <a:endParaRPr lang="zh-CN" altLang="en-US" sz="1050" dirty="0">
                  <a:solidFill>
                    <a:schemeClr val="bg1"/>
                  </a:solidFill>
                  <a:ea typeface="微软雅黑" panose="020B0503020204020204" pitchFamily="34" charset="-122"/>
                  <a:cs typeface="+mn-ea"/>
                  <a:sym typeface="+mn-lt"/>
                </a:endParaRPr>
              </a:p>
            </p:txBody>
          </p:sp>
          <p:sp>
            <p:nvSpPr>
              <p:cNvPr id="34" name="任意多边形: 形状 33">
                <a:extLst>
                  <a:ext uri="{FF2B5EF4-FFF2-40B4-BE49-F238E27FC236}">
                    <a16:creationId xmlns:a16="http://schemas.microsoft.com/office/drawing/2014/main" id="{A123F07F-E44D-F7E8-C037-1EA94BB60F0C}"/>
                  </a:ext>
                </a:extLst>
              </p:cNvPr>
              <p:cNvSpPr/>
              <p:nvPr>
                <p:custDataLst>
                  <p:tags r:id="rId10"/>
                </p:custDataLst>
              </p:nvPr>
            </p:nvSpPr>
            <p:spPr>
              <a:xfrm>
                <a:off x="6270329" y="3336172"/>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3</a:t>
                </a:r>
                <a:endParaRPr lang="zh-CN" altLang="zh-CN" sz="2400" b="1" dirty="0">
                  <a:solidFill>
                    <a:schemeClr val="tx1"/>
                  </a:solidFill>
                  <a:ea typeface="微软雅黑" panose="020B0503020204020204" pitchFamily="34" charset="-122"/>
                  <a:cs typeface="+mn-ea"/>
                  <a:sym typeface="+mn-lt"/>
                </a:endParaRPr>
              </a:p>
            </p:txBody>
          </p:sp>
          <p:sp>
            <p:nvSpPr>
              <p:cNvPr id="6" name="Freeform 19">
                <a:extLst>
                  <a:ext uri="{FF2B5EF4-FFF2-40B4-BE49-F238E27FC236}">
                    <a16:creationId xmlns:a16="http://schemas.microsoft.com/office/drawing/2014/main" id="{4A8CC5D8-A254-5293-5EF6-5E34A69033CB}"/>
                  </a:ext>
                </a:extLst>
              </p:cNvPr>
              <p:cNvSpPr/>
              <p:nvPr>
                <p:custDataLst>
                  <p:tags r:id="rId11"/>
                </p:custDataLst>
              </p:nvPr>
            </p:nvSpPr>
            <p:spPr>
              <a:xfrm>
                <a:off x="9075136" y="2356456"/>
                <a:ext cx="2640525" cy="3065030"/>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0" tIns="479653" rIns="430807" bIns="479653" numCol="1" spcCol="0" rtlCol="0" fromWordArt="0" anchor="ctr" anchorCtr="0" forceAA="0" compatLnSpc="1">
                <a:noAutofit/>
              </a:bodyPr>
              <a:lstStyle/>
              <a:p>
                <a:pPr>
                  <a:lnSpc>
                    <a:spcPct val="130000"/>
                  </a:lnSpc>
                  <a:spcAft>
                    <a:spcPts val="1200"/>
                  </a:spcAft>
                </a:pPr>
                <a:endParaRPr lang="zh-CN" altLang="zh-CN" sz="900" b="1" dirty="0">
                  <a:solidFill>
                    <a:schemeClr val="tx2"/>
                  </a:solidFill>
                  <a:ea typeface="微软雅黑" panose="020B0503020204020204" pitchFamily="34" charset="-122"/>
                  <a:cs typeface="+mn-ea"/>
                  <a:sym typeface="+mn-lt"/>
                </a:endParaRPr>
              </a:p>
            </p:txBody>
          </p:sp>
          <p:sp>
            <p:nvSpPr>
              <p:cNvPr id="37" name="任意多边形: 形状 36">
                <a:extLst>
                  <a:ext uri="{FF2B5EF4-FFF2-40B4-BE49-F238E27FC236}">
                    <a16:creationId xmlns:a16="http://schemas.microsoft.com/office/drawing/2014/main" id="{2D82438E-F69D-FB67-410A-7BCCB985FA74}"/>
                  </a:ext>
                </a:extLst>
              </p:cNvPr>
              <p:cNvSpPr/>
              <p:nvPr>
                <p:custDataLst>
                  <p:tags r:id="rId12"/>
                </p:custDataLst>
              </p:nvPr>
            </p:nvSpPr>
            <p:spPr>
              <a:xfrm>
                <a:off x="9075135" y="3336172"/>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4</a:t>
                </a:r>
                <a:endParaRPr lang="zh-CN" altLang="zh-CN" sz="2400" b="1" dirty="0">
                  <a:solidFill>
                    <a:schemeClr val="tx1"/>
                  </a:solidFill>
                  <a:ea typeface="微软雅黑" panose="020B0503020204020204" pitchFamily="34" charset="-122"/>
                  <a:cs typeface="+mn-ea"/>
                  <a:sym typeface="+mn-lt"/>
                </a:endParaRPr>
              </a:p>
            </p:txBody>
          </p:sp>
        </p:grpSp>
        <p:sp>
          <p:nvSpPr>
            <p:cNvPr id="10" name="Freeform 19">
              <a:extLst>
                <a:ext uri="{FF2B5EF4-FFF2-40B4-BE49-F238E27FC236}">
                  <a16:creationId xmlns:a16="http://schemas.microsoft.com/office/drawing/2014/main" id="{B70624D4-F133-E57D-E584-87D2FAA64917}"/>
                </a:ext>
              </a:extLst>
            </p:cNvPr>
            <p:cNvSpPr/>
            <p:nvPr>
              <p:custDataLst>
                <p:tags r:id="rId4"/>
              </p:custDataLst>
            </p:nvPr>
          </p:nvSpPr>
          <p:spPr>
            <a:xfrm>
              <a:off x="9389968" y="2474142"/>
              <a:ext cx="2978661" cy="3038822"/>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0" tIns="479653" rIns="430807" bIns="479653" numCol="1" spcCol="0" rtlCol="0" fromWordArt="0" anchor="ctr" anchorCtr="0" forceAA="0" compatLnSpc="1">
              <a:noAutofit/>
            </a:bodyPr>
            <a:lstStyle/>
            <a:p>
              <a:pPr>
                <a:lnSpc>
                  <a:spcPct val="130000"/>
                </a:lnSpc>
                <a:spcAft>
                  <a:spcPts val="1200"/>
                </a:spcAft>
              </a:pPr>
              <a:endParaRPr lang="zh-CN" altLang="zh-CN" sz="1000" b="1" dirty="0">
                <a:solidFill>
                  <a:schemeClr val="tx2"/>
                </a:solidFill>
                <a:ea typeface="微软雅黑" panose="020B0503020204020204" pitchFamily="34" charset="-122"/>
                <a:cs typeface="+mn-ea"/>
                <a:sym typeface="+mn-lt"/>
              </a:endParaRPr>
            </a:p>
          </p:txBody>
        </p:sp>
      </p:grpSp>
      <p:sp>
        <p:nvSpPr>
          <p:cNvPr id="11" name="任意多边形: 形状 36">
            <a:extLst>
              <a:ext uri="{FF2B5EF4-FFF2-40B4-BE49-F238E27FC236}">
                <a16:creationId xmlns:a16="http://schemas.microsoft.com/office/drawing/2014/main" id="{F93F12DA-A596-8356-C948-E4F336E0D7D1}"/>
              </a:ext>
            </a:extLst>
          </p:cNvPr>
          <p:cNvSpPr/>
          <p:nvPr>
            <p:custDataLst>
              <p:tags r:id="rId2"/>
            </p:custDataLst>
          </p:nvPr>
        </p:nvSpPr>
        <p:spPr>
          <a:xfrm>
            <a:off x="8828255" y="3511039"/>
            <a:ext cx="399223" cy="1024023"/>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5</a:t>
            </a:r>
            <a:endParaRPr lang="zh-CN" altLang="zh-CN" sz="2400" b="1" dirty="0">
              <a:solidFill>
                <a:schemeClr val="tx1"/>
              </a:solidFill>
              <a:ea typeface="微软雅黑" panose="020B0503020204020204" pitchFamily="34" charset="-122"/>
              <a:cs typeface="+mn-ea"/>
              <a:sym typeface="+mn-lt"/>
            </a:endParaRPr>
          </a:p>
        </p:txBody>
      </p:sp>
      <p:sp>
        <p:nvSpPr>
          <p:cNvPr id="13" name="任意多边形: 形状 31">
            <a:extLst>
              <a:ext uri="{FF2B5EF4-FFF2-40B4-BE49-F238E27FC236}">
                <a16:creationId xmlns:a16="http://schemas.microsoft.com/office/drawing/2014/main" id="{FCF7282F-6636-98C8-489C-C4B7394978BA}"/>
              </a:ext>
            </a:extLst>
          </p:cNvPr>
          <p:cNvSpPr/>
          <p:nvPr>
            <p:custDataLst>
              <p:tags r:id="rId3"/>
            </p:custDataLst>
          </p:nvPr>
        </p:nvSpPr>
        <p:spPr>
          <a:xfrm>
            <a:off x="283982" y="3458497"/>
            <a:ext cx="399223" cy="1024023"/>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sp>
        <p:nvSpPr>
          <p:cNvPr id="14" name="CasellaDiTesto 13">
            <a:extLst>
              <a:ext uri="{FF2B5EF4-FFF2-40B4-BE49-F238E27FC236}">
                <a16:creationId xmlns:a16="http://schemas.microsoft.com/office/drawing/2014/main" id="{7B1BA1E4-3EB0-43FB-B137-A4D70E371559}"/>
              </a:ext>
            </a:extLst>
          </p:cNvPr>
          <p:cNvSpPr txBox="1"/>
          <p:nvPr/>
        </p:nvSpPr>
        <p:spPr>
          <a:xfrm>
            <a:off x="2571998" y="2629765"/>
            <a:ext cx="1638242" cy="584775"/>
          </a:xfrm>
          <a:prstGeom prst="rect">
            <a:avLst/>
          </a:prstGeom>
          <a:noFill/>
        </p:spPr>
        <p:txBody>
          <a:bodyPr wrap="square" rtlCol="0">
            <a:spAutoFit/>
          </a:bodyPr>
          <a:lstStyle/>
          <a:p>
            <a:pPr algn="ctr"/>
            <a:r>
              <a:rPr lang="it-IT" sz="1600" b="1" dirty="0">
                <a:solidFill>
                  <a:schemeClr val="tx2"/>
                </a:solidFill>
              </a:rPr>
              <a:t>Segmentazione delle Immagini</a:t>
            </a:r>
          </a:p>
        </p:txBody>
      </p:sp>
      <p:sp>
        <p:nvSpPr>
          <p:cNvPr id="15" name="CasellaDiTesto 14">
            <a:extLst>
              <a:ext uri="{FF2B5EF4-FFF2-40B4-BE49-F238E27FC236}">
                <a16:creationId xmlns:a16="http://schemas.microsoft.com/office/drawing/2014/main" id="{73C8A157-2DF7-907C-1FBA-0772225C930A}"/>
              </a:ext>
            </a:extLst>
          </p:cNvPr>
          <p:cNvSpPr txBox="1"/>
          <p:nvPr/>
        </p:nvSpPr>
        <p:spPr>
          <a:xfrm>
            <a:off x="4642149" y="2629766"/>
            <a:ext cx="1660328" cy="584775"/>
          </a:xfrm>
          <a:prstGeom prst="rect">
            <a:avLst/>
          </a:prstGeom>
          <a:noFill/>
        </p:spPr>
        <p:txBody>
          <a:bodyPr wrap="square" rtlCol="0">
            <a:spAutoFit/>
          </a:bodyPr>
          <a:lstStyle/>
          <a:p>
            <a:pPr algn="ctr"/>
            <a:r>
              <a:rPr lang="it-IT" sz="1600" b="1" dirty="0">
                <a:solidFill>
                  <a:schemeClr val="tx2"/>
                </a:solidFill>
              </a:rPr>
              <a:t>Calcolo delle Features</a:t>
            </a:r>
          </a:p>
        </p:txBody>
      </p:sp>
      <p:sp>
        <p:nvSpPr>
          <p:cNvPr id="16" name="CasellaDiTesto 15">
            <a:extLst>
              <a:ext uri="{FF2B5EF4-FFF2-40B4-BE49-F238E27FC236}">
                <a16:creationId xmlns:a16="http://schemas.microsoft.com/office/drawing/2014/main" id="{E0A1E5F3-14A1-659E-1EC8-53B53B819551}"/>
              </a:ext>
            </a:extLst>
          </p:cNvPr>
          <p:cNvSpPr txBox="1"/>
          <p:nvPr/>
        </p:nvSpPr>
        <p:spPr>
          <a:xfrm>
            <a:off x="402099" y="2629764"/>
            <a:ext cx="1575875" cy="584775"/>
          </a:xfrm>
          <a:prstGeom prst="rect">
            <a:avLst/>
          </a:prstGeom>
          <a:noFill/>
        </p:spPr>
        <p:txBody>
          <a:bodyPr wrap="square" rtlCol="0">
            <a:spAutoFit/>
          </a:bodyPr>
          <a:lstStyle/>
          <a:p>
            <a:pPr algn="ctr"/>
            <a:r>
              <a:rPr lang="it-IT" sz="1600" b="1" dirty="0">
                <a:solidFill>
                  <a:schemeClr val="tx2"/>
                </a:solidFill>
              </a:rPr>
              <a:t>Acquisizione delle immagini</a:t>
            </a:r>
          </a:p>
        </p:txBody>
      </p:sp>
      <p:sp>
        <p:nvSpPr>
          <p:cNvPr id="17" name="CasellaDiTesto 16">
            <a:extLst>
              <a:ext uri="{FF2B5EF4-FFF2-40B4-BE49-F238E27FC236}">
                <a16:creationId xmlns:a16="http://schemas.microsoft.com/office/drawing/2014/main" id="{5AC865FC-14DE-DED1-BAB0-6459A825CB28}"/>
              </a:ext>
            </a:extLst>
          </p:cNvPr>
          <p:cNvSpPr txBox="1"/>
          <p:nvPr/>
        </p:nvSpPr>
        <p:spPr>
          <a:xfrm>
            <a:off x="6802524" y="2629763"/>
            <a:ext cx="1656996" cy="584775"/>
          </a:xfrm>
          <a:prstGeom prst="rect">
            <a:avLst/>
          </a:prstGeom>
          <a:noFill/>
        </p:spPr>
        <p:txBody>
          <a:bodyPr wrap="square" rtlCol="0">
            <a:spAutoFit/>
          </a:bodyPr>
          <a:lstStyle/>
          <a:p>
            <a:pPr algn="ctr"/>
            <a:r>
              <a:rPr lang="it-IT" sz="1600" b="1" dirty="0">
                <a:solidFill>
                  <a:schemeClr val="tx2"/>
                </a:solidFill>
              </a:rPr>
              <a:t>Riconoscimento degli oggetti</a:t>
            </a:r>
          </a:p>
        </p:txBody>
      </p:sp>
      <p:sp>
        <p:nvSpPr>
          <p:cNvPr id="18" name="CasellaDiTesto 17">
            <a:extLst>
              <a:ext uri="{FF2B5EF4-FFF2-40B4-BE49-F238E27FC236}">
                <a16:creationId xmlns:a16="http://schemas.microsoft.com/office/drawing/2014/main" id="{984203B1-8832-D635-F609-3CA68774D151}"/>
              </a:ext>
            </a:extLst>
          </p:cNvPr>
          <p:cNvSpPr txBox="1"/>
          <p:nvPr/>
        </p:nvSpPr>
        <p:spPr>
          <a:xfrm>
            <a:off x="9030312" y="2627256"/>
            <a:ext cx="2349265" cy="584775"/>
          </a:xfrm>
          <a:prstGeom prst="rect">
            <a:avLst/>
          </a:prstGeom>
          <a:noFill/>
        </p:spPr>
        <p:txBody>
          <a:bodyPr wrap="square" rtlCol="0">
            <a:spAutoFit/>
          </a:bodyPr>
          <a:lstStyle/>
          <a:p>
            <a:pPr algn="ctr"/>
            <a:r>
              <a:rPr lang="it-IT" sz="1600" b="1" dirty="0">
                <a:solidFill>
                  <a:schemeClr val="bg1"/>
                </a:solidFill>
              </a:rPr>
              <a:t>Classificazione delle Foglie</a:t>
            </a:r>
          </a:p>
        </p:txBody>
      </p:sp>
      <p:sp>
        <p:nvSpPr>
          <p:cNvPr id="5" name="CasellaDiTesto 4">
            <a:extLst>
              <a:ext uri="{FF2B5EF4-FFF2-40B4-BE49-F238E27FC236}">
                <a16:creationId xmlns:a16="http://schemas.microsoft.com/office/drawing/2014/main" id="{ABD3B0C2-4F4E-3919-8285-7E394A6D5EB2}"/>
              </a:ext>
            </a:extLst>
          </p:cNvPr>
          <p:cNvSpPr txBox="1"/>
          <p:nvPr/>
        </p:nvSpPr>
        <p:spPr>
          <a:xfrm>
            <a:off x="9670856" y="3869161"/>
            <a:ext cx="1760004" cy="307777"/>
          </a:xfrm>
          <a:prstGeom prst="rect">
            <a:avLst/>
          </a:prstGeom>
          <a:noFill/>
        </p:spPr>
        <p:txBody>
          <a:bodyPr wrap="square" rtlCol="0">
            <a:spAutoFit/>
          </a:bodyPr>
          <a:lstStyle/>
          <a:p>
            <a:r>
              <a:rPr lang="it-IT" sz="1400" dirty="0">
                <a:solidFill>
                  <a:schemeClr val="bg1"/>
                </a:solidFill>
              </a:rPr>
              <a:t>Utilizzando KNN</a:t>
            </a:r>
          </a:p>
        </p:txBody>
      </p:sp>
    </p:spTree>
    <p:extLst>
      <p:ext uri="{BB962C8B-B14F-4D97-AF65-F5344CB8AC3E}">
        <p14:creationId xmlns:p14="http://schemas.microsoft.com/office/powerpoint/2010/main" val="1146393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51A54E3B-8D75-9042-19C2-4F7FC2F77FAD}"/>
              </a:ext>
            </a:extLst>
          </p:cNvPr>
          <p:cNvSpPr>
            <a:spLocks noGrp="1"/>
          </p:cNvSpPr>
          <p:nvPr>
            <p:ph type="title"/>
          </p:nvPr>
        </p:nvSpPr>
        <p:spPr/>
        <p:txBody>
          <a:bodyPr anchor="ctr">
            <a:normAutofit/>
          </a:bodyPr>
          <a:lstStyle/>
          <a:p>
            <a:pPr algn="ctr"/>
            <a:r>
              <a:rPr lang="it-IT" sz="4000" b="1" dirty="0">
                <a:solidFill>
                  <a:schemeClr val="tx2"/>
                </a:solidFill>
              </a:rPr>
              <a:t>Pipeline di Classificazione</a:t>
            </a:r>
          </a:p>
        </p:txBody>
      </p:sp>
      <p:sp>
        <p:nvSpPr>
          <p:cNvPr id="2" name="Segnaposto numero diapositiva 1" hidden="1">
            <a:extLst>
              <a:ext uri="{FF2B5EF4-FFF2-40B4-BE49-F238E27FC236}">
                <a16:creationId xmlns:a16="http://schemas.microsoft.com/office/drawing/2014/main" id="{E5C3C570-57A9-C10C-C51D-9DB005A9326B}"/>
              </a:ext>
            </a:extLst>
          </p:cNvPr>
          <p:cNvSpPr>
            <a:spLocks noGrp="1"/>
          </p:cNvSpPr>
          <p:nvPr>
            <p:ph type="sldNum" sz="quarter" idx="12"/>
          </p:nvPr>
        </p:nvSpPr>
        <p:spPr/>
        <p:txBody>
          <a:bodyPr/>
          <a:lstStyle/>
          <a:p>
            <a:pPr algn="ctr">
              <a:spcAft>
                <a:spcPts val="600"/>
              </a:spcAft>
            </a:pPr>
            <a:fld id="{49AE70B2-8BF9-45C0-BB95-33D1B9D3A854}" type="slidenum">
              <a:rPr lang="en-US" smtClean="0"/>
              <a:pPr algn="ctr">
                <a:spcAft>
                  <a:spcPts val="600"/>
                </a:spcAft>
              </a:pPr>
              <a:t>26</a:t>
            </a:fld>
            <a:endParaRPr lang="en-US"/>
          </a:p>
        </p:txBody>
      </p:sp>
      <p:pic>
        <p:nvPicPr>
          <p:cNvPr id="4" name="Immagine 3" descr="Immagine che contiene testo, schermata, diagramma, Carattere&#10;&#10;Il contenuto generato dall'IA potrebbe non essere corretto.">
            <a:extLst>
              <a:ext uri="{FF2B5EF4-FFF2-40B4-BE49-F238E27FC236}">
                <a16:creationId xmlns:a16="http://schemas.microsoft.com/office/drawing/2014/main" id="{05AC1F2B-FFB3-6DBA-30FE-81190DEBC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999" y="1825625"/>
            <a:ext cx="3666002" cy="4351338"/>
          </a:xfrm>
          <a:prstGeom prst="rect">
            <a:avLst/>
          </a:prstGeom>
          <a:noFill/>
        </p:spPr>
      </p:pic>
    </p:spTree>
    <p:extLst>
      <p:ext uri="{BB962C8B-B14F-4D97-AF65-F5344CB8AC3E}">
        <p14:creationId xmlns:p14="http://schemas.microsoft.com/office/powerpoint/2010/main" val="61859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2CCE0A-405E-6434-0AAB-8175D5FC9FB8}"/>
              </a:ext>
            </a:extLst>
          </p:cNvPr>
          <p:cNvSpPr>
            <a:spLocks noGrp="1"/>
          </p:cNvSpPr>
          <p:nvPr>
            <p:ph type="title"/>
          </p:nvPr>
        </p:nvSpPr>
        <p:spPr>
          <a:xfrm>
            <a:off x="602196" y="489713"/>
            <a:ext cx="3932237" cy="1191986"/>
          </a:xfrm>
        </p:spPr>
        <p:txBody>
          <a:bodyPr vert="horz" lIns="91440" tIns="45720" rIns="91440" bIns="45720" rtlCol="0" anchor="ctr">
            <a:normAutofit fontScale="90000"/>
          </a:bodyPr>
          <a:lstStyle/>
          <a:p>
            <a:r>
              <a:rPr lang="it-IT" sz="4000" b="1" dirty="0">
                <a:solidFill>
                  <a:schemeClr val="tx2"/>
                </a:solidFill>
              </a:rPr>
              <a:t>Perché KNN come classificatore?</a:t>
            </a:r>
          </a:p>
        </p:txBody>
      </p:sp>
      <p:pic>
        <p:nvPicPr>
          <p:cNvPr id="5" name="Immagine 4" descr="Immagine che contiene testo, schermata, Parallelo, numero&#10;&#10;Il contenuto generato dall'IA potrebbe non essere corretto.">
            <a:extLst>
              <a:ext uri="{FF2B5EF4-FFF2-40B4-BE49-F238E27FC236}">
                <a16:creationId xmlns:a16="http://schemas.microsoft.com/office/drawing/2014/main" id="{74EEAB9F-F3A7-2CD6-3ECC-7E44BFB01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53891"/>
            <a:ext cx="5612072" cy="6150218"/>
          </a:xfrm>
          <a:prstGeom prst="rect">
            <a:avLst/>
          </a:prstGeom>
          <a:noFill/>
        </p:spPr>
      </p:pic>
      <p:sp>
        <p:nvSpPr>
          <p:cNvPr id="2" name="CasellaDiTesto 1">
            <a:extLst>
              <a:ext uri="{FF2B5EF4-FFF2-40B4-BE49-F238E27FC236}">
                <a16:creationId xmlns:a16="http://schemas.microsoft.com/office/drawing/2014/main" id="{F7534C3E-6C9C-2AF8-C0D1-52ECD39B5BB4}"/>
              </a:ext>
            </a:extLst>
          </p:cNvPr>
          <p:cNvSpPr txBox="1"/>
          <p:nvPr/>
        </p:nvSpPr>
        <p:spPr>
          <a:xfrm>
            <a:off x="602196" y="1681699"/>
            <a:ext cx="3932237" cy="4686588"/>
          </a:xfrm>
          <a:prstGeom prst="rect">
            <a:avLst/>
          </a:prstGeom>
        </p:spPr>
        <p:txBody>
          <a:bodyPr vert="horz" lIns="91440" tIns="45720" rIns="91440" bIns="45720" rtlCol="0">
            <a:noAutofit/>
          </a:bodyPr>
          <a:lstStyle/>
          <a:p>
            <a:pPr>
              <a:lnSpc>
                <a:spcPct val="90000"/>
              </a:lnSpc>
              <a:spcBef>
                <a:spcPts val="1000"/>
              </a:spcBef>
            </a:pPr>
            <a:r>
              <a:rPr lang="it-IT" kern="1200" dirty="0">
                <a:solidFill>
                  <a:schemeClr val="tx2"/>
                </a:solidFill>
                <a:latin typeface="+mn-lt"/>
                <a:ea typeface="+mn-ea"/>
                <a:cs typeface="+mn-cs"/>
              </a:rPr>
              <a:t>Oltre a fornire i risultati migliori sull’insieme di testing, </a:t>
            </a:r>
            <a:r>
              <a:rPr lang="it-IT" dirty="0">
                <a:solidFill>
                  <a:schemeClr val="tx2"/>
                </a:solidFill>
              </a:rPr>
              <a:t>KNN, non avendo bisogno di training, risulta più flessibile ed estensibile rispetto ad altri classificatori.</a:t>
            </a:r>
            <a:br>
              <a:rPr lang="it-IT" dirty="0">
                <a:solidFill>
                  <a:schemeClr val="tx2"/>
                </a:solidFill>
              </a:rPr>
            </a:br>
            <a:r>
              <a:rPr lang="it-IT" dirty="0">
                <a:solidFill>
                  <a:schemeClr val="tx2"/>
                </a:solidFill>
              </a:rPr>
              <a:t>Ciò semplifica, infatti, l’aggiunta di nuove eventuali classi.</a:t>
            </a:r>
          </a:p>
          <a:p>
            <a:pPr>
              <a:lnSpc>
                <a:spcPct val="90000"/>
              </a:lnSpc>
              <a:spcBef>
                <a:spcPts val="1000"/>
              </a:spcBef>
            </a:pPr>
            <a:r>
              <a:rPr lang="it-IT" dirty="0">
                <a:solidFill>
                  <a:schemeClr val="tx2"/>
                </a:solidFill>
              </a:rPr>
              <a:t>Date le dimensioni ridotte i tempi di classificazione rimangono contenuti.</a:t>
            </a:r>
            <a:br>
              <a:rPr lang="it-IT" dirty="0">
                <a:solidFill>
                  <a:schemeClr val="tx2"/>
                </a:solidFill>
              </a:rPr>
            </a:br>
            <a:r>
              <a:rPr lang="it-IT" dirty="0">
                <a:solidFill>
                  <a:schemeClr val="tx2"/>
                </a:solidFill>
              </a:rPr>
              <a:t>Si rende necessario, tuttavia, l’utilizzo di un </a:t>
            </a:r>
            <a:r>
              <a:rPr lang="it-IT" dirty="0">
                <a:solidFill>
                  <a:schemeClr val="tx2"/>
                </a:solidFill>
                <a:hlinkClick r:id="rId3" action="ppaction://hlinksldjump"/>
              </a:rPr>
              <a:t>riconoscitore</a:t>
            </a:r>
            <a:r>
              <a:rPr lang="it-IT" dirty="0">
                <a:solidFill>
                  <a:schemeClr val="tx2"/>
                </a:solidFill>
              </a:rPr>
              <a:t> per la gestione degli </a:t>
            </a:r>
            <a:r>
              <a:rPr lang="it-IT" dirty="0" err="1">
                <a:solidFill>
                  <a:schemeClr val="tx2"/>
                </a:solidFill>
              </a:rPr>
              <a:t>unknown</a:t>
            </a:r>
            <a:r>
              <a:rPr lang="it-IT" dirty="0">
                <a:solidFill>
                  <a:schemeClr val="tx2"/>
                </a:solidFill>
              </a:rPr>
              <a:t>, data la scarsa resistenza agli </a:t>
            </a:r>
            <a:r>
              <a:rPr lang="it-IT" dirty="0" err="1">
                <a:solidFill>
                  <a:schemeClr val="tx2"/>
                </a:solidFill>
              </a:rPr>
              <a:t>outliers</a:t>
            </a:r>
            <a:r>
              <a:rPr lang="it-IT" dirty="0">
                <a:solidFill>
                  <a:schemeClr val="tx2"/>
                </a:solidFill>
              </a:rPr>
              <a:t> di KNN.</a:t>
            </a:r>
          </a:p>
        </p:txBody>
      </p:sp>
    </p:spTree>
    <p:extLst>
      <p:ext uri="{BB962C8B-B14F-4D97-AF65-F5344CB8AC3E}">
        <p14:creationId xmlns:p14="http://schemas.microsoft.com/office/powerpoint/2010/main" val="2672699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BCF79C3-BAE4-8551-64F7-13AB37F5AA71}"/>
            </a:ext>
          </a:extLst>
        </p:cNvPr>
        <p:cNvGrpSpPr/>
        <p:nvPr/>
      </p:nvGrpSpPr>
      <p:grpSpPr>
        <a:xfrm>
          <a:off x="0" y="0"/>
          <a:ext cx="0" cy="0"/>
          <a:chOff x="0" y="0"/>
          <a:chExt cx="0" cy="0"/>
        </a:xfrm>
      </p:grpSpPr>
      <p:pic>
        <p:nvPicPr>
          <p:cNvPr id="6" name="Picture 5" descr="A graph of a number of features&#10;&#10;AI-generated content may be incorrect.">
            <a:extLst>
              <a:ext uri="{FF2B5EF4-FFF2-40B4-BE49-F238E27FC236}">
                <a16:creationId xmlns:a16="http://schemas.microsoft.com/office/drawing/2014/main" id="{D249255A-EE5B-54F9-E7D2-B60F3D8B9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543" y="1469111"/>
            <a:ext cx="4868211" cy="5277190"/>
          </a:xfrm>
          <a:prstGeom prst="rect">
            <a:avLst/>
          </a:prstGeom>
        </p:spPr>
      </p:pic>
      <p:sp>
        <p:nvSpPr>
          <p:cNvPr id="3" name="Title 2">
            <a:extLst>
              <a:ext uri="{FF2B5EF4-FFF2-40B4-BE49-F238E27FC236}">
                <a16:creationId xmlns:a16="http://schemas.microsoft.com/office/drawing/2014/main" id="{5E29C886-442F-CBBC-AAA2-ED5371E3D1D3}"/>
              </a:ext>
            </a:extLst>
          </p:cNvPr>
          <p:cNvSpPr>
            <a:spLocks noGrp="1"/>
          </p:cNvSpPr>
          <p:nvPr>
            <p:ph type="title"/>
          </p:nvPr>
        </p:nvSpPr>
        <p:spPr>
          <a:xfrm>
            <a:off x="220834" y="454892"/>
            <a:ext cx="11750331" cy="701135"/>
          </a:xfrm>
        </p:spPr>
        <p:txBody>
          <a:bodyPr vert="horz" lIns="91440" tIns="45720" rIns="91440" bIns="45720" rtlCol="0" anchor="b">
            <a:normAutofit/>
          </a:bodyPr>
          <a:lstStyle/>
          <a:p>
            <a:pPr algn="ctr"/>
            <a:r>
              <a:rPr lang="en-US" sz="3600" b="1" dirty="0">
                <a:solidFill>
                  <a:schemeClr val="tx2"/>
                </a:solidFill>
              </a:rPr>
              <a:t>Number of </a:t>
            </a:r>
            <a:r>
              <a:rPr lang="en-US" sz="3600" b="1" dirty="0" err="1">
                <a:solidFill>
                  <a:schemeClr val="tx2"/>
                </a:solidFill>
              </a:rPr>
              <a:t>neighbours</a:t>
            </a:r>
            <a:r>
              <a:rPr lang="en-US" sz="3600" b="1" dirty="0">
                <a:solidFill>
                  <a:schemeClr val="tx2"/>
                </a:solidFill>
              </a:rPr>
              <a:t> e </a:t>
            </a:r>
            <a:r>
              <a:rPr lang="en-US" sz="3600" b="1" dirty="0" err="1">
                <a:solidFill>
                  <a:schemeClr val="tx2"/>
                </a:solidFill>
              </a:rPr>
              <a:t>numero</a:t>
            </a:r>
            <a:r>
              <a:rPr lang="en-US" sz="3600" b="1" dirty="0">
                <a:solidFill>
                  <a:schemeClr val="tx2"/>
                </a:solidFill>
              </a:rPr>
              <a:t> di features </a:t>
            </a:r>
            <a:r>
              <a:rPr lang="en-US" sz="3600" b="1" dirty="0" err="1">
                <a:solidFill>
                  <a:schemeClr val="tx2"/>
                </a:solidFill>
              </a:rPr>
              <a:t>selezionate</a:t>
            </a:r>
            <a:r>
              <a:rPr lang="en-US" sz="3600" b="1" dirty="0">
                <a:solidFill>
                  <a:schemeClr val="tx2"/>
                </a:solidFill>
              </a:rPr>
              <a:t> </a:t>
            </a:r>
          </a:p>
        </p:txBody>
      </p:sp>
      <p:pic>
        <p:nvPicPr>
          <p:cNvPr id="8" name="Picture 7" descr="A graph with blue lines&#10;&#10;AI-generated content may be incorrect.">
            <a:extLst>
              <a:ext uri="{FF2B5EF4-FFF2-40B4-BE49-F238E27FC236}">
                <a16:creationId xmlns:a16="http://schemas.microsoft.com/office/drawing/2014/main" id="{1BD54B62-CD80-E49E-FE06-07A82F237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246" y="1812304"/>
            <a:ext cx="4177635" cy="4590804"/>
          </a:xfrm>
          <a:prstGeom prst="rect">
            <a:avLst/>
          </a:prstGeom>
        </p:spPr>
      </p:pic>
    </p:spTree>
    <p:extLst>
      <p:ext uri="{BB962C8B-B14F-4D97-AF65-F5344CB8AC3E}">
        <p14:creationId xmlns:p14="http://schemas.microsoft.com/office/powerpoint/2010/main" val="2734146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DCD09C-2E78-181D-4A02-511B201B3C32}"/>
              </a:ext>
            </a:extLst>
          </p:cNvPr>
          <p:cNvSpPr>
            <a:spLocks noGrp="1"/>
          </p:cNvSpPr>
          <p:nvPr>
            <p:ph type="sldNum" sz="quarter" idx="12"/>
          </p:nvPr>
        </p:nvSpPr>
        <p:spPr/>
        <p:txBody>
          <a:bodyPr/>
          <a:lstStyle/>
          <a:p>
            <a:pPr algn="ctr"/>
            <a:fld id="{49AE70B2-8BF9-45C0-BB95-33D1B9D3A854}" type="slidenum">
              <a:rPr lang="en-US" smtClean="0"/>
              <a:pPr algn="ctr"/>
              <a:t>29</a:t>
            </a:fld>
            <a:endParaRPr lang="en-US" dirty="0"/>
          </a:p>
        </p:txBody>
      </p:sp>
      <p:sp>
        <p:nvSpPr>
          <p:cNvPr id="3" name="Title 2">
            <a:extLst>
              <a:ext uri="{FF2B5EF4-FFF2-40B4-BE49-F238E27FC236}">
                <a16:creationId xmlns:a16="http://schemas.microsoft.com/office/drawing/2014/main" id="{655EEAE7-D3CA-2697-B781-EF6C6C374502}"/>
              </a:ext>
            </a:extLst>
          </p:cNvPr>
          <p:cNvSpPr>
            <a:spLocks noGrp="1"/>
          </p:cNvSpPr>
          <p:nvPr>
            <p:ph type="title"/>
          </p:nvPr>
        </p:nvSpPr>
        <p:spPr>
          <a:xfrm>
            <a:off x="545746" y="501741"/>
            <a:ext cx="4791075" cy="720000"/>
          </a:xfrm>
        </p:spPr>
        <p:txBody>
          <a:bodyPr>
            <a:normAutofit/>
          </a:bodyPr>
          <a:lstStyle/>
          <a:p>
            <a:r>
              <a:rPr lang="en-US" sz="1800" dirty="0" err="1">
                <a:solidFill>
                  <a:schemeClr val="tx2"/>
                </a:solidFill>
              </a:rPr>
              <a:t>Segmentazione</a:t>
            </a:r>
            <a:r>
              <a:rPr lang="en-US" sz="1800" dirty="0">
                <a:solidFill>
                  <a:schemeClr val="tx2"/>
                </a:solidFill>
              </a:rPr>
              <a:t>: Accuracy di </a:t>
            </a:r>
            <a:r>
              <a:rPr lang="en-US" sz="1800" dirty="0">
                <a:solidFill>
                  <a:schemeClr val="accent2"/>
                </a:solidFill>
              </a:rPr>
              <a:t>0.99</a:t>
            </a:r>
            <a:r>
              <a:rPr lang="en-US" sz="1800" dirty="0">
                <a:solidFill>
                  <a:schemeClr val="tx2"/>
                </a:solidFill>
              </a:rPr>
              <a:t> </a:t>
            </a:r>
            <a:r>
              <a:rPr lang="en-US" sz="1800" dirty="0" err="1">
                <a:solidFill>
                  <a:schemeClr val="tx2"/>
                </a:solidFill>
              </a:rPr>
              <a:t>sull’interezza</a:t>
            </a:r>
            <a:r>
              <a:rPr lang="en-US" sz="1800" dirty="0">
                <a:solidFill>
                  <a:schemeClr val="tx2"/>
                </a:solidFill>
              </a:rPr>
              <a:t> del dataset</a:t>
            </a:r>
          </a:p>
        </p:txBody>
      </p:sp>
      <p:sp>
        <p:nvSpPr>
          <p:cNvPr id="4" name="Title 2">
            <a:extLst>
              <a:ext uri="{FF2B5EF4-FFF2-40B4-BE49-F238E27FC236}">
                <a16:creationId xmlns:a16="http://schemas.microsoft.com/office/drawing/2014/main" id="{FA7E35B3-52FB-6E70-A421-1B7F6A12BF18}"/>
              </a:ext>
            </a:extLst>
          </p:cNvPr>
          <p:cNvSpPr txBox="1">
            <a:spLocks/>
          </p:cNvSpPr>
          <p:nvPr/>
        </p:nvSpPr>
        <p:spPr>
          <a:xfrm>
            <a:off x="545746" y="1221741"/>
            <a:ext cx="4791075" cy="720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spc="0">
                <a:solidFill>
                  <a:schemeClr val="tx1"/>
                </a:solidFill>
                <a:latin typeface="+mj-lt"/>
                <a:ea typeface="+mj-ea"/>
                <a:cs typeface="+mj-cs"/>
              </a:defRPr>
            </a:lvl1pPr>
          </a:lstStyle>
          <a:p>
            <a:r>
              <a:rPr lang="en-US" sz="1800" dirty="0" err="1">
                <a:solidFill>
                  <a:schemeClr val="tx2"/>
                </a:solidFill>
              </a:rPr>
              <a:t>Riconoscimento</a:t>
            </a:r>
            <a:r>
              <a:rPr lang="en-US" sz="1800" dirty="0">
                <a:solidFill>
                  <a:schemeClr val="tx2"/>
                </a:solidFill>
              </a:rPr>
              <a:t>: Accuracy di </a:t>
            </a:r>
            <a:r>
              <a:rPr lang="en-US" sz="1800" dirty="0">
                <a:solidFill>
                  <a:schemeClr val="accent2"/>
                </a:solidFill>
              </a:rPr>
              <a:t>1</a:t>
            </a:r>
            <a:r>
              <a:rPr lang="en-US" sz="1800" dirty="0">
                <a:solidFill>
                  <a:schemeClr val="tx2"/>
                </a:solidFill>
              </a:rPr>
              <a:t> </a:t>
            </a:r>
            <a:r>
              <a:rPr lang="en-US" sz="1800" dirty="0" err="1">
                <a:solidFill>
                  <a:schemeClr val="tx2"/>
                </a:solidFill>
              </a:rPr>
              <a:t>sul</a:t>
            </a:r>
            <a:r>
              <a:rPr lang="en-US" sz="1800" dirty="0">
                <a:solidFill>
                  <a:schemeClr val="tx2"/>
                </a:solidFill>
              </a:rPr>
              <a:t> test set</a:t>
            </a:r>
          </a:p>
        </p:txBody>
      </p:sp>
      <p:sp>
        <p:nvSpPr>
          <p:cNvPr id="5" name="Title 2">
            <a:extLst>
              <a:ext uri="{FF2B5EF4-FFF2-40B4-BE49-F238E27FC236}">
                <a16:creationId xmlns:a16="http://schemas.microsoft.com/office/drawing/2014/main" id="{4202CD35-8664-9FD9-A593-03794071BF09}"/>
              </a:ext>
            </a:extLst>
          </p:cNvPr>
          <p:cNvSpPr txBox="1">
            <a:spLocks/>
          </p:cNvSpPr>
          <p:nvPr/>
        </p:nvSpPr>
        <p:spPr>
          <a:xfrm>
            <a:off x="545746" y="1941741"/>
            <a:ext cx="4791075" cy="720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spc="0">
                <a:solidFill>
                  <a:schemeClr val="tx1"/>
                </a:solidFill>
                <a:latin typeface="+mj-lt"/>
                <a:ea typeface="+mj-ea"/>
                <a:cs typeface="+mj-cs"/>
              </a:defRPr>
            </a:lvl1pPr>
          </a:lstStyle>
          <a:p>
            <a:r>
              <a:rPr lang="en-US" sz="1800" dirty="0" err="1">
                <a:solidFill>
                  <a:schemeClr val="tx2"/>
                </a:solidFill>
              </a:rPr>
              <a:t>Classificazione</a:t>
            </a:r>
            <a:r>
              <a:rPr lang="en-US" sz="1800" dirty="0">
                <a:solidFill>
                  <a:schemeClr val="tx2"/>
                </a:solidFill>
              </a:rPr>
              <a:t>: Accuracy di </a:t>
            </a:r>
            <a:r>
              <a:rPr lang="en-US" sz="1800" dirty="0">
                <a:solidFill>
                  <a:schemeClr val="accent2"/>
                </a:solidFill>
              </a:rPr>
              <a:t>0.98</a:t>
            </a:r>
            <a:r>
              <a:rPr lang="en-US" sz="1800" dirty="0">
                <a:solidFill>
                  <a:schemeClr val="tx2"/>
                </a:solidFill>
              </a:rPr>
              <a:t> </a:t>
            </a:r>
            <a:r>
              <a:rPr lang="en-US" sz="1800" dirty="0" err="1">
                <a:solidFill>
                  <a:schemeClr val="tx2"/>
                </a:solidFill>
              </a:rPr>
              <a:t>sul</a:t>
            </a:r>
            <a:r>
              <a:rPr lang="en-US" sz="1800" dirty="0">
                <a:solidFill>
                  <a:schemeClr val="tx2"/>
                </a:solidFill>
              </a:rPr>
              <a:t> test set</a:t>
            </a:r>
          </a:p>
        </p:txBody>
      </p:sp>
      <p:pic>
        <p:nvPicPr>
          <p:cNvPr id="8" name="Picture 7">
            <a:extLst>
              <a:ext uri="{FF2B5EF4-FFF2-40B4-BE49-F238E27FC236}">
                <a16:creationId xmlns:a16="http://schemas.microsoft.com/office/drawing/2014/main" id="{E6E9A49E-C3A0-4214-1179-45671260C25A}"/>
              </a:ext>
            </a:extLst>
          </p:cNvPr>
          <p:cNvPicPr>
            <a:picLocks noChangeAspect="1"/>
          </p:cNvPicPr>
          <p:nvPr/>
        </p:nvPicPr>
        <p:blipFill>
          <a:blip r:embed="rId3"/>
          <a:srcRect l="522" t="1590" r="26305"/>
          <a:stretch>
            <a:fillRect/>
          </a:stretch>
        </p:blipFill>
        <p:spPr>
          <a:xfrm>
            <a:off x="5833641" y="11931"/>
            <a:ext cx="6358359" cy="6846069"/>
          </a:xfrm>
          <a:prstGeom prst="rect">
            <a:avLst/>
          </a:prstGeom>
        </p:spPr>
      </p:pic>
    </p:spTree>
    <p:extLst>
      <p:ext uri="{BB962C8B-B14F-4D97-AF65-F5344CB8AC3E}">
        <p14:creationId xmlns:p14="http://schemas.microsoft.com/office/powerpoint/2010/main" val="3980787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group of green leaves&#10;&#10;AI-generated content may be incorrect.">
            <a:extLst>
              <a:ext uri="{FF2B5EF4-FFF2-40B4-BE49-F238E27FC236}">
                <a16:creationId xmlns:a16="http://schemas.microsoft.com/office/drawing/2014/main" id="{91BD9B6C-CCE6-D3DC-BE02-C5CD4D007D61}"/>
              </a:ext>
            </a:extLst>
          </p:cNvPr>
          <p:cNvPicPr>
            <a:picLocks noGrp="1" noChangeAspect="1"/>
          </p:cNvPicPr>
          <p:nvPr>
            <p:ph type="pic" sz="quarter" idx="10"/>
          </p:nvPr>
        </p:nvPicPr>
        <p:blipFill>
          <a:blip r:embed="rId5">
            <a:extLst>
              <a:ext uri="{BEBA8EAE-BF5A-486C-A8C5-ECC9F3942E4B}">
                <a14:imgProps xmlns:a14="http://schemas.microsoft.com/office/drawing/2010/main">
                  <a14:imgLayer r:embed="rId6">
                    <a14:imgEffect>
                      <a14:backgroundRemoval t="9963" b="89664" l="25759" r="68290">
                        <a14:foregroundMark x1="44000" y1="38329" x2="44000" y2="38329"/>
                        <a14:foregroundMark x1="39154" y1="59942" x2="39154" y2="59942"/>
                        <a14:foregroundMark x1="26538" y1="59654" x2="26538" y2="59654"/>
                        <a14:foregroundMark x1="35000" y1="77714" x2="35000" y2="77714"/>
                        <a14:foregroundMark x1="43000" y1="77714" x2="43000" y2="77714"/>
                        <a14:foregroundMark x1="53923" y1="77522" x2="53923" y2="77522"/>
                        <a14:foregroundMark x1="51923" y1="56196" x2="51923" y2="56196"/>
                        <a14:foregroundMark x1="59615" y1="57253" x2="59615" y2="57253"/>
                        <a14:foregroundMark x1="55462" y1="38136" x2="55462" y2="38136"/>
                        <a14:foregroundMark x1="63077" y1="36503" x2="63077" y2="36503"/>
                        <a14:foregroundMark x1="63385" y1="77137" x2="63385" y2="77137"/>
                      </a14:backgroundRemoval>
                    </a14:imgEffect>
                  </a14:imgLayer>
                </a14:imgProps>
              </a:ext>
              <a:ext uri="{28A0092B-C50C-407E-A947-70E740481C1C}">
                <a14:useLocalDpi xmlns:a14="http://schemas.microsoft.com/office/drawing/2010/main" val="0"/>
              </a:ext>
            </a:extLst>
          </a:blip>
          <a:srcRect l="16626" t="-373" r="30211" b="373"/>
          <a:stretch>
            <a:fillRect/>
          </a:stretch>
        </p:blipFill>
        <p:spPr>
          <a:xfrm>
            <a:off x="695325" y="2118779"/>
            <a:ext cx="1808163" cy="2721609"/>
          </a:xfrm>
        </p:spPr>
      </p:pic>
      <p:pic>
        <p:nvPicPr>
          <p:cNvPr id="12" name="Picture Placeholder 11" descr="A group of objects on a white background&#10;&#10;AI-generated content may be incorrect.">
            <a:extLst>
              <a:ext uri="{FF2B5EF4-FFF2-40B4-BE49-F238E27FC236}">
                <a16:creationId xmlns:a16="http://schemas.microsoft.com/office/drawing/2014/main" id="{97EDD1F0-AAD6-2A29-301A-2D0FDFBF79A0}"/>
              </a:ext>
            </a:extLst>
          </p:cNvPr>
          <p:cNvPicPr>
            <a:picLocks noGrp="1" noChangeAspect="1"/>
          </p:cNvPicPr>
          <p:nvPr>
            <p:ph type="pic" sz="quarter" idx="11"/>
          </p:nvPr>
        </p:nvPicPr>
        <p:blipFill>
          <a:blip r:embed="rId7">
            <a:extLst>
              <a:ext uri="{BEBA8EAE-BF5A-486C-A8C5-ECC9F3942E4B}">
                <a14:imgProps xmlns:a14="http://schemas.microsoft.com/office/drawing/2010/main">
                  <a14:imgLayer r:embed="rId8">
                    <a14:imgEffect>
                      <a14:backgroundRemoval t="10000" b="90000" l="28735" r="71265">
                        <a14:foregroundMark x1="36308" y1="23631" x2="36308" y2="23631"/>
                        <a14:foregroundMark x1="36615" y1="18636" x2="36615" y2="18636"/>
                        <a14:foregroundMark x1="38462" y1="19885" x2="38462" y2="19885"/>
                        <a14:foregroundMark x1="33692" y1="22094" x2="37769" y2="24784"/>
                        <a14:foregroundMark x1="37000" y1="20461" x2="39154" y2="21326"/>
                        <a14:foregroundMark x1="49385" y1="22959" x2="49385" y2="22959"/>
                        <a14:foregroundMark x1="49923" y1="19212" x2="47077" y2="22959"/>
                        <a14:foregroundMark x1="61538" y1="23151" x2="61538" y2="27281"/>
                        <a14:foregroundMark x1="64846" y1="54275" x2="66538" y2="53890"/>
                        <a14:foregroundMark x1="51923" y1="82517" x2="63385" y2="82901"/>
                        <a14:foregroundMark x1="41308" y1="69837" x2="37154" y2="75889"/>
                        <a14:foregroundMark x1="33846" y1="44092" x2="33846" y2="44092"/>
                        <a14:foregroundMark x1="32846" y1="43708" x2="35000" y2="46013"/>
                        <a14:foregroundMark x1="45769" y1="42459" x2="51385" y2="49087"/>
                        <a14:foregroundMark x1="39692" y1="21710" x2="38846" y2="25648"/>
                        <a14:foregroundMark x1="37154" y1="20557" x2="38538" y2="22190"/>
                      </a14:backgroundRemoval>
                    </a14:imgEffect>
                  </a14:imgLayer>
                </a14:imgProps>
              </a:ext>
              <a:ext uri="{28A0092B-C50C-407E-A947-70E740481C1C}">
                <a14:useLocalDpi xmlns:a14="http://schemas.microsoft.com/office/drawing/2010/main" val="0"/>
              </a:ext>
            </a:extLst>
          </a:blip>
          <a:srcRect l="23419" r="23419"/>
          <a:stretch>
            <a:fillRect/>
          </a:stretch>
        </p:blipFill>
        <p:spPr/>
      </p:pic>
      <p:sp>
        <p:nvSpPr>
          <p:cNvPr id="4" name="Title 3">
            <a:extLst>
              <a:ext uri="{FF2B5EF4-FFF2-40B4-BE49-F238E27FC236}">
                <a16:creationId xmlns:a16="http://schemas.microsoft.com/office/drawing/2014/main" id="{E283E792-1372-2027-273F-37B56BD636E3}"/>
              </a:ext>
            </a:extLst>
          </p:cNvPr>
          <p:cNvSpPr>
            <a:spLocks noGrp="1"/>
          </p:cNvSpPr>
          <p:nvPr>
            <p:ph type="title"/>
          </p:nvPr>
        </p:nvSpPr>
        <p:spPr>
          <a:xfrm>
            <a:off x="579575" y="860557"/>
            <a:ext cx="10800000" cy="720000"/>
          </a:xfrm>
        </p:spPr>
        <p:txBody>
          <a:bodyPr anchor="ctr">
            <a:noAutofit/>
          </a:bodyPr>
          <a:lstStyle/>
          <a:p>
            <a:r>
              <a:rPr lang="en-US" sz="4800" dirty="0" err="1">
                <a:solidFill>
                  <a:schemeClr val="tx2"/>
                </a:solidFill>
                <a:latin typeface="+mn-lt"/>
                <a:ea typeface="微软雅黑" panose="020B0503020204020204" pitchFamily="34" charset="-122"/>
                <a:cs typeface="+mn-ea"/>
                <a:sym typeface="+mn-lt"/>
              </a:rPr>
              <a:t>Obbiettivo</a:t>
            </a:r>
            <a:r>
              <a:rPr lang="en-US" sz="4800" dirty="0">
                <a:solidFill>
                  <a:schemeClr val="tx2"/>
                </a:solidFill>
                <a:latin typeface="+mn-lt"/>
                <a:ea typeface="微软雅黑" panose="020B0503020204020204" pitchFamily="34" charset="-122"/>
                <a:cs typeface="+mn-ea"/>
                <a:sym typeface="+mn-lt"/>
              </a:rPr>
              <a:t> del Progetto</a:t>
            </a:r>
          </a:p>
        </p:txBody>
      </p:sp>
      <p:sp>
        <p:nvSpPr>
          <p:cNvPr id="5" name="矩形 3">
            <a:extLst>
              <a:ext uri="{FF2B5EF4-FFF2-40B4-BE49-F238E27FC236}">
                <a16:creationId xmlns:a16="http://schemas.microsoft.com/office/drawing/2014/main" id="{566AE86E-96BB-6C35-6031-5B2CE0AFE100}"/>
              </a:ext>
            </a:extLst>
          </p:cNvPr>
          <p:cNvSpPr/>
          <p:nvPr>
            <p:custDataLst>
              <p:tags r:id="rId1"/>
            </p:custDataLst>
          </p:nvPr>
        </p:nvSpPr>
        <p:spPr>
          <a:xfrm>
            <a:off x="5340114" y="2128934"/>
            <a:ext cx="6851886" cy="23258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ea typeface="微软雅黑" panose="020B0503020204020204" pitchFamily="34" charset="-122"/>
              <a:cs typeface="+mn-ea"/>
              <a:sym typeface="+mn-lt"/>
            </a:endParaRPr>
          </a:p>
        </p:txBody>
      </p:sp>
      <p:grpSp>
        <p:nvGrpSpPr>
          <p:cNvPr id="11" name="Group 10">
            <a:extLst>
              <a:ext uri="{FF2B5EF4-FFF2-40B4-BE49-F238E27FC236}">
                <a16:creationId xmlns:a16="http://schemas.microsoft.com/office/drawing/2014/main" id="{1F741E0C-7834-F17D-14EC-D9A1E6BBA088}"/>
              </a:ext>
            </a:extLst>
          </p:cNvPr>
          <p:cNvGrpSpPr/>
          <p:nvPr/>
        </p:nvGrpSpPr>
        <p:grpSpPr>
          <a:xfrm>
            <a:off x="6015435" y="2581725"/>
            <a:ext cx="5797623" cy="1400007"/>
            <a:chOff x="6015436" y="2698549"/>
            <a:chExt cx="5688764" cy="1400007"/>
          </a:xfrm>
        </p:grpSpPr>
        <p:sp>
          <p:nvSpPr>
            <p:cNvPr id="7" name="正文">
              <a:extLst>
                <a:ext uri="{FF2B5EF4-FFF2-40B4-BE49-F238E27FC236}">
                  <a16:creationId xmlns:a16="http://schemas.microsoft.com/office/drawing/2014/main" id="{34798DF5-1FA0-918F-650E-5967EB4D83BE}"/>
                </a:ext>
              </a:extLst>
            </p:cNvPr>
            <p:cNvSpPr txBox="1"/>
            <p:nvPr>
              <p:custDataLst>
                <p:tags r:id="rId2"/>
              </p:custDataLst>
            </p:nvPr>
          </p:nvSpPr>
          <p:spPr>
            <a:xfrm>
              <a:off x="6015436" y="3292741"/>
              <a:ext cx="5688764" cy="805815"/>
            </a:xfrm>
            <a:prstGeom prst="rect">
              <a:avLst/>
            </a:prstGeom>
            <a:noFill/>
          </p:spPr>
          <p:txBody>
            <a:bodyPr wrap="square" lIns="0" tIns="0" rIns="0" bIns="0" rtlCol="0" anchor="t" anchorCtr="0">
              <a:noAutofit/>
            </a:bodyPr>
            <a:lstStyle/>
            <a:p>
              <a:pPr indent="0" fontAlgn="auto">
                <a:lnSpc>
                  <a:spcPct val="120000"/>
                </a:lnSpc>
                <a:buNone/>
              </a:pPr>
              <a:r>
                <a:rPr lang="it-IT" altLang="zh-CN" sz="1400" dirty="0">
                  <a:solidFill>
                    <a:schemeClr val="bg2"/>
                  </a:solidFill>
                  <a:ea typeface="微软雅黑" panose="020B0503020204020204" pitchFamily="34" charset="-122"/>
                  <a:cs typeface="+mn-ea"/>
                  <a:sym typeface="+mn-lt"/>
                </a:rPr>
                <a:t>Lo scopo del progetto è realizzare un </a:t>
              </a:r>
              <a:r>
                <a:rPr lang="it-IT" altLang="zh-CN" sz="1400" dirty="0" err="1">
                  <a:solidFill>
                    <a:schemeClr val="bg2"/>
                  </a:solidFill>
                  <a:ea typeface="微软雅黑" panose="020B0503020204020204" pitchFamily="34" charset="-122"/>
                  <a:cs typeface="+mn-ea"/>
                  <a:sym typeface="+mn-lt"/>
                </a:rPr>
                <a:t>algoritimo</a:t>
              </a:r>
              <a:r>
                <a:rPr lang="it-IT" altLang="zh-CN" sz="1400" dirty="0">
                  <a:solidFill>
                    <a:schemeClr val="bg2"/>
                  </a:solidFill>
                  <a:ea typeface="微软雅黑" panose="020B0503020204020204" pitchFamily="34" charset="-122"/>
                  <a:cs typeface="+mn-ea"/>
                  <a:sym typeface="+mn-lt"/>
                </a:rPr>
                <a:t> di </a:t>
              </a:r>
              <a:r>
                <a:rPr lang="it-IT" altLang="zh-CN" sz="1400" dirty="0" err="1">
                  <a:solidFill>
                    <a:schemeClr val="bg2"/>
                  </a:solidFill>
                  <a:ea typeface="微软雅黑" panose="020B0503020204020204" pitchFamily="34" charset="-122"/>
                  <a:cs typeface="+mn-ea"/>
                  <a:sym typeface="+mn-lt"/>
                </a:rPr>
                <a:t>Leaf</a:t>
              </a:r>
              <a:r>
                <a:rPr lang="it-IT" altLang="zh-CN" sz="1400" dirty="0">
                  <a:solidFill>
                    <a:schemeClr val="bg2"/>
                  </a:solidFill>
                  <a:ea typeface="微软雅黑" panose="020B0503020204020204" pitchFamily="34" charset="-122"/>
                  <a:cs typeface="+mn-ea"/>
                  <a:sym typeface="+mn-lt"/>
                </a:rPr>
                <a:t> </a:t>
              </a:r>
              <a:r>
                <a:rPr lang="it-IT" altLang="zh-CN" sz="1400" dirty="0" err="1">
                  <a:solidFill>
                    <a:schemeClr val="bg2"/>
                  </a:solidFill>
                  <a:ea typeface="微软雅黑" panose="020B0503020204020204" pitchFamily="34" charset="-122"/>
                  <a:cs typeface="+mn-ea"/>
                  <a:sym typeface="+mn-lt"/>
                </a:rPr>
                <a:t>classification</a:t>
              </a:r>
              <a:r>
                <a:rPr lang="it-IT" altLang="zh-CN" sz="1400" dirty="0">
                  <a:solidFill>
                    <a:schemeClr val="bg2"/>
                  </a:solidFill>
                  <a:ea typeface="微软雅黑" panose="020B0503020204020204" pitchFamily="34" charset="-122"/>
                  <a:cs typeface="+mn-ea"/>
                  <a:sym typeface="+mn-lt"/>
                </a:rPr>
                <a:t> con almeno 10 classi. </a:t>
              </a:r>
            </a:p>
            <a:p>
              <a:pPr indent="0" fontAlgn="auto">
                <a:lnSpc>
                  <a:spcPct val="120000"/>
                </a:lnSpc>
                <a:buNone/>
              </a:pPr>
              <a:r>
                <a:rPr lang="it-IT" altLang="zh-CN" sz="1400" dirty="0">
                  <a:solidFill>
                    <a:schemeClr val="bg2"/>
                  </a:solidFill>
                  <a:ea typeface="微软雅黑" panose="020B0503020204020204" pitchFamily="34" charset="-122"/>
                  <a:cs typeface="+mn-ea"/>
                  <a:sym typeface="+mn-lt"/>
                </a:rPr>
                <a:t>Gli oggetti possono essere catalogati in una delle 10 classi o come </a:t>
              </a:r>
              <a:r>
                <a:rPr lang="it-IT" altLang="zh-CN" sz="1400" dirty="0" err="1">
                  <a:solidFill>
                    <a:schemeClr val="bg2"/>
                  </a:solidFill>
                  <a:ea typeface="微软雅黑" panose="020B0503020204020204" pitchFamily="34" charset="-122"/>
                  <a:cs typeface="+mn-ea"/>
                  <a:sym typeface="+mn-lt"/>
                </a:rPr>
                <a:t>unknown</a:t>
              </a:r>
              <a:endParaRPr lang="zh-CN" altLang="en-US" sz="1400" dirty="0">
                <a:solidFill>
                  <a:schemeClr val="bg2"/>
                </a:solidFill>
                <a:ea typeface="微软雅黑" panose="020B0503020204020204" pitchFamily="34" charset="-122"/>
                <a:cs typeface="+mn-ea"/>
                <a:sym typeface="+mn-lt"/>
              </a:endParaRPr>
            </a:p>
          </p:txBody>
        </p:sp>
        <p:sp>
          <p:nvSpPr>
            <p:cNvPr id="8" name="标题">
              <a:extLst>
                <a:ext uri="{FF2B5EF4-FFF2-40B4-BE49-F238E27FC236}">
                  <a16:creationId xmlns:a16="http://schemas.microsoft.com/office/drawing/2014/main" id="{C36C695D-73C2-C79D-2207-51A9A597A282}"/>
                </a:ext>
              </a:extLst>
            </p:cNvPr>
            <p:cNvSpPr txBox="1"/>
            <p:nvPr>
              <p:custDataLst>
                <p:tags r:id="rId3"/>
              </p:custDataLst>
            </p:nvPr>
          </p:nvSpPr>
          <p:spPr>
            <a:xfrm>
              <a:off x="6015436" y="2698549"/>
              <a:ext cx="5688764" cy="368300"/>
            </a:xfrm>
            <a:prstGeom prst="rect">
              <a:avLst/>
            </a:prstGeom>
            <a:noFill/>
          </p:spPr>
          <p:txBody>
            <a:bodyPr wrap="square" lIns="0" tIns="0" rIns="0" bIns="0" rtlCol="0" anchor="b">
              <a:noAutofit/>
            </a:bodyPr>
            <a:lstStyle/>
            <a:p>
              <a:pPr>
                <a:lnSpc>
                  <a:spcPct val="120000"/>
                </a:lnSpc>
              </a:pPr>
              <a:r>
                <a:rPr lang="it-IT" altLang="zh-CN" sz="2400" b="1" dirty="0">
                  <a:solidFill>
                    <a:schemeClr val="bg2"/>
                  </a:solidFill>
                  <a:ea typeface="微软雅黑" panose="020B0503020204020204" pitchFamily="34" charset="-122"/>
                  <a:cs typeface="+mn-ea"/>
                  <a:sym typeface="+mn-lt"/>
                </a:rPr>
                <a:t>Riconoscere, Localizzare</a:t>
              </a:r>
              <a:r>
                <a:rPr lang="zh-CN" altLang="it-IT" sz="2400" b="1" dirty="0">
                  <a:solidFill>
                    <a:schemeClr val="bg2"/>
                  </a:solidFill>
                  <a:ea typeface="微软雅黑" panose="020B0503020204020204" pitchFamily="34" charset="-122"/>
                  <a:cs typeface="+mn-ea"/>
                  <a:sym typeface="+mn-lt"/>
                </a:rPr>
                <a:t> </a:t>
              </a:r>
              <a:r>
                <a:rPr lang="it-IT" altLang="zh-CN" sz="2400" b="1" dirty="0">
                  <a:solidFill>
                    <a:schemeClr val="bg2"/>
                  </a:solidFill>
                  <a:ea typeface="微软雅黑" panose="020B0503020204020204" pitchFamily="34" charset="-122"/>
                  <a:cs typeface="+mn-ea"/>
                  <a:sym typeface="+mn-lt"/>
                </a:rPr>
                <a:t>e</a:t>
              </a:r>
              <a:r>
                <a:rPr lang="zh-CN" altLang="it-IT" sz="2400" b="1" dirty="0">
                  <a:solidFill>
                    <a:schemeClr val="bg2"/>
                  </a:solidFill>
                  <a:ea typeface="微软雅黑" panose="020B0503020204020204" pitchFamily="34" charset="-122"/>
                  <a:cs typeface="+mn-ea"/>
                  <a:sym typeface="+mn-lt"/>
                </a:rPr>
                <a:t> </a:t>
              </a:r>
              <a:r>
                <a:rPr lang="it-IT" altLang="zh-CN" sz="2400" b="1" dirty="0">
                  <a:solidFill>
                    <a:schemeClr val="bg2"/>
                  </a:solidFill>
                  <a:ea typeface="微软雅黑" panose="020B0503020204020204" pitchFamily="34" charset="-122"/>
                  <a:cs typeface="+mn-ea"/>
                  <a:sym typeface="+mn-lt"/>
                </a:rPr>
                <a:t>Classificare</a:t>
              </a:r>
              <a:endParaRPr lang="zh-CN" altLang="en-US" sz="2400" b="1" dirty="0">
                <a:solidFill>
                  <a:schemeClr val="bg2"/>
                </a:solidFill>
                <a:ea typeface="微软雅黑" panose="020B0503020204020204" pitchFamily="34" charset="-122"/>
                <a:cs typeface="+mn-ea"/>
                <a:sym typeface="+mn-lt"/>
              </a:endParaRPr>
            </a:p>
          </p:txBody>
        </p:sp>
      </p:grpSp>
    </p:spTree>
    <p:extLst>
      <p:ext uri="{BB962C8B-B14F-4D97-AF65-F5344CB8AC3E}">
        <p14:creationId xmlns:p14="http://schemas.microsoft.com/office/powerpoint/2010/main" val="1381784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6843B7-E2C5-22D9-C2A7-9D2A50C75C7D}"/>
              </a:ext>
            </a:extLst>
          </p:cNvPr>
          <p:cNvSpPr>
            <a:spLocks noGrp="1"/>
          </p:cNvSpPr>
          <p:nvPr>
            <p:ph type="sldNum" sz="quarter" idx="12"/>
          </p:nvPr>
        </p:nvSpPr>
        <p:spPr/>
        <p:txBody>
          <a:bodyPr/>
          <a:lstStyle/>
          <a:p>
            <a:pPr algn="ctr"/>
            <a:fld id="{49AE70B2-8BF9-45C0-BB95-33D1B9D3A854}" type="slidenum">
              <a:rPr lang="en-US" smtClean="0"/>
              <a:pPr algn="ctr"/>
              <a:t>30</a:t>
            </a:fld>
            <a:endParaRPr lang="en-US" dirty="0"/>
          </a:p>
        </p:txBody>
      </p:sp>
      <p:pic>
        <p:nvPicPr>
          <p:cNvPr id="4" name="Picture 3">
            <a:extLst>
              <a:ext uri="{FF2B5EF4-FFF2-40B4-BE49-F238E27FC236}">
                <a16:creationId xmlns:a16="http://schemas.microsoft.com/office/drawing/2014/main" id="{290F720F-A099-3D7B-8BCF-298F208439A7}"/>
              </a:ext>
            </a:extLst>
          </p:cNvPr>
          <p:cNvPicPr>
            <a:picLocks noChangeAspect="1"/>
          </p:cNvPicPr>
          <p:nvPr/>
        </p:nvPicPr>
        <p:blipFill>
          <a:blip r:embed="rId2"/>
          <a:srcRect l="14565" r="15666"/>
          <a:stretch>
            <a:fillRect/>
          </a:stretch>
        </p:blipFill>
        <p:spPr>
          <a:xfrm>
            <a:off x="6096000" y="0"/>
            <a:ext cx="6027444" cy="6858000"/>
          </a:xfrm>
          <a:prstGeom prst="rect">
            <a:avLst/>
          </a:prstGeom>
        </p:spPr>
      </p:pic>
      <p:sp>
        <p:nvSpPr>
          <p:cNvPr id="7" name="TextBox 6">
            <a:extLst>
              <a:ext uri="{FF2B5EF4-FFF2-40B4-BE49-F238E27FC236}">
                <a16:creationId xmlns:a16="http://schemas.microsoft.com/office/drawing/2014/main" id="{82C173AB-F992-7D70-2C10-481F65B7F9A7}"/>
              </a:ext>
            </a:extLst>
          </p:cNvPr>
          <p:cNvSpPr txBox="1"/>
          <p:nvPr/>
        </p:nvSpPr>
        <p:spPr>
          <a:xfrm>
            <a:off x="347663" y="509286"/>
            <a:ext cx="5429419" cy="2585323"/>
          </a:xfrm>
          <a:prstGeom prst="rect">
            <a:avLst/>
          </a:prstGeom>
          <a:noFill/>
        </p:spPr>
        <p:txBody>
          <a:bodyPr wrap="square" rtlCol="0">
            <a:spAutoFit/>
          </a:bodyPr>
          <a:lstStyle/>
          <a:p>
            <a:r>
              <a:rPr lang="en-US" dirty="0">
                <a:solidFill>
                  <a:schemeClr val="tx2"/>
                </a:solidFill>
              </a:rPr>
              <a:t>Set di </a:t>
            </a:r>
            <a:r>
              <a:rPr lang="en-US" dirty="0" err="1">
                <a:solidFill>
                  <a:schemeClr val="tx2"/>
                </a:solidFill>
              </a:rPr>
              <a:t>immagini</a:t>
            </a:r>
            <a:r>
              <a:rPr lang="en-US" dirty="0">
                <a:solidFill>
                  <a:schemeClr val="tx2"/>
                </a:solidFill>
              </a:rPr>
              <a:t> con </a:t>
            </a:r>
            <a:r>
              <a:rPr lang="en-US" dirty="0" err="1">
                <a:solidFill>
                  <a:schemeClr val="tx2"/>
                </a:solidFill>
              </a:rPr>
              <a:t>foglie</a:t>
            </a:r>
            <a:r>
              <a:rPr lang="en-US" dirty="0">
                <a:solidFill>
                  <a:schemeClr val="tx2"/>
                </a:solidFill>
              </a:rPr>
              <a:t> </a:t>
            </a:r>
            <a:r>
              <a:rPr lang="en-US" dirty="0" err="1">
                <a:solidFill>
                  <a:schemeClr val="tx2"/>
                </a:solidFill>
              </a:rPr>
              <a:t>miste</a:t>
            </a:r>
            <a:r>
              <a:rPr lang="en-US" dirty="0">
                <a:solidFill>
                  <a:schemeClr val="tx2"/>
                </a:solidFill>
              </a:rPr>
              <a:t> </a:t>
            </a:r>
            <a:r>
              <a:rPr lang="en-US" dirty="0" err="1">
                <a:solidFill>
                  <a:schemeClr val="tx2"/>
                </a:solidFill>
              </a:rPr>
              <a:t>ruotate</a:t>
            </a:r>
            <a:r>
              <a:rPr lang="en-US" dirty="0">
                <a:solidFill>
                  <a:schemeClr val="tx2"/>
                </a:solidFill>
              </a:rPr>
              <a:t>:</a:t>
            </a:r>
          </a:p>
          <a:p>
            <a:endParaRPr lang="en-US" dirty="0">
              <a:solidFill>
                <a:schemeClr val="tx2"/>
              </a:solidFill>
            </a:endParaRPr>
          </a:p>
          <a:p>
            <a:pPr marL="285750" indent="-285750">
              <a:buFont typeface="Arial" panose="020B0604020202020204" pitchFamily="34" charset="0"/>
              <a:buChar char="•"/>
            </a:pPr>
            <a:r>
              <a:rPr lang="en-US" dirty="0" err="1">
                <a:solidFill>
                  <a:schemeClr val="tx2"/>
                </a:solidFill>
              </a:rPr>
              <a:t>maschere</a:t>
            </a:r>
            <a:r>
              <a:rPr lang="en-US" dirty="0">
                <a:solidFill>
                  <a:schemeClr val="tx2"/>
                </a:solidFill>
              </a:rPr>
              <a:t> GT, pixel based accuracy: </a:t>
            </a:r>
            <a:r>
              <a:rPr lang="en-US" dirty="0">
                <a:solidFill>
                  <a:schemeClr val="accent2"/>
                </a:solidFill>
              </a:rPr>
              <a:t>0.78</a:t>
            </a:r>
          </a:p>
          <a:p>
            <a:pPr marL="285750" indent="-285750">
              <a:buFont typeface="Arial" panose="020B0604020202020204" pitchFamily="34" charset="0"/>
              <a:buChar char="•"/>
            </a:pPr>
            <a:r>
              <a:rPr lang="en-US" dirty="0" err="1">
                <a:solidFill>
                  <a:schemeClr val="tx2"/>
                </a:solidFill>
              </a:rPr>
              <a:t>maschere</a:t>
            </a:r>
            <a:r>
              <a:rPr lang="en-US" dirty="0">
                <a:solidFill>
                  <a:schemeClr val="tx2"/>
                </a:solidFill>
              </a:rPr>
              <a:t> GT, instance based accuracy: </a:t>
            </a:r>
            <a:r>
              <a:rPr lang="en-US" dirty="0">
                <a:solidFill>
                  <a:schemeClr val="accent2"/>
                </a:solidFill>
              </a:rPr>
              <a:t>0.765</a:t>
            </a:r>
          </a:p>
          <a:p>
            <a:pPr marL="285750" indent="-285750">
              <a:buFont typeface="Arial" panose="020B0604020202020204" pitchFamily="34" charset="0"/>
              <a:buChar char="•"/>
            </a:pPr>
            <a:r>
              <a:rPr lang="en-US" dirty="0" err="1">
                <a:solidFill>
                  <a:schemeClr val="tx2"/>
                </a:solidFill>
              </a:rPr>
              <a:t>segmentazione</a:t>
            </a:r>
            <a:r>
              <a:rPr lang="en-US" dirty="0">
                <a:solidFill>
                  <a:schemeClr val="tx2"/>
                </a:solidFill>
              </a:rPr>
              <a:t> region growing, pixel based accuracy: </a:t>
            </a:r>
            <a:r>
              <a:rPr lang="en-US" dirty="0">
                <a:solidFill>
                  <a:schemeClr val="accent2"/>
                </a:solidFill>
              </a:rPr>
              <a:t>0.73</a:t>
            </a:r>
          </a:p>
          <a:p>
            <a:pPr marL="285750" indent="-285750">
              <a:buFont typeface="Arial" panose="020B0604020202020204" pitchFamily="34" charset="0"/>
              <a:buChar char="•"/>
            </a:pPr>
            <a:r>
              <a:rPr lang="en-US" dirty="0" err="1">
                <a:solidFill>
                  <a:schemeClr val="tx2"/>
                </a:solidFill>
              </a:rPr>
              <a:t>segmentazione</a:t>
            </a:r>
            <a:r>
              <a:rPr lang="en-US" dirty="0">
                <a:solidFill>
                  <a:schemeClr val="tx2"/>
                </a:solidFill>
              </a:rPr>
              <a:t> region growing, instance based accuracy: </a:t>
            </a:r>
            <a:r>
              <a:rPr lang="en-US" dirty="0">
                <a:solidFill>
                  <a:schemeClr val="accent2"/>
                </a:solidFill>
              </a:rPr>
              <a:t>0.74</a:t>
            </a:r>
          </a:p>
          <a:p>
            <a:endParaRPr lang="en-US" dirty="0"/>
          </a:p>
        </p:txBody>
      </p:sp>
      <p:sp>
        <p:nvSpPr>
          <p:cNvPr id="8" name="TextBox 7">
            <a:extLst>
              <a:ext uri="{FF2B5EF4-FFF2-40B4-BE49-F238E27FC236}">
                <a16:creationId xmlns:a16="http://schemas.microsoft.com/office/drawing/2014/main" id="{CB401FE3-5412-26B6-A536-7049E07D2F8B}"/>
              </a:ext>
            </a:extLst>
          </p:cNvPr>
          <p:cNvSpPr txBox="1"/>
          <p:nvPr/>
        </p:nvSpPr>
        <p:spPr>
          <a:xfrm>
            <a:off x="347663" y="3763391"/>
            <a:ext cx="5429419" cy="2308324"/>
          </a:xfrm>
          <a:prstGeom prst="rect">
            <a:avLst/>
          </a:prstGeom>
          <a:noFill/>
        </p:spPr>
        <p:txBody>
          <a:bodyPr wrap="square" rtlCol="0">
            <a:spAutoFit/>
          </a:bodyPr>
          <a:lstStyle/>
          <a:p>
            <a:r>
              <a:rPr lang="en-US" dirty="0">
                <a:solidFill>
                  <a:schemeClr val="tx2"/>
                </a:solidFill>
              </a:rPr>
              <a:t>Set di </a:t>
            </a:r>
            <a:r>
              <a:rPr lang="en-US" dirty="0" err="1">
                <a:solidFill>
                  <a:schemeClr val="tx2"/>
                </a:solidFill>
              </a:rPr>
              <a:t>immagini</a:t>
            </a:r>
            <a:r>
              <a:rPr lang="en-US" dirty="0">
                <a:solidFill>
                  <a:schemeClr val="tx2"/>
                </a:solidFill>
              </a:rPr>
              <a:t> con </a:t>
            </a:r>
            <a:r>
              <a:rPr lang="en-US" dirty="0" err="1">
                <a:solidFill>
                  <a:schemeClr val="tx2"/>
                </a:solidFill>
              </a:rPr>
              <a:t>foglie</a:t>
            </a:r>
            <a:r>
              <a:rPr lang="en-US" dirty="0">
                <a:solidFill>
                  <a:schemeClr val="tx2"/>
                </a:solidFill>
              </a:rPr>
              <a:t> </a:t>
            </a:r>
            <a:r>
              <a:rPr lang="en-US" dirty="0" err="1">
                <a:solidFill>
                  <a:schemeClr val="tx2"/>
                </a:solidFill>
              </a:rPr>
              <a:t>ruotate</a:t>
            </a:r>
            <a:r>
              <a:rPr lang="en-US" dirty="0">
                <a:solidFill>
                  <a:schemeClr val="tx2"/>
                </a:solidFill>
              </a:rPr>
              <a:t> e </a:t>
            </a:r>
            <a:r>
              <a:rPr lang="en-US" dirty="0" err="1">
                <a:solidFill>
                  <a:schemeClr val="tx2"/>
                </a:solidFill>
              </a:rPr>
              <a:t>oggetti</a:t>
            </a:r>
            <a:r>
              <a:rPr lang="en-US" dirty="0">
                <a:solidFill>
                  <a:schemeClr val="tx2"/>
                </a:solidFill>
              </a:rPr>
              <a:t> </a:t>
            </a:r>
            <a:r>
              <a:rPr lang="en-US" dirty="0" err="1">
                <a:solidFill>
                  <a:schemeClr val="tx2"/>
                </a:solidFill>
              </a:rPr>
              <a:t>casuali</a:t>
            </a:r>
            <a:r>
              <a:rPr lang="en-US" dirty="0">
                <a:solidFill>
                  <a:schemeClr val="tx2"/>
                </a:solidFill>
              </a:rPr>
              <a:t>:</a:t>
            </a:r>
          </a:p>
          <a:p>
            <a:endParaRPr lang="en-US" dirty="0">
              <a:solidFill>
                <a:schemeClr val="tx2"/>
              </a:solidFill>
            </a:endParaRPr>
          </a:p>
          <a:p>
            <a:pPr marL="285750" indent="-285750">
              <a:buFont typeface="Arial" panose="020B0604020202020204" pitchFamily="34" charset="0"/>
              <a:buChar char="•"/>
            </a:pPr>
            <a:r>
              <a:rPr lang="en-US" dirty="0" err="1">
                <a:solidFill>
                  <a:schemeClr val="tx2"/>
                </a:solidFill>
              </a:rPr>
              <a:t>maschere</a:t>
            </a:r>
            <a:r>
              <a:rPr lang="en-US" dirty="0">
                <a:solidFill>
                  <a:schemeClr val="tx2"/>
                </a:solidFill>
              </a:rPr>
              <a:t> GT, pixel based accuracy: </a:t>
            </a:r>
            <a:r>
              <a:rPr lang="en-US" dirty="0">
                <a:solidFill>
                  <a:schemeClr val="accent2"/>
                </a:solidFill>
              </a:rPr>
              <a:t>0.56</a:t>
            </a:r>
          </a:p>
          <a:p>
            <a:pPr marL="285750" indent="-285750">
              <a:buFont typeface="Arial" panose="020B0604020202020204" pitchFamily="34" charset="0"/>
              <a:buChar char="•"/>
            </a:pPr>
            <a:r>
              <a:rPr lang="en-US" dirty="0" err="1">
                <a:solidFill>
                  <a:schemeClr val="tx2"/>
                </a:solidFill>
              </a:rPr>
              <a:t>maschere</a:t>
            </a:r>
            <a:r>
              <a:rPr lang="en-US" dirty="0">
                <a:solidFill>
                  <a:schemeClr val="tx2"/>
                </a:solidFill>
              </a:rPr>
              <a:t> GT, instance based accuracy: </a:t>
            </a:r>
            <a:r>
              <a:rPr lang="en-US" dirty="0">
                <a:solidFill>
                  <a:schemeClr val="accent2"/>
                </a:solidFill>
              </a:rPr>
              <a:t>0.68</a:t>
            </a:r>
          </a:p>
          <a:p>
            <a:pPr marL="285750" indent="-285750">
              <a:buFont typeface="Arial" panose="020B0604020202020204" pitchFamily="34" charset="0"/>
              <a:buChar char="•"/>
            </a:pPr>
            <a:r>
              <a:rPr lang="en-US" dirty="0" err="1">
                <a:solidFill>
                  <a:schemeClr val="tx2"/>
                </a:solidFill>
              </a:rPr>
              <a:t>segmentazione</a:t>
            </a:r>
            <a:r>
              <a:rPr lang="en-US" dirty="0">
                <a:solidFill>
                  <a:schemeClr val="tx2"/>
                </a:solidFill>
              </a:rPr>
              <a:t> region growing, pixel based accuracy: </a:t>
            </a:r>
            <a:r>
              <a:rPr lang="en-US" dirty="0">
                <a:solidFill>
                  <a:schemeClr val="accent2"/>
                </a:solidFill>
              </a:rPr>
              <a:t>0.51</a:t>
            </a:r>
          </a:p>
          <a:p>
            <a:pPr marL="285750" indent="-285750">
              <a:buFont typeface="Arial" panose="020B0604020202020204" pitchFamily="34" charset="0"/>
              <a:buChar char="•"/>
            </a:pPr>
            <a:r>
              <a:rPr lang="en-US" dirty="0" err="1">
                <a:solidFill>
                  <a:schemeClr val="tx2"/>
                </a:solidFill>
              </a:rPr>
              <a:t>segmentazione</a:t>
            </a:r>
            <a:r>
              <a:rPr lang="en-US" dirty="0">
                <a:solidFill>
                  <a:schemeClr val="tx2"/>
                </a:solidFill>
              </a:rPr>
              <a:t> region growing, instance based accuracy: </a:t>
            </a:r>
            <a:r>
              <a:rPr lang="en-US" dirty="0">
                <a:solidFill>
                  <a:schemeClr val="accent2"/>
                </a:solidFill>
              </a:rPr>
              <a:t>0.60</a:t>
            </a:r>
          </a:p>
        </p:txBody>
      </p:sp>
    </p:spTree>
    <p:extLst>
      <p:ext uri="{BB962C8B-B14F-4D97-AF65-F5344CB8AC3E}">
        <p14:creationId xmlns:p14="http://schemas.microsoft.com/office/powerpoint/2010/main" val="2268860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15605D-F412-4B11-11EA-D21EDD11B53D}"/>
              </a:ext>
            </a:extLst>
          </p:cNvPr>
          <p:cNvSpPr>
            <a:spLocks noGrp="1"/>
          </p:cNvSpPr>
          <p:nvPr>
            <p:ph type="sldNum" sz="quarter" idx="12"/>
          </p:nvPr>
        </p:nvSpPr>
        <p:spPr/>
        <p:txBody>
          <a:bodyPr/>
          <a:lstStyle/>
          <a:p>
            <a:pPr algn="ctr"/>
            <a:fld id="{49AE70B2-8BF9-45C0-BB95-33D1B9D3A854}" type="slidenum">
              <a:rPr lang="en-US" smtClean="0"/>
              <a:pPr algn="ctr"/>
              <a:t>31</a:t>
            </a:fld>
            <a:endParaRPr lang="en-US" dirty="0"/>
          </a:p>
        </p:txBody>
      </p:sp>
      <p:sp>
        <p:nvSpPr>
          <p:cNvPr id="3" name="Title 2">
            <a:extLst>
              <a:ext uri="{FF2B5EF4-FFF2-40B4-BE49-F238E27FC236}">
                <a16:creationId xmlns:a16="http://schemas.microsoft.com/office/drawing/2014/main" id="{45F11AEA-AB8A-4B2F-F446-857C41464CC2}"/>
              </a:ext>
            </a:extLst>
          </p:cNvPr>
          <p:cNvSpPr>
            <a:spLocks noGrp="1"/>
          </p:cNvSpPr>
          <p:nvPr>
            <p:ph type="title"/>
          </p:nvPr>
        </p:nvSpPr>
        <p:spPr>
          <a:xfrm>
            <a:off x="556780" y="547738"/>
            <a:ext cx="5539220" cy="720000"/>
          </a:xfrm>
        </p:spPr>
        <p:txBody>
          <a:bodyPr>
            <a:normAutofit fontScale="90000"/>
          </a:bodyPr>
          <a:lstStyle/>
          <a:p>
            <a:r>
              <a:rPr lang="en-US" dirty="0">
                <a:solidFill>
                  <a:schemeClr val="tx2"/>
                </a:solidFill>
              </a:rPr>
              <a:t>Come </a:t>
            </a:r>
            <a:r>
              <a:rPr lang="en-US" dirty="0" err="1">
                <a:solidFill>
                  <a:schemeClr val="tx2"/>
                </a:solidFill>
              </a:rPr>
              <a:t>mai</a:t>
            </a:r>
            <a:r>
              <a:rPr lang="en-US" dirty="0">
                <a:solidFill>
                  <a:schemeClr val="tx2"/>
                </a:solidFill>
              </a:rPr>
              <a:t> un calo </a:t>
            </a:r>
            <a:r>
              <a:rPr lang="en-US" dirty="0" err="1">
                <a:solidFill>
                  <a:schemeClr val="tx2"/>
                </a:solidFill>
              </a:rPr>
              <a:t>così</a:t>
            </a:r>
            <a:r>
              <a:rPr lang="en-US" dirty="0">
                <a:solidFill>
                  <a:schemeClr val="tx2"/>
                </a:solidFill>
              </a:rPr>
              <a:t> </a:t>
            </a:r>
            <a:r>
              <a:rPr lang="en-US" dirty="0" err="1">
                <a:solidFill>
                  <a:schemeClr val="tx2"/>
                </a:solidFill>
              </a:rPr>
              <a:t>drastico</a:t>
            </a:r>
            <a:r>
              <a:rPr lang="en-US" dirty="0">
                <a:solidFill>
                  <a:schemeClr val="tx2"/>
                </a:solidFill>
              </a:rPr>
              <a:t>? </a:t>
            </a:r>
          </a:p>
        </p:txBody>
      </p:sp>
      <p:pic>
        <p:nvPicPr>
          <p:cNvPr id="5" name="Picture 4" descr="A group of leaves arranged in a circle&#10;&#10;AI-generated content may be incorrect.">
            <a:extLst>
              <a:ext uri="{FF2B5EF4-FFF2-40B4-BE49-F238E27FC236}">
                <a16:creationId xmlns:a16="http://schemas.microsoft.com/office/drawing/2014/main" id="{A1258C08-619E-2497-0520-AED486A6B84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92" b="89926" l="21871" r="78805">
                        <a14:foregroundMark x1="29615" y1="38425" x2="29615" y2="38425"/>
                        <a14:foregroundMark x1="38308" y1="38713" x2="38308" y2="38713"/>
                        <a14:foregroundMark x1="46000" y1="36792" x2="46000" y2="36792"/>
                        <a14:foregroundMark x1="55231" y1="37080" x2="55231" y2="37080"/>
                        <a14:foregroundMark x1="63308" y1="38617" x2="63308" y2="38617"/>
                        <a14:foregroundMark x1="69538" y1="38713" x2="69538" y2="38713"/>
                        <a14:foregroundMark x1="59077" y1="52257" x2="59077" y2="52257"/>
                        <a14:foregroundMark x1="47615" y1="52738" x2="47615" y2="52738"/>
                        <a14:foregroundMark x1="41077" y1="52354" x2="41077" y2="52354"/>
                        <a14:foregroundMark x1="35077" y1="51489" x2="35077" y2="51489"/>
                        <a14:foregroundMark x1="36923" y1="65994" x2="36923" y2="65994"/>
                        <a14:foregroundMark x1="46000" y1="69645" x2="46000" y2="69645"/>
                        <a14:foregroundMark x1="55231" y1="70125" x2="55231" y2="70125"/>
                        <a14:foregroundMark x1="51923" y1="65994" x2="54923" y2="66667"/>
                        <a14:foregroundMark x1="62923" y1="67819" x2="64154" y2="64073"/>
                      </a14:backgroundRemoval>
                    </a14:imgEffect>
                  </a14:imgLayer>
                </a14:imgProps>
              </a:ext>
              <a:ext uri="{28A0092B-C50C-407E-A947-70E740481C1C}">
                <a14:useLocalDpi xmlns:a14="http://schemas.microsoft.com/office/drawing/2010/main" val="0"/>
              </a:ext>
            </a:extLst>
          </a:blip>
          <a:srcRect l="14754" t="-82" r="14078" b="82"/>
          <a:stretch>
            <a:fillRect/>
          </a:stretch>
        </p:blipFill>
        <p:spPr>
          <a:xfrm>
            <a:off x="6096001" y="0"/>
            <a:ext cx="6096000" cy="6852380"/>
          </a:xfrm>
          <a:prstGeom prst="rect">
            <a:avLst/>
          </a:prstGeom>
        </p:spPr>
      </p:pic>
      <p:sp>
        <p:nvSpPr>
          <p:cNvPr id="7" name="TextBox 6">
            <a:extLst>
              <a:ext uri="{FF2B5EF4-FFF2-40B4-BE49-F238E27FC236}">
                <a16:creationId xmlns:a16="http://schemas.microsoft.com/office/drawing/2014/main" id="{986F3423-8E7C-B987-E4CB-FABF6ECAB36B}"/>
              </a:ext>
            </a:extLst>
          </p:cNvPr>
          <p:cNvSpPr txBox="1"/>
          <p:nvPr/>
        </p:nvSpPr>
        <p:spPr>
          <a:xfrm>
            <a:off x="626769" y="1267737"/>
            <a:ext cx="4788379"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2"/>
                </a:solidFill>
              </a:rPr>
              <a:t>Le </a:t>
            </a:r>
            <a:r>
              <a:rPr lang="en-US" sz="1600" dirty="0" err="1">
                <a:solidFill>
                  <a:schemeClr val="tx2"/>
                </a:solidFill>
              </a:rPr>
              <a:t>foglie</a:t>
            </a:r>
            <a:r>
              <a:rPr lang="en-US" sz="1600" dirty="0">
                <a:solidFill>
                  <a:schemeClr val="tx2"/>
                </a:solidFill>
              </a:rPr>
              <a:t> del test set </a:t>
            </a:r>
            <a:r>
              <a:rPr lang="en-US" sz="1600" dirty="0" err="1">
                <a:solidFill>
                  <a:schemeClr val="tx2"/>
                </a:solidFill>
              </a:rPr>
              <a:t>vengono</a:t>
            </a:r>
            <a:r>
              <a:rPr lang="en-US" sz="1600" dirty="0">
                <a:solidFill>
                  <a:schemeClr val="tx2"/>
                </a:solidFill>
              </a:rPr>
              <a:t> </a:t>
            </a:r>
            <a:r>
              <a:rPr lang="en-US" sz="1600" dirty="0" err="1">
                <a:solidFill>
                  <a:schemeClr val="tx2"/>
                </a:solidFill>
              </a:rPr>
              <a:t>selezionate</a:t>
            </a:r>
            <a:r>
              <a:rPr lang="en-US" sz="1600" dirty="0">
                <a:solidFill>
                  <a:schemeClr val="tx2"/>
                </a:solidFill>
              </a:rPr>
              <a:t> </a:t>
            </a:r>
            <a:r>
              <a:rPr lang="en-US" sz="1600" dirty="0" err="1">
                <a:solidFill>
                  <a:schemeClr val="tx2"/>
                </a:solidFill>
              </a:rPr>
              <a:t>dalle</a:t>
            </a:r>
            <a:r>
              <a:rPr lang="en-US" sz="1600" dirty="0">
                <a:solidFill>
                  <a:schemeClr val="tx2"/>
                </a:solidFill>
              </a:rPr>
              <a:t> </a:t>
            </a:r>
            <a:r>
              <a:rPr lang="en-US" sz="1600" dirty="0" err="1">
                <a:solidFill>
                  <a:schemeClr val="tx2"/>
                </a:solidFill>
              </a:rPr>
              <a:t>immagni</a:t>
            </a:r>
            <a:r>
              <a:rPr lang="en-US" sz="1600" dirty="0">
                <a:solidFill>
                  <a:schemeClr val="tx2"/>
                </a:solidFill>
              </a:rPr>
              <a:t> </a:t>
            </a:r>
            <a:r>
              <a:rPr lang="en-US" sz="1600" dirty="0" err="1">
                <a:solidFill>
                  <a:schemeClr val="tx2"/>
                </a:solidFill>
              </a:rPr>
              <a:t>che</a:t>
            </a:r>
            <a:r>
              <a:rPr lang="en-US" sz="1600" dirty="0">
                <a:solidFill>
                  <a:schemeClr val="tx2"/>
                </a:solidFill>
              </a:rPr>
              <a:t> </a:t>
            </a:r>
            <a:r>
              <a:rPr lang="en-US" sz="1600" dirty="0" err="1">
                <a:solidFill>
                  <a:schemeClr val="tx2"/>
                </a:solidFill>
              </a:rPr>
              <a:t>contengono</a:t>
            </a:r>
            <a:r>
              <a:rPr lang="en-US" sz="1600" dirty="0">
                <a:solidFill>
                  <a:schemeClr val="tx2"/>
                </a:solidFill>
              </a:rPr>
              <a:t> </a:t>
            </a:r>
            <a:r>
              <a:rPr lang="en-US" sz="1600" dirty="0" err="1">
                <a:solidFill>
                  <a:schemeClr val="tx2"/>
                </a:solidFill>
              </a:rPr>
              <a:t>anche</a:t>
            </a:r>
            <a:r>
              <a:rPr lang="en-US" sz="1600" dirty="0">
                <a:solidFill>
                  <a:schemeClr val="tx2"/>
                </a:solidFill>
              </a:rPr>
              <a:t> le </a:t>
            </a:r>
            <a:r>
              <a:rPr lang="en-US" sz="1600" dirty="0" err="1">
                <a:solidFill>
                  <a:schemeClr val="tx2"/>
                </a:solidFill>
              </a:rPr>
              <a:t>foglie</a:t>
            </a:r>
            <a:r>
              <a:rPr lang="en-US" sz="1600" dirty="0">
                <a:solidFill>
                  <a:schemeClr val="tx2"/>
                </a:solidFill>
              </a:rPr>
              <a:t> </a:t>
            </a:r>
            <a:r>
              <a:rPr lang="en-US" sz="1600" dirty="0" err="1">
                <a:solidFill>
                  <a:schemeClr val="tx2"/>
                </a:solidFill>
              </a:rPr>
              <a:t>utilizzate</a:t>
            </a:r>
            <a:r>
              <a:rPr lang="en-US" sz="1600" dirty="0">
                <a:solidFill>
                  <a:schemeClr val="tx2"/>
                </a:solidFill>
              </a:rPr>
              <a:t> per il training, </a:t>
            </a:r>
            <a:r>
              <a:rPr lang="en-US" sz="1600" dirty="0" err="1">
                <a:solidFill>
                  <a:schemeClr val="tx2"/>
                </a:solidFill>
              </a:rPr>
              <a:t>quindi</a:t>
            </a:r>
            <a:r>
              <a:rPr lang="en-US" sz="1600" dirty="0">
                <a:solidFill>
                  <a:schemeClr val="tx2"/>
                </a:solidFill>
              </a:rPr>
              <a:t> le </a:t>
            </a:r>
            <a:r>
              <a:rPr lang="en-US" sz="1600" dirty="0" err="1">
                <a:solidFill>
                  <a:schemeClr val="tx2"/>
                </a:solidFill>
              </a:rPr>
              <a:t>condizioni</a:t>
            </a:r>
            <a:r>
              <a:rPr lang="en-US" sz="1600" dirty="0">
                <a:solidFill>
                  <a:schemeClr val="tx2"/>
                </a:solidFill>
              </a:rPr>
              <a:t> di luce e </a:t>
            </a:r>
            <a:r>
              <a:rPr lang="en-US" sz="1600" dirty="0" err="1">
                <a:solidFill>
                  <a:schemeClr val="tx2"/>
                </a:solidFill>
              </a:rPr>
              <a:t>colore</a:t>
            </a:r>
            <a:r>
              <a:rPr lang="en-US" sz="1600" dirty="0">
                <a:solidFill>
                  <a:schemeClr val="tx2"/>
                </a:solidFill>
              </a:rPr>
              <a:t> </a:t>
            </a:r>
            <a:r>
              <a:rPr lang="en-US" sz="1600" dirty="0" err="1">
                <a:solidFill>
                  <a:schemeClr val="tx2"/>
                </a:solidFill>
              </a:rPr>
              <a:t>sono</a:t>
            </a:r>
            <a:r>
              <a:rPr lang="en-US" sz="1600" dirty="0">
                <a:solidFill>
                  <a:schemeClr val="tx2"/>
                </a:solidFill>
              </a:rPr>
              <a:t> </a:t>
            </a:r>
            <a:r>
              <a:rPr lang="en-US" sz="1600" dirty="0" err="1">
                <a:solidFill>
                  <a:schemeClr val="tx2"/>
                </a:solidFill>
              </a:rPr>
              <a:t>identiche</a:t>
            </a:r>
            <a:endParaRPr lang="en-US" sz="1600" dirty="0">
              <a:solidFill>
                <a:schemeClr val="tx2"/>
              </a:solidFill>
            </a:endParaRPr>
          </a:p>
          <a:p>
            <a:pPr marL="285750" indent="-285750">
              <a:buFont typeface="Arial" panose="020B0604020202020204" pitchFamily="34" charset="0"/>
              <a:buChar char="•"/>
            </a:pPr>
            <a:r>
              <a:rPr lang="en-US" sz="1600" dirty="0">
                <a:solidFill>
                  <a:schemeClr val="tx2"/>
                </a:solidFill>
              </a:rPr>
              <a:t>Nelle </a:t>
            </a:r>
            <a:r>
              <a:rPr lang="en-US" sz="1600" dirty="0" err="1">
                <a:solidFill>
                  <a:schemeClr val="tx2"/>
                </a:solidFill>
              </a:rPr>
              <a:t>immagini</a:t>
            </a:r>
            <a:r>
              <a:rPr lang="en-US" sz="1600" dirty="0">
                <a:solidFill>
                  <a:schemeClr val="tx2"/>
                </a:solidFill>
              </a:rPr>
              <a:t> </a:t>
            </a:r>
            <a:r>
              <a:rPr lang="en-US" sz="1600" dirty="0" err="1">
                <a:solidFill>
                  <a:schemeClr val="tx2"/>
                </a:solidFill>
              </a:rPr>
              <a:t>aggiuntive</a:t>
            </a:r>
            <a:r>
              <a:rPr lang="en-US" sz="1600" dirty="0">
                <a:solidFill>
                  <a:schemeClr val="tx2"/>
                </a:solidFill>
              </a:rPr>
              <a:t>, le </a:t>
            </a:r>
            <a:r>
              <a:rPr lang="en-US" sz="1600" dirty="0" err="1">
                <a:solidFill>
                  <a:schemeClr val="tx2"/>
                </a:solidFill>
              </a:rPr>
              <a:t>foglie</a:t>
            </a:r>
            <a:r>
              <a:rPr lang="en-US" sz="1600" dirty="0">
                <a:solidFill>
                  <a:schemeClr val="tx2"/>
                </a:solidFill>
              </a:rPr>
              <a:t> </a:t>
            </a:r>
            <a:r>
              <a:rPr lang="en-US" sz="1600" dirty="0" err="1">
                <a:solidFill>
                  <a:schemeClr val="tx2"/>
                </a:solidFill>
              </a:rPr>
              <a:t>sono</a:t>
            </a:r>
            <a:r>
              <a:rPr lang="en-US" sz="1600" dirty="0">
                <a:solidFill>
                  <a:schemeClr val="tx2"/>
                </a:solidFill>
              </a:rPr>
              <a:t> </a:t>
            </a:r>
            <a:r>
              <a:rPr lang="en-US" sz="1600" dirty="0" err="1">
                <a:solidFill>
                  <a:schemeClr val="tx2"/>
                </a:solidFill>
              </a:rPr>
              <a:t>ruotate</a:t>
            </a:r>
            <a:r>
              <a:rPr lang="en-US" sz="1600" dirty="0">
                <a:solidFill>
                  <a:schemeClr val="tx2"/>
                </a:solidFill>
              </a:rPr>
              <a:t> e le </a:t>
            </a:r>
            <a:r>
              <a:rPr lang="en-US" sz="1600" dirty="0" err="1">
                <a:solidFill>
                  <a:schemeClr val="tx2"/>
                </a:solidFill>
              </a:rPr>
              <a:t>condizioni</a:t>
            </a:r>
            <a:r>
              <a:rPr lang="en-US" sz="1600" dirty="0">
                <a:solidFill>
                  <a:schemeClr val="tx2"/>
                </a:solidFill>
              </a:rPr>
              <a:t> di luce, </a:t>
            </a:r>
            <a:r>
              <a:rPr lang="en-US" sz="1600" dirty="0" err="1">
                <a:solidFill>
                  <a:schemeClr val="tx2"/>
                </a:solidFill>
              </a:rPr>
              <a:t>inoltre</a:t>
            </a:r>
            <a:r>
              <a:rPr lang="en-US" sz="1600" dirty="0">
                <a:solidFill>
                  <a:schemeClr val="tx2"/>
                </a:solidFill>
              </a:rPr>
              <a:t> le </a:t>
            </a:r>
            <a:r>
              <a:rPr lang="en-US" sz="1600" dirty="0" err="1">
                <a:solidFill>
                  <a:schemeClr val="tx2"/>
                </a:solidFill>
              </a:rPr>
              <a:t>dimensioni</a:t>
            </a:r>
            <a:r>
              <a:rPr lang="en-US" sz="1600" dirty="0">
                <a:solidFill>
                  <a:schemeClr val="tx2"/>
                </a:solidFill>
              </a:rPr>
              <a:t> e la </a:t>
            </a:r>
            <a:r>
              <a:rPr lang="en-US" sz="1600" dirty="0" err="1">
                <a:solidFill>
                  <a:schemeClr val="tx2"/>
                </a:solidFill>
              </a:rPr>
              <a:t>distanza</a:t>
            </a:r>
            <a:r>
              <a:rPr lang="en-US" sz="1600" dirty="0">
                <a:solidFill>
                  <a:schemeClr val="tx2"/>
                </a:solidFill>
              </a:rPr>
              <a:t> </a:t>
            </a:r>
            <a:r>
              <a:rPr lang="en-US" sz="1600" dirty="0" err="1">
                <a:solidFill>
                  <a:schemeClr val="tx2"/>
                </a:solidFill>
              </a:rPr>
              <a:t>potrebbero</a:t>
            </a:r>
            <a:r>
              <a:rPr lang="en-US" sz="1600" dirty="0">
                <a:solidFill>
                  <a:schemeClr val="tx2"/>
                </a:solidFill>
              </a:rPr>
              <a:t> </a:t>
            </a:r>
            <a:r>
              <a:rPr lang="en-US" sz="1600" dirty="0" err="1">
                <a:solidFill>
                  <a:schemeClr val="tx2"/>
                </a:solidFill>
              </a:rPr>
              <a:t>variare</a:t>
            </a:r>
            <a:endParaRPr lang="en-US" sz="1600" dirty="0">
              <a:solidFill>
                <a:schemeClr val="tx2"/>
              </a:solidFill>
            </a:endParaRPr>
          </a:p>
          <a:p>
            <a:pPr marL="285750" indent="-285750">
              <a:buFont typeface="Arial" panose="020B0604020202020204" pitchFamily="34" charset="0"/>
              <a:buChar char="•"/>
            </a:pPr>
            <a:r>
              <a:rPr lang="en-US" sz="1600" dirty="0" err="1">
                <a:solidFill>
                  <a:schemeClr val="tx2"/>
                </a:solidFill>
              </a:rPr>
              <a:t>Nonostante</a:t>
            </a:r>
            <a:r>
              <a:rPr lang="en-US" sz="1600" dirty="0">
                <a:solidFill>
                  <a:schemeClr val="tx2"/>
                </a:solidFill>
              </a:rPr>
              <a:t> </a:t>
            </a:r>
            <a:r>
              <a:rPr lang="en-US" sz="1600" dirty="0" err="1">
                <a:solidFill>
                  <a:schemeClr val="tx2"/>
                </a:solidFill>
              </a:rPr>
              <a:t>siano</a:t>
            </a:r>
            <a:r>
              <a:rPr lang="en-US" sz="1600" dirty="0">
                <a:solidFill>
                  <a:schemeClr val="tx2"/>
                </a:solidFill>
              </a:rPr>
              <a:t> state </a:t>
            </a:r>
            <a:r>
              <a:rPr lang="en-US" sz="1600" dirty="0" err="1">
                <a:solidFill>
                  <a:schemeClr val="tx2"/>
                </a:solidFill>
              </a:rPr>
              <a:t>selezionate</a:t>
            </a:r>
            <a:r>
              <a:rPr lang="en-US" sz="1600" dirty="0">
                <a:solidFill>
                  <a:schemeClr val="tx2"/>
                </a:solidFill>
              </a:rPr>
              <a:t> features fortemente invariant a scala e </a:t>
            </a:r>
            <a:r>
              <a:rPr lang="en-US" sz="1600" dirty="0" err="1">
                <a:solidFill>
                  <a:schemeClr val="tx2"/>
                </a:solidFill>
              </a:rPr>
              <a:t>rotazione</a:t>
            </a:r>
            <a:r>
              <a:rPr lang="en-US" sz="1600" dirty="0">
                <a:solidFill>
                  <a:schemeClr val="tx2"/>
                </a:solidFill>
              </a:rPr>
              <a:t>, </a:t>
            </a:r>
            <a:r>
              <a:rPr lang="en-US" sz="1600" dirty="0" err="1">
                <a:solidFill>
                  <a:schemeClr val="tx2"/>
                </a:solidFill>
              </a:rPr>
              <a:t>spesso</a:t>
            </a:r>
            <a:r>
              <a:rPr lang="en-US" sz="1600" dirty="0">
                <a:solidFill>
                  <a:schemeClr val="tx2"/>
                </a:solidFill>
              </a:rPr>
              <a:t> la Teoria </a:t>
            </a:r>
            <a:r>
              <a:rPr lang="en-US" sz="1600" dirty="0" err="1">
                <a:solidFill>
                  <a:schemeClr val="tx2"/>
                </a:solidFill>
              </a:rPr>
              <a:t>si</a:t>
            </a:r>
            <a:r>
              <a:rPr lang="en-US" sz="1600" dirty="0">
                <a:solidFill>
                  <a:schemeClr val="tx2"/>
                </a:solidFill>
              </a:rPr>
              <a:t> </a:t>
            </a:r>
            <a:r>
              <a:rPr lang="en-US" sz="1600" dirty="0" err="1">
                <a:solidFill>
                  <a:schemeClr val="tx2"/>
                </a:solidFill>
              </a:rPr>
              <a:t>discosta</a:t>
            </a:r>
            <a:r>
              <a:rPr lang="en-US" sz="1600" dirty="0">
                <a:solidFill>
                  <a:schemeClr val="tx2"/>
                </a:solidFill>
              </a:rPr>
              <a:t> </a:t>
            </a:r>
            <a:r>
              <a:rPr lang="en-US" sz="1600" dirty="0" err="1">
                <a:solidFill>
                  <a:schemeClr val="tx2"/>
                </a:solidFill>
              </a:rPr>
              <a:t>dalla</a:t>
            </a:r>
            <a:r>
              <a:rPr lang="en-US" sz="1600" dirty="0">
                <a:solidFill>
                  <a:schemeClr val="tx2"/>
                </a:solidFill>
              </a:rPr>
              <a:t> </a:t>
            </a:r>
            <a:r>
              <a:rPr lang="en-US" sz="1600" dirty="0" err="1">
                <a:solidFill>
                  <a:schemeClr val="tx2"/>
                </a:solidFill>
              </a:rPr>
              <a:t>pratica</a:t>
            </a:r>
            <a:r>
              <a:rPr lang="en-US" sz="1600" dirty="0">
                <a:solidFill>
                  <a:schemeClr val="tx2"/>
                </a:solidFill>
              </a:rPr>
              <a:t>…</a:t>
            </a:r>
          </a:p>
          <a:p>
            <a:pPr marL="285750" indent="-285750">
              <a:buFont typeface="Arial" panose="020B0604020202020204" pitchFamily="34" charset="0"/>
              <a:buChar char="•"/>
            </a:pPr>
            <a:r>
              <a:rPr lang="en-US" sz="1600" dirty="0" err="1">
                <a:solidFill>
                  <a:schemeClr val="tx2"/>
                </a:solidFill>
              </a:rPr>
              <a:t>Sulle</a:t>
            </a:r>
            <a:r>
              <a:rPr lang="en-US" sz="1600" dirty="0">
                <a:solidFill>
                  <a:schemeClr val="tx2"/>
                </a:solidFill>
              </a:rPr>
              <a:t> </a:t>
            </a:r>
            <a:r>
              <a:rPr lang="en-US" sz="1600" dirty="0" err="1">
                <a:solidFill>
                  <a:schemeClr val="tx2"/>
                </a:solidFill>
              </a:rPr>
              <a:t>immagini</a:t>
            </a:r>
            <a:r>
              <a:rPr lang="en-US" sz="1600" dirty="0">
                <a:solidFill>
                  <a:schemeClr val="tx2"/>
                </a:solidFill>
              </a:rPr>
              <a:t> </a:t>
            </a:r>
            <a:r>
              <a:rPr lang="en-US" sz="1600" dirty="0" err="1">
                <a:solidFill>
                  <a:schemeClr val="tx2"/>
                </a:solidFill>
              </a:rPr>
              <a:t>viene</a:t>
            </a:r>
            <a:r>
              <a:rPr lang="en-US" sz="1600" dirty="0">
                <a:solidFill>
                  <a:schemeClr val="tx2"/>
                </a:solidFill>
              </a:rPr>
              <a:t> </a:t>
            </a:r>
            <a:r>
              <a:rPr lang="en-US" sz="1600" dirty="0" err="1">
                <a:solidFill>
                  <a:schemeClr val="tx2"/>
                </a:solidFill>
              </a:rPr>
              <a:t>effettuato</a:t>
            </a:r>
            <a:r>
              <a:rPr lang="en-US" sz="1600" dirty="0">
                <a:solidFill>
                  <a:schemeClr val="tx2"/>
                </a:solidFill>
              </a:rPr>
              <a:t> preprocessing prima </a:t>
            </a:r>
            <a:r>
              <a:rPr lang="en-US" sz="1600" dirty="0" err="1">
                <a:solidFill>
                  <a:schemeClr val="tx2"/>
                </a:solidFill>
              </a:rPr>
              <a:t>dell’estrazione</a:t>
            </a:r>
            <a:r>
              <a:rPr lang="en-US" sz="1600" dirty="0">
                <a:solidFill>
                  <a:schemeClr val="tx2"/>
                </a:solidFill>
              </a:rPr>
              <a:t>, </a:t>
            </a:r>
            <a:r>
              <a:rPr lang="en-US" sz="1600" dirty="0" err="1">
                <a:solidFill>
                  <a:schemeClr val="tx2"/>
                </a:solidFill>
              </a:rPr>
              <a:t>tuttavia</a:t>
            </a:r>
            <a:r>
              <a:rPr lang="en-US" sz="1600" dirty="0">
                <a:solidFill>
                  <a:schemeClr val="tx2"/>
                </a:solidFill>
              </a:rPr>
              <a:t> </a:t>
            </a:r>
            <a:r>
              <a:rPr lang="en-US" sz="1600" dirty="0" err="1">
                <a:solidFill>
                  <a:schemeClr val="tx2"/>
                </a:solidFill>
              </a:rPr>
              <a:t>l’illuminazione</a:t>
            </a:r>
            <a:r>
              <a:rPr lang="en-US" sz="1600" dirty="0">
                <a:solidFill>
                  <a:schemeClr val="tx2"/>
                </a:solidFill>
              </a:rPr>
              <a:t> </a:t>
            </a:r>
            <a:r>
              <a:rPr lang="en-US" sz="1600" dirty="0" err="1">
                <a:solidFill>
                  <a:schemeClr val="tx2"/>
                </a:solidFill>
              </a:rPr>
              <a:t>potrebbe</a:t>
            </a:r>
            <a:r>
              <a:rPr lang="en-US" sz="1600" dirty="0">
                <a:solidFill>
                  <a:schemeClr val="tx2"/>
                </a:solidFill>
              </a:rPr>
              <a:t> </a:t>
            </a:r>
            <a:r>
              <a:rPr lang="en-US" sz="1600" dirty="0" err="1">
                <a:solidFill>
                  <a:schemeClr val="tx2"/>
                </a:solidFill>
              </a:rPr>
              <a:t>comunque</a:t>
            </a:r>
            <a:r>
              <a:rPr lang="en-US" sz="1600" dirty="0">
                <a:solidFill>
                  <a:schemeClr val="tx2"/>
                </a:solidFill>
              </a:rPr>
              <a:t> non </a:t>
            </a:r>
            <a:r>
              <a:rPr lang="en-US" sz="1600" dirty="0" err="1">
                <a:solidFill>
                  <a:schemeClr val="tx2"/>
                </a:solidFill>
              </a:rPr>
              <a:t>rimanere</a:t>
            </a:r>
            <a:r>
              <a:rPr lang="en-US" sz="1600" dirty="0">
                <a:solidFill>
                  <a:schemeClr val="tx2"/>
                </a:solidFill>
              </a:rPr>
              <a:t> </a:t>
            </a:r>
            <a:r>
              <a:rPr lang="en-US" sz="1600" dirty="0" err="1">
                <a:solidFill>
                  <a:schemeClr val="tx2"/>
                </a:solidFill>
              </a:rPr>
              <a:t>costante</a:t>
            </a:r>
            <a:r>
              <a:rPr lang="en-US" sz="1600" dirty="0">
                <a:solidFill>
                  <a:schemeClr val="tx2"/>
                </a:solidFill>
              </a:rPr>
              <a:t> </a:t>
            </a:r>
            <a:r>
              <a:rPr lang="en-US" sz="1600" dirty="0" err="1">
                <a:solidFill>
                  <a:schemeClr val="tx2"/>
                </a:solidFill>
              </a:rPr>
              <a:t>nelle</a:t>
            </a:r>
            <a:r>
              <a:rPr lang="en-US" sz="1600" dirty="0">
                <a:solidFill>
                  <a:schemeClr val="tx2"/>
                </a:solidFill>
              </a:rPr>
              <a:t> diverse </a:t>
            </a:r>
            <a:r>
              <a:rPr lang="en-US" sz="1600" dirty="0" err="1">
                <a:solidFill>
                  <a:schemeClr val="tx2"/>
                </a:solidFill>
              </a:rPr>
              <a:t>immagini</a:t>
            </a:r>
            <a:endParaRPr lang="en-US" sz="1600" dirty="0">
              <a:solidFill>
                <a:schemeClr val="tx2"/>
              </a:solidFill>
            </a:endParaRPr>
          </a:p>
          <a:p>
            <a:pPr marL="285750" indent="-285750">
              <a:buFont typeface="Arial" panose="020B0604020202020204" pitchFamily="34" charset="0"/>
              <a:buChar char="•"/>
            </a:pPr>
            <a:r>
              <a:rPr lang="en-US" sz="1600" dirty="0" err="1">
                <a:solidFill>
                  <a:schemeClr val="tx2"/>
                </a:solidFill>
              </a:rPr>
              <a:t>Possibili</a:t>
            </a:r>
            <a:r>
              <a:rPr lang="en-US" sz="1600" dirty="0">
                <a:solidFill>
                  <a:schemeClr val="tx2"/>
                </a:solidFill>
              </a:rPr>
              <a:t> </a:t>
            </a:r>
            <a:r>
              <a:rPr lang="en-US" sz="1600" dirty="0" err="1">
                <a:solidFill>
                  <a:schemeClr val="tx2"/>
                </a:solidFill>
              </a:rPr>
              <a:t>errori</a:t>
            </a:r>
            <a:r>
              <a:rPr lang="en-US" sz="1600" dirty="0">
                <a:solidFill>
                  <a:schemeClr val="tx2"/>
                </a:solidFill>
              </a:rPr>
              <a:t> di </a:t>
            </a:r>
            <a:r>
              <a:rPr lang="en-US" sz="1600" dirty="0" err="1">
                <a:solidFill>
                  <a:schemeClr val="tx2"/>
                </a:solidFill>
              </a:rPr>
              <a:t>segmentazione</a:t>
            </a:r>
            <a:endParaRPr lang="en-US" sz="1600" dirty="0">
              <a:solidFill>
                <a:schemeClr val="tx2"/>
              </a:solidFill>
            </a:endParaRPr>
          </a:p>
          <a:p>
            <a:pPr marL="285750" indent="-285750">
              <a:buFont typeface="Arial" panose="020B0604020202020204" pitchFamily="34" charset="0"/>
              <a:buChar char="•"/>
            </a:pPr>
            <a:endParaRPr lang="en-US" sz="1600" dirty="0">
              <a:solidFill>
                <a:schemeClr val="tx2"/>
              </a:solidFill>
            </a:endParaRPr>
          </a:p>
        </p:txBody>
      </p:sp>
    </p:spTree>
    <p:extLst>
      <p:ext uri="{BB962C8B-B14F-4D97-AF65-F5344CB8AC3E}">
        <p14:creationId xmlns:p14="http://schemas.microsoft.com/office/powerpoint/2010/main" val="1437746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7B314C-4F3D-1507-E8AE-B12E33FBC29C}"/>
              </a:ext>
            </a:extLst>
          </p:cNvPr>
          <p:cNvSpPr>
            <a:spLocks noGrp="1"/>
          </p:cNvSpPr>
          <p:nvPr>
            <p:ph type="sldNum" sz="quarter" idx="12"/>
          </p:nvPr>
        </p:nvSpPr>
        <p:spPr/>
        <p:txBody>
          <a:bodyPr/>
          <a:lstStyle/>
          <a:p>
            <a:pPr algn="ctr"/>
            <a:fld id="{49AE70B2-8BF9-45C0-BB95-33D1B9D3A854}" type="slidenum">
              <a:rPr lang="en-US" smtClean="0"/>
              <a:pPr algn="ctr"/>
              <a:t>32</a:t>
            </a:fld>
            <a:endParaRPr lang="en-US" dirty="0"/>
          </a:p>
        </p:txBody>
      </p:sp>
      <p:sp>
        <p:nvSpPr>
          <p:cNvPr id="3" name="Title 2">
            <a:extLst>
              <a:ext uri="{FF2B5EF4-FFF2-40B4-BE49-F238E27FC236}">
                <a16:creationId xmlns:a16="http://schemas.microsoft.com/office/drawing/2014/main" id="{89BB0855-94FC-7D1D-5996-BF3400DDDDAA}"/>
              </a:ext>
            </a:extLst>
          </p:cNvPr>
          <p:cNvSpPr>
            <a:spLocks noGrp="1"/>
          </p:cNvSpPr>
          <p:nvPr>
            <p:ph type="title"/>
          </p:nvPr>
        </p:nvSpPr>
        <p:spPr/>
        <p:txBody>
          <a:bodyPr>
            <a:normAutofit/>
          </a:bodyPr>
          <a:lstStyle/>
          <a:p>
            <a:pPr algn="ctr"/>
            <a:r>
              <a:rPr lang="en-US" dirty="0">
                <a:solidFill>
                  <a:schemeClr val="tx2"/>
                </a:solidFill>
              </a:rPr>
              <a:t>Come </a:t>
            </a:r>
            <a:r>
              <a:rPr lang="en-US" dirty="0" err="1">
                <a:solidFill>
                  <a:schemeClr val="tx2"/>
                </a:solidFill>
              </a:rPr>
              <a:t>si</a:t>
            </a:r>
            <a:r>
              <a:rPr lang="en-US" dirty="0">
                <a:solidFill>
                  <a:schemeClr val="tx2"/>
                </a:solidFill>
              </a:rPr>
              <a:t> </a:t>
            </a:r>
            <a:r>
              <a:rPr lang="en-US" dirty="0" err="1">
                <a:solidFill>
                  <a:schemeClr val="tx2"/>
                </a:solidFill>
              </a:rPr>
              <a:t>potrebbe</a:t>
            </a:r>
            <a:r>
              <a:rPr lang="en-US" dirty="0">
                <a:solidFill>
                  <a:schemeClr val="tx2"/>
                </a:solidFill>
              </a:rPr>
              <a:t> </a:t>
            </a:r>
            <a:r>
              <a:rPr lang="en-US" dirty="0" err="1">
                <a:solidFill>
                  <a:schemeClr val="tx2"/>
                </a:solidFill>
              </a:rPr>
              <a:t>migliorare</a:t>
            </a:r>
            <a:r>
              <a:rPr lang="en-US" dirty="0">
                <a:solidFill>
                  <a:schemeClr val="tx2"/>
                </a:solidFill>
              </a:rPr>
              <a:t> il Progetto?</a:t>
            </a:r>
          </a:p>
        </p:txBody>
      </p:sp>
      <p:sp>
        <p:nvSpPr>
          <p:cNvPr id="4" name="TextBox 3">
            <a:extLst>
              <a:ext uri="{FF2B5EF4-FFF2-40B4-BE49-F238E27FC236}">
                <a16:creationId xmlns:a16="http://schemas.microsoft.com/office/drawing/2014/main" id="{8050B288-1F41-4913-172E-53F941DFDDB5}"/>
              </a:ext>
            </a:extLst>
          </p:cNvPr>
          <p:cNvSpPr txBox="1"/>
          <p:nvPr/>
        </p:nvSpPr>
        <p:spPr>
          <a:xfrm>
            <a:off x="1638795" y="1980258"/>
            <a:ext cx="8775948" cy="4154984"/>
          </a:xfrm>
          <a:prstGeom prst="rect">
            <a:avLst/>
          </a:prstGeom>
          <a:noFill/>
        </p:spPr>
        <p:txBody>
          <a:bodyPr wrap="square" rtlCol="0" anchor="ctr">
            <a:spAutoFit/>
          </a:bodyPr>
          <a:lstStyle/>
          <a:p>
            <a:pPr marL="285750" indent="-285750">
              <a:buFont typeface="Arial" panose="020B0604020202020204" pitchFamily="34" charset="0"/>
              <a:buChar char="•"/>
            </a:pPr>
            <a:r>
              <a:rPr lang="en-US" sz="2400" b="1" dirty="0">
                <a:solidFill>
                  <a:schemeClr val="tx2"/>
                </a:solidFill>
              </a:rPr>
              <a:t>Dataset augmentation</a:t>
            </a:r>
            <a:r>
              <a:rPr lang="en-US" sz="2400" dirty="0">
                <a:solidFill>
                  <a:schemeClr val="tx2"/>
                </a:solidFill>
              </a:rPr>
              <a:t>, con </a:t>
            </a:r>
            <a:r>
              <a:rPr lang="en-US" sz="2400" dirty="0" err="1">
                <a:solidFill>
                  <a:schemeClr val="tx2"/>
                </a:solidFill>
              </a:rPr>
              <a:t>modifiche</a:t>
            </a:r>
            <a:r>
              <a:rPr lang="en-US" sz="2400" dirty="0">
                <a:solidFill>
                  <a:schemeClr val="tx2"/>
                </a:solidFill>
              </a:rPr>
              <a:t> dal punto di vista di color correction, </a:t>
            </a:r>
            <a:r>
              <a:rPr lang="en-US" sz="2400" dirty="0" err="1">
                <a:solidFill>
                  <a:schemeClr val="tx2"/>
                </a:solidFill>
              </a:rPr>
              <a:t>esposizione</a:t>
            </a:r>
            <a:r>
              <a:rPr lang="en-US" sz="2400" dirty="0">
                <a:solidFill>
                  <a:schemeClr val="tx2"/>
                </a:solidFill>
              </a:rPr>
              <a:t>, scala e </a:t>
            </a:r>
            <a:r>
              <a:rPr lang="en-US" sz="2400" dirty="0" err="1">
                <a:solidFill>
                  <a:schemeClr val="tx2"/>
                </a:solidFill>
              </a:rPr>
              <a:t>rotazione</a:t>
            </a:r>
            <a:r>
              <a:rPr lang="en-US" sz="2400" dirty="0">
                <a:solidFill>
                  <a:schemeClr val="tx2"/>
                </a:solidFill>
              </a:rPr>
              <a:t>, per </a:t>
            </a:r>
            <a:r>
              <a:rPr lang="en-US" sz="2400" dirty="0" err="1">
                <a:solidFill>
                  <a:schemeClr val="tx2"/>
                </a:solidFill>
              </a:rPr>
              <a:t>migliorare</a:t>
            </a:r>
            <a:r>
              <a:rPr lang="en-US" sz="2400" dirty="0">
                <a:solidFill>
                  <a:schemeClr val="tx2"/>
                </a:solidFill>
              </a:rPr>
              <a:t> </a:t>
            </a:r>
            <a:r>
              <a:rPr lang="en-US" sz="2400" dirty="0" err="1">
                <a:solidFill>
                  <a:schemeClr val="tx2"/>
                </a:solidFill>
              </a:rPr>
              <a:t>l’invarianza</a:t>
            </a:r>
            <a:r>
              <a:rPr lang="en-US" sz="2400" dirty="0">
                <a:solidFill>
                  <a:schemeClr val="tx2"/>
                </a:solidFill>
              </a:rPr>
              <a:t> </a:t>
            </a:r>
          </a:p>
          <a:p>
            <a:pPr marL="285750" indent="-285750">
              <a:buFont typeface="Arial" panose="020B0604020202020204" pitchFamily="34" charset="0"/>
              <a:buChar char="•"/>
            </a:pPr>
            <a:r>
              <a:rPr lang="en-US" sz="2400" dirty="0" err="1">
                <a:solidFill>
                  <a:schemeClr val="tx2"/>
                </a:solidFill>
              </a:rPr>
              <a:t>Selezionare</a:t>
            </a:r>
            <a:r>
              <a:rPr lang="en-US" sz="2400" dirty="0">
                <a:solidFill>
                  <a:schemeClr val="tx2"/>
                </a:solidFill>
              </a:rPr>
              <a:t> </a:t>
            </a:r>
            <a:r>
              <a:rPr lang="en-US" sz="2400" b="1" dirty="0" err="1">
                <a:solidFill>
                  <a:schemeClr val="tx2"/>
                </a:solidFill>
              </a:rPr>
              <a:t>manualmente</a:t>
            </a:r>
            <a:r>
              <a:rPr lang="en-US" sz="2400" dirty="0">
                <a:solidFill>
                  <a:schemeClr val="tx2"/>
                </a:solidFill>
              </a:rPr>
              <a:t> il </a:t>
            </a:r>
            <a:r>
              <a:rPr lang="en-US" sz="2400" b="1" dirty="0">
                <a:solidFill>
                  <a:schemeClr val="tx2"/>
                </a:solidFill>
              </a:rPr>
              <a:t>subset</a:t>
            </a:r>
            <a:r>
              <a:rPr lang="en-US" sz="2400" dirty="0">
                <a:solidFill>
                  <a:schemeClr val="tx2"/>
                </a:solidFill>
              </a:rPr>
              <a:t> di features </a:t>
            </a:r>
            <a:r>
              <a:rPr lang="en-US" sz="2400" dirty="0" err="1">
                <a:solidFill>
                  <a:schemeClr val="tx2"/>
                </a:solidFill>
              </a:rPr>
              <a:t>utilizzato</a:t>
            </a:r>
            <a:r>
              <a:rPr lang="en-US" sz="2400" dirty="0">
                <a:solidFill>
                  <a:schemeClr val="tx2"/>
                </a:solidFill>
              </a:rPr>
              <a:t> per il training </a:t>
            </a:r>
            <a:r>
              <a:rPr lang="en-US" sz="2400" dirty="0" err="1">
                <a:solidFill>
                  <a:schemeClr val="tx2"/>
                </a:solidFill>
              </a:rPr>
              <a:t>dei</a:t>
            </a:r>
            <a:r>
              <a:rPr lang="en-US" sz="2400" dirty="0">
                <a:solidFill>
                  <a:schemeClr val="tx2"/>
                </a:solidFill>
              </a:rPr>
              <a:t> </a:t>
            </a:r>
            <a:r>
              <a:rPr lang="en-US" sz="2400" dirty="0" err="1">
                <a:solidFill>
                  <a:schemeClr val="tx2"/>
                </a:solidFill>
              </a:rPr>
              <a:t>modelli</a:t>
            </a:r>
            <a:r>
              <a:rPr lang="en-US" sz="2400" dirty="0">
                <a:solidFill>
                  <a:schemeClr val="tx2"/>
                </a:solidFill>
              </a:rPr>
              <a:t>, </a:t>
            </a:r>
            <a:r>
              <a:rPr lang="en-US" sz="2400" dirty="0" err="1">
                <a:solidFill>
                  <a:schemeClr val="tx2"/>
                </a:solidFill>
              </a:rPr>
              <a:t>basandosi</a:t>
            </a:r>
            <a:r>
              <a:rPr lang="en-US" sz="2400" dirty="0">
                <a:solidFill>
                  <a:schemeClr val="tx2"/>
                </a:solidFill>
              </a:rPr>
              <a:t> sui </a:t>
            </a:r>
            <a:r>
              <a:rPr lang="en-US" sz="2400" dirty="0" err="1">
                <a:solidFill>
                  <a:schemeClr val="tx2"/>
                </a:solidFill>
              </a:rPr>
              <a:t>risultati</a:t>
            </a:r>
            <a:r>
              <a:rPr lang="en-US" sz="2400" dirty="0">
                <a:solidFill>
                  <a:schemeClr val="tx2"/>
                </a:solidFill>
              </a:rPr>
              <a:t> </a:t>
            </a:r>
            <a:r>
              <a:rPr lang="en-US" sz="2400" dirty="0" err="1">
                <a:solidFill>
                  <a:schemeClr val="tx2"/>
                </a:solidFill>
              </a:rPr>
              <a:t>della</a:t>
            </a:r>
            <a:r>
              <a:rPr lang="en-US" sz="2400" dirty="0">
                <a:solidFill>
                  <a:schemeClr val="tx2"/>
                </a:solidFill>
              </a:rPr>
              <a:t> </a:t>
            </a:r>
            <a:r>
              <a:rPr lang="en-US" sz="2400" dirty="0" err="1">
                <a:solidFill>
                  <a:schemeClr val="tx2"/>
                </a:solidFill>
              </a:rPr>
              <a:t>selezione</a:t>
            </a:r>
            <a:r>
              <a:rPr lang="en-US" sz="2400" dirty="0">
                <a:solidFill>
                  <a:schemeClr val="tx2"/>
                </a:solidFill>
              </a:rPr>
              <a:t> </a:t>
            </a:r>
            <a:r>
              <a:rPr lang="en-US" sz="2400" dirty="0" err="1">
                <a:solidFill>
                  <a:schemeClr val="tx2"/>
                </a:solidFill>
              </a:rPr>
              <a:t>automatica</a:t>
            </a:r>
            <a:r>
              <a:rPr lang="en-US" sz="2400" dirty="0">
                <a:solidFill>
                  <a:schemeClr val="tx2"/>
                </a:solidFill>
              </a:rPr>
              <a:t>, in modo da </a:t>
            </a:r>
            <a:r>
              <a:rPr lang="en-US" sz="2400" dirty="0" err="1">
                <a:solidFill>
                  <a:schemeClr val="tx2"/>
                </a:solidFill>
              </a:rPr>
              <a:t>ridurre</a:t>
            </a:r>
            <a:r>
              <a:rPr lang="en-US" sz="2400" dirty="0">
                <a:solidFill>
                  <a:schemeClr val="tx2"/>
                </a:solidFill>
              </a:rPr>
              <a:t> I tempi di </a:t>
            </a:r>
            <a:r>
              <a:rPr lang="en-US" sz="2400" dirty="0" err="1">
                <a:solidFill>
                  <a:schemeClr val="tx2"/>
                </a:solidFill>
              </a:rPr>
              <a:t>calcolo</a:t>
            </a:r>
            <a:endParaRPr lang="en-US" sz="2400" dirty="0">
              <a:solidFill>
                <a:schemeClr val="tx2"/>
              </a:solidFill>
            </a:endParaRPr>
          </a:p>
          <a:p>
            <a:pPr marL="285750" indent="-285750">
              <a:buFont typeface="Arial" panose="020B0604020202020204" pitchFamily="34" charset="0"/>
              <a:buChar char="•"/>
            </a:pPr>
            <a:r>
              <a:rPr lang="en-US" sz="2400" dirty="0" err="1">
                <a:solidFill>
                  <a:schemeClr val="tx2"/>
                </a:solidFill>
              </a:rPr>
              <a:t>Migliorare</a:t>
            </a:r>
            <a:r>
              <a:rPr lang="en-US" sz="2400" dirty="0">
                <a:solidFill>
                  <a:schemeClr val="tx2"/>
                </a:solidFill>
              </a:rPr>
              <a:t> le </a:t>
            </a:r>
            <a:r>
              <a:rPr lang="en-US" sz="2400" b="1" dirty="0" err="1">
                <a:solidFill>
                  <a:schemeClr val="tx2"/>
                </a:solidFill>
              </a:rPr>
              <a:t>implementazioni</a:t>
            </a:r>
            <a:r>
              <a:rPr lang="en-US" sz="2400" b="1" dirty="0">
                <a:solidFill>
                  <a:schemeClr val="tx2"/>
                </a:solidFill>
              </a:rPr>
              <a:t> </a:t>
            </a:r>
            <a:r>
              <a:rPr lang="en-US" sz="2400" b="1" dirty="0" err="1">
                <a:solidFill>
                  <a:schemeClr val="tx2"/>
                </a:solidFill>
              </a:rPr>
              <a:t>manuali</a:t>
            </a:r>
            <a:r>
              <a:rPr lang="en-US" sz="2400" b="1" dirty="0">
                <a:solidFill>
                  <a:schemeClr val="tx2"/>
                </a:solidFill>
              </a:rPr>
              <a:t> </a:t>
            </a:r>
            <a:r>
              <a:rPr lang="en-US" sz="2400" dirty="0">
                <a:solidFill>
                  <a:schemeClr val="tx2"/>
                </a:solidFill>
              </a:rPr>
              <a:t>(region growing, </a:t>
            </a:r>
            <a:r>
              <a:rPr lang="en-US" sz="2400" dirty="0" err="1">
                <a:solidFill>
                  <a:schemeClr val="tx2"/>
                </a:solidFill>
              </a:rPr>
              <a:t>momenti</a:t>
            </a:r>
            <a:r>
              <a:rPr lang="en-US" sz="2400" dirty="0">
                <a:solidFill>
                  <a:schemeClr val="tx2"/>
                </a:solidFill>
              </a:rPr>
              <a:t> di Hu, </a:t>
            </a:r>
            <a:r>
              <a:rPr lang="en-US" sz="2400" dirty="0" err="1">
                <a:solidFill>
                  <a:schemeClr val="tx2"/>
                </a:solidFill>
              </a:rPr>
              <a:t>ecc</a:t>
            </a:r>
            <a:r>
              <a:rPr lang="en-US" sz="2400" dirty="0">
                <a:solidFill>
                  <a:schemeClr val="tx2"/>
                </a:solidFill>
              </a:rPr>
              <a:t>.)</a:t>
            </a:r>
          </a:p>
          <a:p>
            <a:pPr marL="285750" indent="-285750">
              <a:buFont typeface="Arial" panose="020B0604020202020204" pitchFamily="34" charset="0"/>
              <a:buChar char="•"/>
            </a:pPr>
            <a:r>
              <a:rPr lang="en-US" sz="2400" dirty="0">
                <a:solidFill>
                  <a:schemeClr val="tx2"/>
                </a:solidFill>
              </a:rPr>
              <a:t>Migliore </a:t>
            </a:r>
            <a:r>
              <a:rPr lang="en-US" sz="2400" dirty="0" err="1">
                <a:solidFill>
                  <a:schemeClr val="tx2"/>
                </a:solidFill>
              </a:rPr>
              <a:t>utilizzo</a:t>
            </a:r>
            <a:r>
              <a:rPr lang="en-US" sz="2400" dirty="0">
                <a:solidFill>
                  <a:schemeClr val="tx2"/>
                </a:solidFill>
              </a:rPr>
              <a:t> del </a:t>
            </a:r>
            <a:r>
              <a:rPr lang="en-US" sz="2400" b="1" dirty="0" err="1">
                <a:solidFill>
                  <a:schemeClr val="tx2"/>
                </a:solidFill>
              </a:rPr>
              <a:t>calcolo</a:t>
            </a:r>
            <a:r>
              <a:rPr lang="en-US" sz="2400" b="1" dirty="0">
                <a:solidFill>
                  <a:schemeClr val="tx2"/>
                </a:solidFill>
              </a:rPr>
              <a:t> </a:t>
            </a:r>
            <a:r>
              <a:rPr lang="en-US" sz="2400" b="1" dirty="0" err="1">
                <a:solidFill>
                  <a:schemeClr val="tx2"/>
                </a:solidFill>
              </a:rPr>
              <a:t>parallelo</a:t>
            </a:r>
            <a:r>
              <a:rPr lang="en-US" sz="2400" b="1" dirty="0">
                <a:solidFill>
                  <a:schemeClr val="tx2"/>
                </a:solidFill>
              </a:rPr>
              <a:t> </a:t>
            </a:r>
            <a:r>
              <a:rPr lang="en-US" sz="2400" dirty="0">
                <a:solidFill>
                  <a:schemeClr val="tx2"/>
                </a:solidFill>
              </a:rPr>
              <a:t>(per </a:t>
            </a:r>
            <a:r>
              <a:rPr lang="en-US" sz="2400" dirty="0" err="1">
                <a:solidFill>
                  <a:schemeClr val="tx2"/>
                </a:solidFill>
              </a:rPr>
              <a:t>ora</a:t>
            </a:r>
            <a:r>
              <a:rPr lang="en-US" sz="2400" dirty="0">
                <a:solidFill>
                  <a:schemeClr val="tx2"/>
                </a:solidFill>
              </a:rPr>
              <a:t> </a:t>
            </a:r>
            <a:r>
              <a:rPr lang="en-US" sz="2400" dirty="0" err="1">
                <a:solidFill>
                  <a:schemeClr val="tx2"/>
                </a:solidFill>
              </a:rPr>
              <a:t>sfruttato</a:t>
            </a:r>
            <a:r>
              <a:rPr lang="en-US" sz="2400" dirty="0">
                <a:solidFill>
                  <a:schemeClr val="tx2"/>
                </a:solidFill>
              </a:rPr>
              <a:t> solo in </a:t>
            </a:r>
            <a:r>
              <a:rPr lang="en-US" sz="2400" dirty="0" err="1">
                <a:solidFill>
                  <a:schemeClr val="tx2"/>
                </a:solidFill>
              </a:rPr>
              <a:t>fase</a:t>
            </a:r>
            <a:r>
              <a:rPr lang="en-US" sz="2400" dirty="0">
                <a:solidFill>
                  <a:schemeClr val="tx2"/>
                </a:solidFill>
              </a:rPr>
              <a:t> di </a:t>
            </a:r>
            <a:r>
              <a:rPr lang="en-US" sz="2400" dirty="0" err="1">
                <a:solidFill>
                  <a:schemeClr val="tx2"/>
                </a:solidFill>
              </a:rPr>
              <a:t>estrazione</a:t>
            </a:r>
            <a:r>
              <a:rPr lang="en-US" sz="2400" dirty="0">
                <a:solidFill>
                  <a:schemeClr val="tx2"/>
                </a:solidFill>
              </a:rPr>
              <a:t> </a:t>
            </a:r>
            <a:r>
              <a:rPr lang="en-US" sz="2400" dirty="0" err="1">
                <a:solidFill>
                  <a:schemeClr val="tx2"/>
                </a:solidFill>
              </a:rPr>
              <a:t>delle</a:t>
            </a:r>
            <a:r>
              <a:rPr lang="en-US" sz="2400" dirty="0">
                <a:solidFill>
                  <a:schemeClr val="tx2"/>
                </a:solidFill>
              </a:rPr>
              <a:t> features)</a:t>
            </a:r>
          </a:p>
          <a:p>
            <a:pPr marL="285750" indent="-285750">
              <a:buFont typeface="Arial" panose="020B0604020202020204" pitchFamily="34" charset="0"/>
              <a:buChar char="•"/>
            </a:pPr>
            <a:r>
              <a:rPr lang="en-US" sz="2400" dirty="0" err="1">
                <a:solidFill>
                  <a:schemeClr val="tx2"/>
                </a:solidFill>
              </a:rPr>
              <a:t>Segmentazione</a:t>
            </a:r>
            <a:r>
              <a:rPr lang="en-US" sz="2400" dirty="0">
                <a:solidFill>
                  <a:schemeClr val="tx2"/>
                </a:solidFill>
              </a:rPr>
              <a:t> con </a:t>
            </a:r>
            <a:r>
              <a:rPr lang="en-US" sz="2400" dirty="0" err="1">
                <a:solidFill>
                  <a:schemeClr val="tx2"/>
                </a:solidFill>
              </a:rPr>
              <a:t>sfondi</a:t>
            </a:r>
            <a:r>
              <a:rPr lang="en-US" sz="2400" dirty="0">
                <a:solidFill>
                  <a:schemeClr val="tx2"/>
                </a:solidFill>
              </a:rPr>
              <a:t> </a:t>
            </a:r>
            <a:r>
              <a:rPr lang="en-US" sz="2400" b="1" dirty="0">
                <a:solidFill>
                  <a:schemeClr val="tx2"/>
                </a:solidFill>
              </a:rPr>
              <a:t>non </a:t>
            </a:r>
            <a:r>
              <a:rPr lang="en-US" sz="2400" b="1" dirty="0" err="1">
                <a:solidFill>
                  <a:schemeClr val="tx2"/>
                </a:solidFill>
              </a:rPr>
              <a:t>omogenei</a:t>
            </a:r>
            <a:endParaRPr lang="en-US" sz="2400" b="1" dirty="0">
              <a:solidFill>
                <a:schemeClr val="tx2"/>
              </a:solidFill>
            </a:endParaRPr>
          </a:p>
        </p:txBody>
      </p:sp>
    </p:spTree>
    <p:extLst>
      <p:ext uri="{BB962C8B-B14F-4D97-AF65-F5344CB8AC3E}">
        <p14:creationId xmlns:p14="http://schemas.microsoft.com/office/powerpoint/2010/main" val="1243225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8BD0A-A4E0-C8B6-BB0A-2F91F5F1B980}"/>
            </a:ext>
          </a:extLst>
        </p:cNvPr>
        <p:cNvGrpSpPr/>
        <p:nvPr/>
      </p:nvGrpSpPr>
      <p:grpSpPr>
        <a:xfrm>
          <a:off x="0" y="0"/>
          <a:ext cx="0" cy="0"/>
          <a:chOff x="0" y="0"/>
          <a:chExt cx="0" cy="0"/>
        </a:xfrm>
      </p:grpSpPr>
      <p:sp>
        <p:nvSpPr>
          <p:cNvPr id="4" name="任意多边形: 形状 17">
            <a:extLst>
              <a:ext uri="{FF2B5EF4-FFF2-40B4-BE49-F238E27FC236}">
                <a16:creationId xmlns:a16="http://schemas.microsoft.com/office/drawing/2014/main" id="{A6E3EAB5-91C9-B6C8-57DE-7DF94D225B43}"/>
              </a:ext>
            </a:extLst>
          </p:cNvPr>
          <p:cNvSpPr/>
          <p:nvPr>
            <p:custDataLst>
              <p:tags r:id="rId1"/>
            </p:custDataLst>
          </p:nvPr>
        </p:nvSpPr>
        <p:spPr>
          <a:xfrm rot="16200000">
            <a:off x="6269697" y="39204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 name="任意多边形: 形状 17">
            <a:extLst>
              <a:ext uri="{FF2B5EF4-FFF2-40B4-BE49-F238E27FC236}">
                <a16:creationId xmlns:a16="http://schemas.microsoft.com/office/drawing/2014/main" id="{259DE394-82D8-2DAF-4F8C-D8A2607F31EF}"/>
              </a:ext>
            </a:extLst>
          </p:cNvPr>
          <p:cNvSpPr/>
          <p:nvPr>
            <p:custDataLst>
              <p:tags r:id="rId2"/>
            </p:custDataLst>
          </p:nvPr>
        </p:nvSpPr>
        <p:spPr>
          <a:xfrm rot="16200000">
            <a:off x="6273805" y="39443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6" name="CasellaDiTesto 15">
            <a:extLst>
              <a:ext uri="{FF2B5EF4-FFF2-40B4-BE49-F238E27FC236}">
                <a16:creationId xmlns:a16="http://schemas.microsoft.com/office/drawing/2014/main" id="{ADCA0159-B4AE-8660-9B88-A4D7B522A6E8}"/>
              </a:ext>
            </a:extLst>
          </p:cNvPr>
          <p:cNvSpPr txBox="1"/>
          <p:nvPr/>
        </p:nvSpPr>
        <p:spPr>
          <a:xfrm>
            <a:off x="299719" y="1228052"/>
            <a:ext cx="3098800" cy="1200329"/>
          </a:xfrm>
          <a:prstGeom prst="rect">
            <a:avLst/>
          </a:prstGeom>
          <a:noFill/>
        </p:spPr>
        <p:txBody>
          <a:bodyPr wrap="square" rtlCol="0">
            <a:spAutoFit/>
          </a:bodyPr>
          <a:lstStyle/>
          <a:p>
            <a:r>
              <a:rPr lang="it-IT" b="1" dirty="0"/>
              <a:t>RILBP</a:t>
            </a:r>
          </a:p>
          <a:p>
            <a:r>
              <a:rPr lang="it-IT" dirty="0"/>
              <a:t>Potente descrittore di texture dal costo computazionale contenuto</a:t>
            </a:r>
          </a:p>
        </p:txBody>
      </p:sp>
      <p:pic>
        <p:nvPicPr>
          <p:cNvPr id="18" name="Immagine 17" descr="Immagine che contiene schermata, testo, diagramma, linea&#10;&#10;Il contenuto generato dall'IA potrebbe non essere corretto.">
            <a:extLst>
              <a:ext uri="{FF2B5EF4-FFF2-40B4-BE49-F238E27FC236}">
                <a16:creationId xmlns:a16="http://schemas.microsoft.com/office/drawing/2014/main" id="{5BB2E7A2-72C2-3D7F-388A-DE1A2E0517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8099" y="1036460"/>
            <a:ext cx="6112509" cy="2962769"/>
          </a:xfrm>
          <a:prstGeom prst="rect">
            <a:avLst/>
          </a:prstGeom>
        </p:spPr>
      </p:pic>
      <p:sp>
        <p:nvSpPr>
          <p:cNvPr id="19" name="CasellaDiTesto 18">
            <a:extLst>
              <a:ext uri="{FF2B5EF4-FFF2-40B4-BE49-F238E27FC236}">
                <a16:creationId xmlns:a16="http://schemas.microsoft.com/office/drawing/2014/main" id="{E4E1C397-EA07-48D2-BBC9-46EAC8CBBEBA}"/>
              </a:ext>
            </a:extLst>
          </p:cNvPr>
          <p:cNvSpPr txBox="1"/>
          <p:nvPr/>
        </p:nvSpPr>
        <p:spPr>
          <a:xfrm>
            <a:off x="234135" y="3999229"/>
            <a:ext cx="3769360" cy="2308324"/>
          </a:xfrm>
          <a:prstGeom prst="rect">
            <a:avLst/>
          </a:prstGeom>
          <a:noFill/>
        </p:spPr>
        <p:txBody>
          <a:bodyPr wrap="square" rtlCol="0">
            <a:spAutoFit/>
          </a:bodyPr>
          <a:lstStyle/>
          <a:p>
            <a:r>
              <a:rPr lang="it-IT" dirty="0"/>
              <a:t>È progettato per essere invariante alla rotazione.</a:t>
            </a:r>
          </a:p>
          <a:p>
            <a:r>
              <a:rPr lang="it-IT" dirty="0"/>
              <a:t>Ogni pixel viene confrontato con quelli attorno e aggiunto a una stringa binaria che viene traslata in modo da partire dal valore più basso.</a:t>
            </a:r>
          </a:p>
          <a:p>
            <a:endParaRPr lang="it-IT" dirty="0"/>
          </a:p>
        </p:txBody>
      </p:sp>
      <p:sp>
        <p:nvSpPr>
          <p:cNvPr id="20" name="任意多边形: 形状 17">
            <a:extLst>
              <a:ext uri="{FF2B5EF4-FFF2-40B4-BE49-F238E27FC236}">
                <a16:creationId xmlns:a16="http://schemas.microsoft.com/office/drawing/2014/main" id="{926B255C-30B5-7E68-206D-EE81D3429B21}"/>
              </a:ext>
            </a:extLst>
          </p:cNvPr>
          <p:cNvSpPr/>
          <p:nvPr>
            <p:custDataLst>
              <p:tags r:id="rId3"/>
            </p:custDataLst>
          </p:nvPr>
        </p:nvSpPr>
        <p:spPr>
          <a:xfrm>
            <a:off x="5266658" y="4094480"/>
            <a:ext cx="9847061" cy="285902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1" name="CasellaDiTesto 20">
            <a:extLst>
              <a:ext uri="{FF2B5EF4-FFF2-40B4-BE49-F238E27FC236}">
                <a16:creationId xmlns:a16="http://schemas.microsoft.com/office/drawing/2014/main" id="{FAF1BD1D-72A9-13BB-DA38-13321AE04E39}"/>
              </a:ext>
            </a:extLst>
          </p:cNvPr>
          <p:cNvSpPr txBox="1"/>
          <p:nvPr/>
        </p:nvSpPr>
        <p:spPr>
          <a:xfrm>
            <a:off x="7577574" y="5082876"/>
            <a:ext cx="4622800" cy="1477328"/>
          </a:xfrm>
          <a:prstGeom prst="rect">
            <a:avLst/>
          </a:prstGeom>
          <a:noFill/>
        </p:spPr>
        <p:txBody>
          <a:bodyPr wrap="square" rtlCol="0">
            <a:spAutoFit/>
          </a:bodyPr>
          <a:lstStyle/>
          <a:p>
            <a:r>
              <a:rPr lang="it-IT" dirty="0">
                <a:solidFill>
                  <a:schemeClr val="bg1"/>
                </a:solidFill>
              </a:rPr>
              <a:t>In questo modo la stessa texture produrrà lo stesso risultato indipendentemente dalla rotazione dell’oggetto.</a:t>
            </a:r>
          </a:p>
          <a:p>
            <a:r>
              <a:rPr lang="it-IT" dirty="0">
                <a:solidFill>
                  <a:schemeClr val="bg1"/>
                </a:solidFill>
              </a:rPr>
              <a:t>Andando così a risolvere il problema della rotazione.</a:t>
            </a:r>
          </a:p>
        </p:txBody>
      </p:sp>
      <p:sp>
        <p:nvSpPr>
          <p:cNvPr id="7" name="Title 2">
            <a:extLst>
              <a:ext uri="{FF2B5EF4-FFF2-40B4-BE49-F238E27FC236}">
                <a16:creationId xmlns:a16="http://schemas.microsoft.com/office/drawing/2014/main" id="{AB61958D-5969-F557-B94F-88A4957117FA}"/>
              </a:ext>
            </a:extLst>
          </p:cNvPr>
          <p:cNvSpPr txBox="1">
            <a:spLocks/>
          </p:cNvSpPr>
          <p:nvPr/>
        </p:nvSpPr>
        <p:spPr>
          <a:xfrm>
            <a:off x="234135" y="373911"/>
            <a:ext cx="5032523" cy="520392"/>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3200" b="1" kern="1200" spc="0">
                <a:solidFill>
                  <a:schemeClr val="tx1"/>
                </a:solidFill>
                <a:latin typeface="+mj-lt"/>
                <a:ea typeface="+mj-ea"/>
                <a:cs typeface="+mj-cs"/>
              </a:defRPr>
            </a:lvl1pPr>
          </a:lstStyle>
          <a:p>
            <a:r>
              <a:rPr lang="en-US" sz="4400" dirty="0" err="1">
                <a:solidFill>
                  <a:schemeClr val="tx2"/>
                </a:solidFill>
                <a:latin typeface="+mn-lt"/>
                <a:ea typeface="微软雅黑" panose="020B0503020204020204" pitchFamily="34" charset="-122"/>
                <a:cs typeface="+mn-ea"/>
                <a:sym typeface="+mn-lt"/>
              </a:rPr>
              <a:t>Descrittori</a:t>
            </a:r>
            <a:r>
              <a:rPr lang="en-US" sz="4400" dirty="0">
                <a:solidFill>
                  <a:schemeClr val="tx2"/>
                </a:solidFill>
                <a:latin typeface="+mn-lt"/>
                <a:ea typeface="微软雅黑" panose="020B0503020204020204" pitchFamily="34" charset="-122"/>
                <a:cs typeface="+mn-ea"/>
                <a:sym typeface="+mn-lt"/>
              </a:rPr>
              <a:t> di feature di Texture</a:t>
            </a:r>
          </a:p>
        </p:txBody>
      </p:sp>
    </p:spTree>
    <p:extLst>
      <p:ext uri="{BB962C8B-B14F-4D97-AF65-F5344CB8AC3E}">
        <p14:creationId xmlns:p14="http://schemas.microsoft.com/office/powerpoint/2010/main" val="1908516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CA183A-2A52-277D-9244-4C593A63222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FD0B479-64B0-2409-8F23-3A0C2E0DBFD9}"/>
              </a:ext>
            </a:extLst>
          </p:cNvPr>
          <p:cNvSpPr>
            <a:spLocks noGrp="1"/>
          </p:cNvSpPr>
          <p:nvPr>
            <p:ph type="title"/>
          </p:nvPr>
        </p:nvSpPr>
        <p:spPr>
          <a:xfrm>
            <a:off x="234135" y="401933"/>
            <a:ext cx="7593531" cy="492369"/>
          </a:xfrm>
        </p:spPr>
        <p:txBody>
          <a:bodyPr anchor="ctr">
            <a:noAutofit/>
          </a:bodyPr>
          <a:lstStyle/>
          <a:p>
            <a:r>
              <a:rPr lang="en-US" sz="2800" dirty="0" err="1">
                <a:solidFill>
                  <a:schemeClr val="tx2"/>
                </a:solidFill>
                <a:latin typeface="+mn-lt"/>
                <a:ea typeface="微软雅黑" panose="020B0503020204020204" pitchFamily="34" charset="-122"/>
                <a:cs typeface="+mn-ea"/>
                <a:sym typeface="+mn-lt"/>
              </a:rPr>
              <a:t>Descrittori</a:t>
            </a:r>
            <a:r>
              <a:rPr lang="en-US" sz="2800" dirty="0">
                <a:solidFill>
                  <a:schemeClr val="tx2"/>
                </a:solidFill>
                <a:latin typeface="+mn-lt"/>
                <a:ea typeface="微软雅黑" panose="020B0503020204020204" pitchFamily="34" charset="-122"/>
                <a:cs typeface="+mn-ea"/>
                <a:sym typeface="+mn-lt"/>
              </a:rPr>
              <a:t> di feature di Texture</a:t>
            </a:r>
          </a:p>
        </p:txBody>
      </p:sp>
      <p:sp>
        <p:nvSpPr>
          <p:cNvPr id="4" name="任意多边形: 形状 17">
            <a:extLst>
              <a:ext uri="{FF2B5EF4-FFF2-40B4-BE49-F238E27FC236}">
                <a16:creationId xmlns:a16="http://schemas.microsoft.com/office/drawing/2014/main" id="{17DE9DDE-9727-7C4F-BEA1-BC4C7E05F3BD}"/>
              </a:ext>
            </a:extLst>
          </p:cNvPr>
          <p:cNvSpPr/>
          <p:nvPr>
            <p:custDataLst>
              <p:tags r:id="rId1"/>
            </p:custDataLst>
          </p:nvPr>
        </p:nvSpPr>
        <p:spPr>
          <a:xfrm rot="16200000">
            <a:off x="6269697" y="39204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 name="任意多边形: 形状 17">
            <a:extLst>
              <a:ext uri="{FF2B5EF4-FFF2-40B4-BE49-F238E27FC236}">
                <a16:creationId xmlns:a16="http://schemas.microsoft.com/office/drawing/2014/main" id="{41A89E7E-48E2-0F2C-E942-E4941C50D3C1}"/>
              </a:ext>
            </a:extLst>
          </p:cNvPr>
          <p:cNvSpPr/>
          <p:nvPr>
            <p:custDataLst>
              <p:tags r:id="rId2"/>
            </p:custDataLst>
          </p:nvPr>
        </p:nvSpPr>
        <p:spPr>
          <a:xfrm rot="16200000">
            <a:off x="6273805" y="39443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9" name="CasellaDiTesto 18">
            <a:extLst>
              <a:ext uri="{FF2B5EF4-FFF2-40B4-BE49-F238E27FC236}">
                <a16:creationId xmlns:a16="http://schemas.microsoft.com/office/drawing/2014/main" id="{C979E8C8-BF6C-46FC-7988-1BD7BCB97449}"/>
              </a:ext>
            </a:extLst>
          </p:cNvPr>
          <p:cNvSpPr txBox="1"/>
          <p:nvPr/>
        </p:nvSpPr>
        <p:spPr>
          <a:xfrm>
            <a:off x="312793" y="2551740"/>
            <a:ext cx="3718433" cy="954107"/>
          </a:xfrm>
          <a:prstGeom prst="rect">
            <a:avLst/>
          </a:prstGeom>
          <a:noFill/>
        </p:spPr>
        <p:txBody>
          <a:bodyPr wrap="square" rtlCol="0">
            <a:spAutoFit/>
          </a:bodyPr>
          <a:lstStyle/>
          <a:p>
            <a:r>
              <a:rPr lang="it-IT" sz="1400" dirty="0"/>
              <a:t>Sono fortemente invarianti alla rotazione e forniscono una descrizione compatta della texture </a:t>
            </a:r>
          </a:p>
          <a:p>
            <a:endParaRPr lang="it-IT" sz="1400" dirty="0"/>
          </a:p>
        </p:txBody>
      </p:sp>
      <p:sp>
        <p:nvSpPr>
          <p:cNvPr id="20" name="任意多边形: 形状 17">
            <a:extLst>
              <a:ext uri="{FF2B5EF4-FFF2-40B4-BE49-F238E27FC236}">
                <a16:creationId xmlns:a16="http://schemas.microsoft.com/office/drawing/2014/main" id="{BE5D9F8B-6D31-41AE-658D-05D6BAF8142B}"/>
              </a:ext>
            </a:extLst>
          </p:cNvPr>
          <p:cNvSpPr/>
          <p:nvPr>
            <p:custDataLst>
              <p:tags r:id="rId3"/>
            </p:custDataLst>
          </p:nvPr>
        </p:nvSpPr>
        <p:spPr>
          <a:xfrm>
            <a:off x="5266658" y="4094480"/>
            <a:ext cx="9847061" cy="285902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1" name="CasellaDiTesto 20">
            <a:extLst>
              <a:ext uri="{FF2B5EF4-FFF2-40B4-BE49-F238E27FC236}">
                <a16:creationId xmlns:a16="http://schemas.microsoft.com/office/drawing/2014/main" id="{D6F26F0B-152D-FE9A-217E-B7DB35F2B4BC}"/>
              </a:ext>
            </a:extLst>
          </p:cNvPr>
          <p:cNvSpPr txBox="1"/>
          <p:nvPr/>
        </p:nvSpPr>
        <p:spPr>
          <a:xfrm>
            <a:off x="6764460" y="5341866"/>
            <a:ext cx="4739281" cy="923330"/>
          </a:xfrm>
          <a:prstGeom prst="rect">
            <a:avLst/>
          </a:prstGeom>
          <a:noFill/>
        </p:spPr>
        <p:txBody>
          <a:bodyPr wrap="square" rtlCol="0">
            <a:spAutoFit/>
          </a:bodyPr>
          <a:lstStyle/>
          <a:p>
            <a:r>
              <a:rPr lang="it-IT" dirty="0">
                <a:solidFill>
                  <a:schemeClr val="bg1"/>
                </a:solidFill>
              </a:rPr>
              <a:t>Ogni momento cattura specifiche caratteristiche della geometria, al salire dei gradi le caratteristiche si fanno sempre più fini</a:t>
            </a:r>
          </a:p>
        </p:txBody>
      </p:sp>
      <p:sp>
        <p:nvSpPr>
          <p:cNvPr id="5" name="CasellaDiTesto 4">
            <a:extLst>
              <a:ext uri="{FF2B5EF4-FFF2-40B4-BE49-F238E27FC236}">
                <a16:creationId xmlns:a16="http://schemas.microsoft.com/office/drawing/2014/main" id="{19364583-385D-1027-8AD4-D71E9C96DED2}"/>
              </a:ext>
            </a:extLst>
          </p:cNvPr>
          <p:cNvSpPr txBox="1"/>
          <p:nvPr/>
        </p:nvSpPr>
        <p:spPr>
          <a:xfrm>
            <a:off x="312793" y="1413360"/>
            <a:ext cx="2752905" cy="1015663"/>
          </a:xfrm>
          <a:prstGeom prst="rect">
            <a:avLst/>
          </a:prstGeom>
          <a:noFill/>
        </p:spPr>
        <p:txBody>
          <a:bodyPr wrap="square" rtlCol="0">
            <a:spAutoFit/>
          </a:bodyPr>
          <a:lstStyle/>
          <a:p>
            <a:r>
              <a:rPr lang="it-IT" b="1" dirty="0"/>
              <a:t>Momenti di </a:t>
            </a:r>
            <a:r>
              <a:rPr lang="it-IT" b="1" dirty="0" err="1"/>
              <a:t>Zernike</a:t>
            </a:r>
            <a:endParaRPr lang="it-IT" b="1" dirty="0"/>
          </a:p>
          <a:p>
            <a:r>
              <a:rPr lang="it-IT" sz="1400" dirty="0"/>
              <a:t>Descrittori basati su polinomi ortogonali definiti all’interno di un disco unitario</a:t>
            </a:r>
          </a:p>
        </p:txBody>
      </p:sp>
      <p:pic>
        <p:nvPicPr>
          <p:cNvPr id="7" name="Immagine 6" descr="Immagine che contiene cerchio, Policromia&#10;&#10;Il contenuto generato dall'IA potrebbe non essere corretto.">
            <a:extLst>
              <a:ext uri="{FF2B5EF4-FFF2-40B4-BE49-F238E27FC236}">
                <a16:creationId xmlns:a16="http://schemas.microsoft.com/office/drawing/2014/main" id="{610C84FF-8FA6-D0D3-ACAC-30B92D63D9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8966" y="1200926"/>
            <a:ext cx="3187878" cy="2869090"/>
          </a:xfrm>
          <a:prstGeom prst="rect">
            <a:avLst/>
          </a:prstGeom>
        </p:spPr>
      </p:pic>
    </p:spTree>
    <p:extLst>
      <p:ext uri="{BB962C8B-B14F-4D97-AF65-F5344CB8AC3E}">
        <p14:creationId xmlns:p14="http://schemas.microsoft.com/office/powerpoint/2010/main" val="1292515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ECA8A-FB8B-FE47-7752-457AD94683C0}"/>
            </a:ext>
          </a:extLst>
        </p:cNvPr>
        <p:cNvGrpSpPr/>
        <p:nvPr/>
      </p:nvGrpSpPr>
      <p:grpSpPr>
        <a:xfrm>
          <a:off x="0" y="0"/>
          <a:ext cx="0" cy="0"/>
          <a:chOff x="0" y="0"/>
          <a:chExt cx="0" cy="0"/>
        </a:xfrm>
      </p:grpSpPr>
      <p:sp>
        <p:nvSpPr>
          <p:cNvPr id="4" name="任意多边形: 形状 17">
            <a:extLst>
              <a:ext uri="{FF2B5EF4-FFF2-40B4-BE49-F238E27FC236}">
                <a16:creationId xmlns:a16="http://schemas.microsoft.com/office/drawing/2014/main" id="{EBD5619D-A25E-0BB7-91F8-EF0294A952B0}"/>
              </a:ext>
            </a:extLst>
          </p:cNvPr>
          <p:cNvSpPr/>
          <p:nvPr>
            <p:custDataLst>
              <p:tags r:id="rId1"/>
            </p:custDataLst>
          </p:nvPr>
        </p:nvSpPr>
        <p:spPr>
          <a:xfrm rot="16200000">
            <a:off x="6269697" y="39204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 name="任意多边形: 形状 17">
            <a:extLst>
              <a:ext uri="{FF2B5EF4-FFF2-40B4-BE49-F238E27FC236}">
                <a16:creationId xmlns:a16="http://schemas.microsoft.com/office/drawing/2014/main" id="{BF01CAE1-E0D5-C48F-40F4-DBFB05BFCE3E}"/>
              </a:ext>
            </a:extLst>
          </p:cNvPr>
          <p:cNvSpPr/>
          <p:nvPr>
            <p:custDataLst>
              <p:tags r:id="rId2"/>
            </p:custDataLst>
          </p:nvPr>
        </p:nvSpPr>
        <p:spPr>
          <a:xfrm rot="16200000">
            <a:off x="6273805" y="39443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6" name="CasellaDiTesto 15">
            <a:extLst>
              <a:ext uri="{FF2B5EF4-FFF2-40B4-BE49-F238E27FC236}">
                <a16:creationId xmlns:a16="http://schemas.microsoft.com/office/drawing/2014/main" id="{123EACBA-D4B1-A11E-206F-3133606F4835}"/>
              </a:ext>
            </a:extLst>
          </p:cNvPr>
          <p:cNvSpPr txBox="1"/>
          <p:nvPr/>
        </p:nvSpPr>
        <p:spPr>
          <a:xfrm>
            <a:off x="159042" y="2102259"/>
            <a:ext cx="3098800" cy="1477328"/>
          </a:xfrm>
          <a:prstGeom prst="rect">
            <a:avLst/>
          </a:prstGeom>
          <a:noFill/>
        </p:spPr>
        <p:txBody>
          <a:bodyPr wrap="square" rtlCol="0">
            <a:spAutoFit/>
          </a:bodyPr>
          <a:lstStyle/>
          <a:p>
            <a:r>
              <a:rPr lang="it-IT" b="1" dirty="0"/>
              <a:t>Descrittori di Fourier</a:t>
            </a:r>
          </a:p>
          <a:p>
            <a:r>
              <a:rPr lang="it-IT" dirty="0"/>
              <a:t>Permettono di rappresentare il contorno di una regione dal punto di vista del dominio delle </a:t>
            </a:r>
            <a:r>
              <a:rPr lang="it-IT" dirty="0" err="1"/>
              <a:t>fequenze</a:t>
            </a:r>
            <a:endParaRPr lang="it-IT" dirty="0"/>
          </a:p>
        </p:txBody>
      </p:sp>
      <p:sp>
        <p:nvSpPr>
          <p:cNvPr id="20" name="任意多边形: 形状 17">
            <a:extLst>
              <a:ext uri="{FF2B5EF4-FFF2-40B4-BE49-F238E27FC236}">
                <a16:creationId xmlns:a16="http://schemas.microsoft.com/office/drawing/2014/main" id="{5036C539-EEA9-7F99-5C0D-7FA3FE90718D}"/>
              </a:ext>
            </a:extLst>
          </p:cNvPr>
          <p:cNvSpPr/>
          <p:nvPr>
            <p:custDataLst>
              <p:tags r:id="rId3"/>
            </p:custDataLst>
          </p:nvPr>
        </p:nvSpPr>
        <p:spPr>
          <a:xfrm>
            <a:off x="5266658" y="4094480"/>
            <a:ext cx="9847061" cy="285902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1" name="CasellaDiTesto 20">
            <a:extLst>
              <a:ext uri="{FF2B5EF4-FFF2-40B4-BE49-F238E27FC236}">
                <a16:creationId xmlns:a16="http://schemas.microsoft.com/office/drawing/2014/main" id="{0D67BB18-6383-8880-F2D2-8769F1FE4D48}"/>
              </a:ext>
            </a:extLst>
          </p:cNvPr>
          <p:cNvSpPr txBox="1"/>
          <p:nvPr/>
        </p:nvSpPr>
        <p:spPr>
          <a:xfrm>
            <a:off x="7071883" y="5344160"/>
            <a:ext cx="4622800" cy="923330"/>
          </a:xfrm>
          <a:prstGeom prst="rect">
            <a:avLst/>
          </a:prstGeom>
          <a:noFill/>
        </p:spPr>
        <p:txBody>
          <a:bodyPr wrap="square" rtlCol="0">
            <a:spAutoFit/>
          </a:bodyPr>
          <a:lstStyle/>
          <a:p>
            <a:r>
              <a:rPr lang="it-IT" dirty="0">
                <a:solidFill>
                  <a:schemeClr val="bg1"/>
                </a:solidFill>
              </a:rPr>
              <a:t>Se </a:t>
            </a:r>
            <a:r>
              <a:rPr lang="it-IT" dirty="0" err="1">
                <a:solidFill>
                  <a:schemeClr val="bg1"/>
                </a:solidFill>
              </a:rPr>
              <a:t>l'edge</a:t>
            </a:r>
            <a:r>
              <a:rPr lang="it-IT" dirty="0">
                <a:solidFill>
                  <a:schemeClr val="bg1"/>
                </a:solidFill>
              </a:rPr>
              <a:t> signature </a:t>
            </a:r>
            <a:r>
              <a:rPr lang="it-IT" dirty="0" err="1">
                <a:solidFill>
                  <a:schemeClr val="bg1"/>
                </a:solidFill>
              </a:rPr>
              <a:t>é</a:t>
            </a:r>
            <a:r>
              <a:rPr lang="it-IT" dirty="0">
                <a:solidFill>
                  <a:schemeClr val="bg1"/>
                </a:solidFill>
              </a:rPr>
              <a:t> estratta in maniera adeguata permettono di ricavare features fortemente invarianti a scala e rotazione</a:t>
            </a:r>
          </a:p>
        </p:txBody>
      </p:sp>
      <p:pic>
        <p:nvPicPr>
          <p:cNvPr id="6" name="Immagine 5" descr="Immagine che contiene diagramma, linea, Diagramma&#10;&#10;Il contenuto generato dall'IA potrebbe non essere corretto.">
            <a:extLst>
              <a:ext uri="{FF2B5EF4-FFF2-40B4-BE49-F238E27FC236}">
                <a16:creationId xmlns:a16="http://schemas.microsoft.com/office/drawing/2014/main" id="{A7FFD040-2F36-DCBC-6B69-FBF49AAEF9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196" y="3772016"/>
            <a:ext cx="2787323" cy="2617537"/>
          </a:xfrm>
          <a:prstGeom prst="rect">
            <a:avLst/>
          </a:prstGeom>
        </p:spPr>
      </p:pic>
      <p:sp>
        <p:nvSpPr>
          <p:cNvPr id="7" name="CasellaDiTesto 6">
            <a:extLst>
              <a:ext uri="{FF2B5EF4-FFF2-40B4-BE49-F238E27FC236}">
                <a16:creationId xmlns:a16="http://schemas.microsoft.com/office/drawing/2014/main" id="{FD53403D-1D9F-E275-F814-A8424A7CF2BE}"/>
              </a:ext>
            </a:extLst>
          </p:cNvPr>
          <p:cNvSpPr txBox="1"/>
          <p:nvPr/>
        </p:nvSpPr>
        <p:spPr>
          <a:xfrm>
            <a:off x="3502328" y="3878663"/>
            <a:ext cx="1777962" cy="1569660"/>
          </a:xfrm>
          <a:prstGeom prst="rect">
            <a:avLst/>
          </a:prstGeom>
          <a:noFill/>
        </p:spPr>
        <p:txBody>
          <a:bodyPr wrap="square" rtlCol="0">
            <a:spAutoFit/>
          </a:bodyPr>
          <a:lstStyle/>
          <a:p>
            <a:r>
              <a:rPr lang="it-IT" sz="1200" dirty="0"/>
              <a:t>Il contorno viene convertito in una sequenza di numeri complessi, rendendo possibile un'analisi compatta ed efficiente tramite la trasformata di </a:t>
            </a:r>
            <a:r>
              <a:rPr lang="it-IT" sz="1200" dirty="0" err="1"/>
              <a:t>fourier</a:t>
            </a:r>
            <a:endParaRPr lang="it-IT" sz="1200" dirty="0"/>
          </a:p>
        </p:txBody>
      </p:sp>
      <p:sp>
        <p:nvSpPr>
          <p:cNvPr id="9" name="Title 2">
            <a:extLst>
              <a:ext uri="{FF2B5EF4-FFF2-40B4-BE49-F238E27FC236}">
                <a16:creationId xmlns:a16="http://schemas.microsoft.com/office/drawing/2014/main" id="{89B2C1AD-1597-00B5-F5FC-F37B64BC2DA1}"/>
              </a:ext>
            </a:extLst>
          </p:cNvPr>
          <p:cNvSpPr txBox="1">
            <a:spLocks/>
          </p:cNvSpPr>
          <p:nvPr/>
        </p:nvSpPr>
        <p:spPr>
          <a:xfrm>
            <a:off x="234135" y="373911"/>
            <a:ext cx="6910243" cy="902230"/>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3200" b="1" kern="1200" spc="0">
                <a:solidFill>
                  <a:schemeClr val="tx1"/>
                </a:solidFill>
                <a:latin typeface="+mj-lt"/>
                <a:ea typeface="+mj-ea"/>
                <a:cs typeface="+mj-cs"/>
              </a:defRPr>
            </a:lvl1pPr>
          </a:lstStyle>
          <a:p>
            <a:r>
              <a:rPr lang="en-US" sz="4400" dirty="0" err="1">
                <a:solidFill>
                  <a:schemeClr val="tx2"/>
                </a:solidFill>
                <a:latin typeface="+mn-lt"/>
                <a:ea typeface="微软雅黑" panose="020B0503020204020204" pitchFamily="34" charset="-122"/>
                <a:cs typeface="+mn-ea"/>
                <a:sym typeface="+mn-lt"/>
              </a:rPr>
              <a:t>Descrittori</a:t>
            </a:r>
            <a:r>
              <a:rPr lang="en-US" sz="4400" dirty="0">
                <a:solidFill>
                  <a:schemeClr val="tx2"/>
                </a:solidFill>
                <a:latin typeface="+mn-lt"/>
                <a:ea typeface="微软雅黑" panose="020B0503020204020204" pitchFamily="34" charset="-122"/>
                <a:cs typeface="+mn-ea"/>
                <a:sym typeface="+mn-lt"/>
              </a:rPr>
              <a:t> di feature di Forma/Edge</a:t>
            </a:r>
          </a:p>
        </p:txBody>
      </p:sp>
    </p:spTree>
    <p:extLst>
      <p:ext uri="{BB962C8B-B14F-4D97-AF65-F5344CB8AC3E}">
        <p14:creationId xmlns:p14="http://schemas.microsoft.com/office/powerpoint/2010/main" val="802622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95CF4-57BE-D2FF-B84B-0E997789B485}"/>
            </a:ext>
          </a:extLst>
        </p:cNvPr>
        <p:cNvGrpSpPr/>
        <p:nvPr/>
      </p:nvGrpSpPr>
      <p:grpSpPr>
        <a:xfrm>
          <a:off x="0" y="0"/>
          <a:ext cx="0" cy="0"/>
          <a:chOff x="0" y="0"/>
          <a:chExt cx="0" cy="0"/>
        </a:xfrm>
      </p:grpSpPr>
      <p:sp>
        <p:nvSpPr>
          <p:cNvPr id="4" name="任意多边形: 形状 17">
            <a:extLst>
              <a:ext uri="{FF2B5EF4-FFF2-40B4-BE49-F238E27FC236}">
                <a16:creationId xmlns:a16="http://schemas.microsoft.com/office/drawing/2014/main" id="{41FCEB1F-0F13-A14C-3C4C-7A533FFE0280}"/>
              </a:ext>
            </a:extLst>
          </p:cNvPr>
          <p:cNvSpPr/>
          <p:nvPr>
            <p:custDataLst>
              <p:tags r:id="rId1"/>
            </p:custDataLst>
          </p:nvPr>
        </p:nvSpPr>
        <p:spPr>
          <a:xfrm rot="16200000">
            <a:off x="6269697" y="39204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 name="任意多边形: 形状 17">
            <a:extLst>
              <a:ext uri="{FF2B5EF4-FFF2-40B4-BE49-F238E27FC236}">
                <a16:creationId xmlns:a16="http://schemas.microsoft.com/office/drawing/2014/main" id="{38FE83A6-C7C9-C4A7-7DDA-9CAB4D1D227C}"/>
              </a:ext>
            </a:extLst>
          </p:cNvPr>
          <p:cNvSpPr/>
          <p:nvPr>
            <p:custDataLst>
              <p:tags r:id="rId2"/>
            </p:custDataLst>
          </p:nvPr>
        </p:nvSpPr>
        <p:spPr>
          <a:xfrm rot="16200000">
            <a:off x="6273805" y="39443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0" name="任意多边形: 形状 17">
            <a:extLst>
              <a:ext uri="{FF2B5EF4-FFF2-40B4-BE49-F238E27FC236}">
                <a16:creationId xmlns:a16="http://schemas.microsoft.com/office/drawing/2014/main" id="{EB1C7600-D9B8-89DC-1853-2170C45EF6B9}"/>
              </a:ext>
            </a:extLst>
          </p:cNvPr>
          <p:cNvSpPr/>
          <p:nvPr>
            <p:custDataLst>
              <p:tags r:id="rId3"/>
            </p:custDataLst>
          </p:nvPr>
        </p:nvSpPr>
        <p:spPr>
          <a:xfrm>
            <a:off x="5266658" y="4094480"/>
            <a:ext cx="9847061" cy="285902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8" name="Titolo 7">
            <a:extLst>
              <a:ext uri="{FF2B5EF4-FFF2-40B4-BE49-F238E27FC236}">
                <a16:creationId xmlns:a16="http://schemas.microsoft.com/office/drawing/2014/main" id="{37C39E95-7CE6-4303-883F-F1D4E7C9E0F3}"/>
              </a:ext>
            </a:extLst>
          </p:cNvPr>
          <p:cNvSpPr>
            <a:spLocks noGrp="1"/>
          </p:cNvSpPr>
          <p:nvPr>
            <p:ph type="title"/>
          </p:nvPr>
        </p:nvSpPr>
        <p:spPr/>
        <p:txBody>
          <a:bodyPr/>
          <a:lstStyle/>
          <a:p>
            <a:r>
              <a:rPr lang="it-IT" dirty="0"/>
              <a:t>RFE Loop</a:t>
            </a:r>
          </a:p>
        </p:txBody>
      </p:sp>
      <p:sp>
        <p:nvSpPr>
          <p:cNvPr id="5" name="CasellaDiTesto 4">
            <a:extLst>
              <a:ext uri="{FF2B5EF4-FFF2-40B4-BE49-F238E27FC236}">
                <a16:creationId xmlns:a16="http://schemas.microsoft.com/office/drawing/2014/main" id="{BB33E1DD-C732-37EE-798C-30C9E616CA0A}"/>
              </a:ext>
            </a:extLst>
          </p:cNvPr>
          <p:cNvSpPr txBox="1"/>
          <p:nvPr/>
        </p:nvSpPr>
        <p:spPr>
          <a:xfrm>
            <a:off x="695325" y="1177026"/>
            <a:ext cx="7556090" cy="1200329"/>
          </a:xfrm>
          <a:prstGeom prst="rect">
            <a:avLst/>
          </a:prstGeom>
          <a:noFill/>
        </p:spPr>
        <p:txBody>
          <a:bodyPr wrap="square">
            <a:spAutoFit/>
          </a:bodyPr>
          <a:lstStyle/>
          <a:p>
            <a:r>
              <a:rPr lang="it-IT" dirty="0"/>
              <a:t>Si tratta di una tecnica iterativa di selezione delle features- un modello viene allenato, le features vengono valutate (MRMR o </a:t>
            </a:r>
            <a:r>
              <a:rPr lang="it-IT" dirty="0" err="1"/>
              <a:t>oobPermutedImportanca</a:t>
            </a:r>
            <a:r>
              <a:rPr lang="it-IT" dirty="0"/>
              <a:t>, in base al modello) e la *meno importante* viene eliminata</a:t>
            </a:r>
          </a:p>
        </p:txBody>
      </p:sp>
      <p:sp>
        <p:nvSpPr>
          <p:cNvPr id="7" name="CasellaDiTesto 6">
            <a:extLst>
              <a:ext uri="{FF2B5EF4-FFF2-40B4-BE49-F238E27FC236}">
                <a16:creationId xmlns:a16="http://schemas.microsoft.com/office/drawing/2014/main" id="{E856BAEC-021D-5C25-AA97-D867B1CD4A91}"/>
              </a:ext>
            </a:extLst>
          </p:cNvPr>
          <p:cNvSpPr txBox="1"/>
          <p:nvPr/>
        </p:nvSpPr>
        <p:spPr>
          <a:xfrm>
            <a:off x="695325" y="2763520"/>
            <a:ext cx="7556090" cy="923330"/>
          </a:xfrm>
          <a:prstGeom prst="rect">
            <a:avLst/>
          </a:prstGeom>
          <a:noFill/>
        </p:spPr>
        <p:txBody>
          <a:bodyPr wrap="square">
            <a:spAutoFit/>
          </a:bodyPr>
          <a:lstStyle/>
          <a:p>
            <a:r>
              <a:rPr lang="it-IT" dirty="0"/>
              <a:t>il loop continua fino al raggiungimento di un numero minimo di features (nel nostro caso viene fornito un range) o al raggiungimento di una soglia minima di importanza</a:t>
            </a:r>
          </a:p>
        </p:txBody>
      </p:sp>
      <p:sp>
        <p:nvSpPr>
          <p:cNvPr id="12" name="CasellaDiTesto 11">
            <a:extLst>
              <a:ext uri="{FF2B5EF4-FFF2-40B4-BE49-F238E27FC236}">
                <a16:creationId xmlns:a16="http://schemas.microsoft.com/office/drawing/2014/main" id="{C3C954D7-4E2E-B4B0-1FF9-B017D922061B}"/>
              </a:ext>
            </a:extLst>
          </p:cNvPr>
          <p:cNvSpPr txBox="1"/>
          <p:nvPr/>
        </p:nvSpPr>
        <p:spPr>
          <a:xfrm>
            <a:off x="6796548" y="4955457"/>
            <a:ext cx="5061155" cy="1200329"/>
          </a:xfrm>
          <a:prstGeom prst="rect">
            <a:avLst/>
          </a:prstGeom>
          <a:noFill/>
        </p:spPr>
        <p:txBody>
          <a:bodyPr wrap="square">
            <a:spAutoFit/>
          </a:bodyPr>
          <a:lstStyle/>
          <a:p>
            <a:r>
              <a:rPr lang="it-IT" dirty="0">
                <a:solidFill>
                  <a:schemeClr val="bg2"/>
                </a:solidFill>
              </a:rPr>
              <a:t>Permette di ridurre la pesantezza dei calcoli, riducendo la dimensionalità del vettore features e permette al modello di generalizzare meglio, riducendo l'</a:t>
            </a:r>
            <a:r>
              <a:rPr lang="it-IT" dirty="0" err="1">
                <a:solidFill>
                  <a:schemeClr val="bg2"/>
                </a:solidFill>
              </a:rPr>
              <a:t>overfitting</a:t>
            </a:r>
            <a:endParaRPr lang="it-IT" dirty="0">
              <a:solidFill>
                <a:schemeClr val="bg2"/>
              </a:solidFill>
            </a:endParaRPr>
          </a:p>
        </p:txBody>
      </p:sp>
    </p:spTree>
    <p:extLst>
      <p:ext uri="{BB962C8B-B14F-4D97-AF65-F5344CB8AC3E}">
        <p14:creationId xmlns:p14="http://schemas.microsoft.com/office/powerpoint/2010/main" val="18186042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AAEE6-AD93-119A-0882-F551006DC5D7}"/>
            </a:ext>
          </a:extLst>
        </p:cNvPr>
        <p:cNvGrpSpPr/>
        <p:nvPr/>
      </p:nvGrpSpPr>
      <p:grpSpPr>
        <a:xfrm>
          <a:off x="0" y="0"/>
          <a:ext cx="0" cy="0"/>
          <a:chOff x="0" y="0"/>
          <a:chExt cx="0" cy="0"/>
        </a:xfrm>
      </p:grpSpPr>
      <p:sp>
        <p:nvSpPr>
          <p:cNvPr id="4" name="任意多边形: 形状 17">
            <a:extLst>
              <a:ext uri="{FF2B5EF4-FFF2-40B4-BE49-F238E27FC236}">
                <a16:creationId xmlns:a16="http://schemas.microsoft.com/office/drawing/2014/main" id="{CD93FAD1-07A2-4235-C0BF-804B0989061F}"/>
              </a:ext>
            </a:extLst>
          </p:cNvPr>
          <p:cNvSpPr/>
          <p:nvPr>
            <p:custDataLst>
              <p:tags r:id="rId1"/>
            </p:custDataLst>
          </p:nvPr>
        </p:nvSpPr>
        <p:spPr>
          <a:xfrm rot="16200000">
            <a:off x="6269697" y="39204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 name="任意多边形: 形状 17">
            <a:extLst>
              <a:ext uri="{FF2B5EF4-FFF2-40B4-BE49-F238E27FC236}">
                <a16:creationId xmlns:a16="http://schemas.microsoft.com/office/drawing/2014/main" id="{46648306-3A38-2AEE-AD83-6552603A163D}"/>
              </a:ext>
            </a:extLst>
          </p:cNvPr>
          <p:cNvSpPr/>
          <p:nvPr>
            <p:custDataLst>
              <p:tags r:id="rId2"/>
            </p:custDataLst>
          </p:nvPr>
        </p:nvSpPr>
        <p:spPr>
          <a:xfrm rot="16200000">
            <a:off x="6273805" y="39443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0" name="任意多边形: 形状 17">
            <a:extLst>
              <a:ext uri="{FF2B5EF4-FFF2-40B4-BE49-F238E27FC236}">
                <a16:creationId xmlns:a16="http://schemas.microsoft.com/office/drawing/2014/main" id="{A54C6E40-3D1E-89F8-B297-9396712D9160}"/>
              </a:ext>
            </a:extLst>
          </p:cNvPr>
          <p:cNvSpPr/>
          <p:nvPr>
            <p:custDataLst>
              <p:tags r:id="rId3"/>
            </p:custDataLst>
          </p:nvPr>
        </p:nvSpPr>
        <p:spPr>
          <a:xfrm>
            <a:off x="5266658" y="4094480"/>
            <a:ext cx="9847061" cy="285902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8" name="Titolo 7">
            <a:extLst>
              <a:ext uri="{FF2B5EF4-FFF2-40B4-BE49-F238E27FC236}">
                <a16:creationId xmlns:a16="http://schemas.microsoft.com/office/drawing/2014/main" id="{6BDC21EA-24F1-B35C-A9EB-2E527EE8CA82}"/>
              </a:ext>
            </a:extLst>
          </p:cNvPr>
          <p:cNvSpPr>
            <a:spLocks noGrp="1"/>
          </p:cNvSpPr>
          <p:nvPr>
            <p:ph type="title"/>
          </p:nvPr>
        </p:nvSpPr>
        <p:spPr/>
        <p:txBody>
          <a:bodyPr/>
          <a:lstStyle/>
          <a:p>
            <a:r>
              <a:rPr lang="it-IT" dirty="0"/>
              <a:t>Maximum </a:t>
            </a:r>
            <a:r>
              <a:rPr lang="it-IT" dirty="0" err="1"/>
              <a:t>Relevance</a:t>
            </a:r>
            <a:r>
              <a:rPr lang="it-IT" dirty="0"/>
              <a:t> Minimum </a:t>
            </a:r>
            <a:r>
              <a:rPr lang="it-IT" dirty="0" err="1"/>
              <a:t>Redundance</a:t>
            </a:r>
            <a:r>
              <a:rPr lang="it-IT" dirty="0"/>
              <a:t>(MRMR)</a:t>
            </a:r>
          </a:p>
        </p:txBody>
      </p:sp>
      <p:sp>
        <p:nvSpPr>
          <p:cNvPr id="9" name="CasellaDiTesto 8">
            <a:extLst>
              <a:ext uri="{FF2B5EF4-FFF2-40B4-BE49-F238E27FC236}">
                <a16:creationId xmlns:a16="http://schemas.microsoft.com/office/drawing/2014/main" id="{49976A2C-DBD2-5C9C-AF8F-A6D813636028}"/>
              </a:ext>
            </a:extLst>
          </p:cNvPr>
          <p:cNvSpPr txBox="1"/>
          <p:nvPr/>
        </p:nvSpPr>
        <p:spPr>
          <a:xfrm>
            <a:off x="954127" y="1319133"/>
            <a:ext cx="2992420" cy="1200329"/>
          </a:xfrm>
          <a:prstGeom prst="rect">
            <a:avLst/>
          </a:prstGeom>
          <a:noFill/>
        </p:spPr>
        <p:txBody>
          <a:bodyPr wrap="square" rtlCol="0">
            <a:spAutoFit/>
          </a:bodyPr>
          <a:lstStyle/>
          <a:p>
            <a:r>
              <a:rPr lang="it-IT" dirty="0"/>
              <a:t>Maximum </a:t>
            </a:r>
            <a:r>
              <a:rPr lang="it-IT" dirty="0" err="1"/>
              <a:t>relevance</a:t>
            </a:r>
            <a:r>
              <a:rPr lang="it-IT" dirty="0"/>
              <a:t>: Massimizza rilevanza rispetto alle classi (simile a Fisher score)</a:t>
            </a:r>
          </a:p>
        </p:txBody>
      </p:sp>
      <p:sp>
        <p:nvSpPr>
          <p:cNvPr id="10" name="CasellaDiTesto 9">
            <a:extLst>
              <a:ext uri="{FF2B5EF4-FFF2-40B4-BE49-F238E27FC236}">
                <a16:creationId xmlns:a16="http://schemas.microsoft.com/office/drawing/2014/main" id="{C1CFB1DD-6451-DD18-407C-C02A4B7FDF79}"/>
              </a:ext>
            </a:extLst>
          </p:cNvPr>
          <p:cNvSpPr txBox="1"/>
          <p:nvPr/>
        </p:nvSpPr>
        <p:spPr>
          <a:xfrm>
            <a:off x="4857135" y="1319133"/>
            <a:ext cx="4247536" cy="1200329"/>
          </a:xfrm>
          <a:prstGeom prst="rect">
            <a:avLst/>
          </a:prstGeom>
          <a:noFill/>
        </p:spPr>
        <p:txBody>
          <a:bodyPr wrap="square" rtlCol="0">
            <a:spAutoFit/>
          </a:bodyPr>
          <a:lstStyle/>
          <a:p>
            <a:r>
              <a:rPr lang="it-IT" dirty="0"/>
              <a:t>Minimum </a:t>
            </a:r>
            <a:r>
              <a:rPr lang="it-IT" dirty="0" err="1"/>
              <a:t>redundance</a:t>
            </a:r>
            <a:r>
              <a:rPr lang="it-IT" dirty="0"/>
              <a:t>: minimizza la ridondanza tra le feature selezionate evitando che più feature postino la stessa informazione</a:t>
            </a:r>
          </a:p>
        </p:txBody>
      </p:sp>
      <p:sp>
        <p:nvSpPr>
          <p:cNvPr id="11" name="CasellaDiTesto 10">
            <a:extLst>
              <a:ext uri="{FF2B5EF4-FFF2-40B4-BE49-F238E27FC236}">
                <a16:creationId xmlns:a16="http://schemas.microsoft.com/office/drawing/2014/main" id="{FC144BB0-488C-A4E9-1329-365199DCEBD2}"/>
              </a:ext>
            </a:extLst>
          </p:cNvPr>
          <p:cNvSpPr txBox="1"/>
          <p:nvPr/>
        </p:nvSpPr>
        <p:spPr>
          <a:xfrm>
            <a:off x="8681883" y="5334328"/>
            <a:ext cx="3510117" cy="923330"/>
          </a:xfrm>
          <a:prstGeom prst="rect">
            <a:avLst/>
          </a:prstGeom>
          <a:noFill/>
        </p:spPr>
        <p:txBody>
          <a:bodyPr wrap="square" rtlCol="0">
            <a:spAutoFit/>
          </a:bodyPr>
          <a:lstStyle/>
          <a:p>
            <a:r>
              <a:rPr lang="it-IT" dirty="0">
                <a:solidFill>
                  <a:schemeClr val="bg1"/>
                </a:solidFill>
              </a:rPr>
              <a:t>Tecnica che mira a selezionare il sottoinsieme di caratteristiche più </a:t>
            </a:r>
            <a:r>
              <a:rPr lang="it-IT" dirty="0" err="1">
                <a:solidFill>
                  <a:schemeClr val="bg1"/>
                </a:solidFill>
              </a:rPr>
              <a:t>inforamtive</a:t>
            </a:r>
            <a:r>
              <a:rPr lang="it-IT" dirty="0">
                <a:solidFill>
                  <a:schemeClr val="bg1"/>
                </a:solidFill>
              </a:rPr>
              <a:t> per la classificazione</a:t>
            </a:r>
          </a:p>
        </p:txBody>
      </p:sp>
    </p:spTree>
    <p:extLst>
      <p:ext uri="{BB962C8B-B14F-4D97-AF65-F5344CB8AC3E}">
        <p14:creationId xmlns:p14="http://schemas.microsoft.com/office/powerpoint/2010/main" val="38553619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65A65C-9175-C1FD-C68D-E0A003693897}"/>
            </a:ext>
          </a:extLst>
        </p:cNvPr>
        <p:cNvGrpSpPr/>
        <p:nvPr/>
      </p:nvGrpSpPr>
      <p:grpSpPr>
        <a:xfrm>
          <a:off x="0" y="0"/>
          <a:ext cx="0" cy="0"/>
          <a:chOff x="0" y="0"/>
          <a:chExt cx="0" cy="0"/>
        </a:xfrm>
      </p:grpSpPr>
      <p:sp>
        <p:nvSpPr>
          <p:cNvPr id="4" name="任意多边形: 形状 17">
            <a:extLst>
              <a:ext uri="{FF2B5EF4-FFF2-40B4-BE49-F238E27FC236}">
                <a16:creationId xmlns:a16="http://schemas.microsoft.com/office/drawing/2014/main" id="{F4BAFD88-D17B-AE31-9B4B-2EFB1E869CD4}"/>
              </a:ext>
            </a:extLst>
          </p:cNvPr>
          <p:cNvSpPr/>
          <p:nvPr>
            <p:custDataLst>
              <p:tags r:id="rId1"/>
            </p:custDataLst>
          </p:nvPr>
        </p:nvSpPr>
        <p:spPr>
          <a:xfrm rot="16200000">
            <a:off x="6269697" y="39204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 name="任意多边形: 形状 17">
            <a:extLst>
              <a:ext uri="{FF2B5EF4-FFF2-40B4-BE49-F238E27FC236}">
                <a16:creationId xmlns:a16="http://schemas.microsoft.com/office/drawing/2014/main" id="{205434AC-EDE0-F337-A2F5-682320192335}"/>
              </a:ext>
            </a:extLst>
          </p:cNvPr>
          <p:cNvSpPr/>
          <p:nvPr>
            <p:custDataLst>
              <p:tags r:id="rId2"/>
            </p:custDataLst>
          </p:nvPr>
        </p:nvSpPr>
        <p:spPr>
          <a:xfrm rot="16200000">
            <a:off x="6273805" y="39443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0" name="任意多边形: 形状 17">
            <a:extLst>
              <a:ext uri="{FF2B5EF4-FFF2-40B4-BE49-F238E27FC236}">
                <a16:creationId xmlns:a16="http://schemas.microsoft.com/office/drawing/2014/main" id="{8EDD59B8-B489-D81C-3BC0-4C00708B347C}"/>
              </a:ext>
            </a:extLst>
          </p:cNvPr>
          <p:cNvSpPr/>
          <p:nvPr>
            <p:custDataLst>
              <p:tags r:id="rId3"/>
            </p:custDataLst>
          </p:nvPr>
        </p:nvSpPr>
        <p:spPr>
          <a:xfrm>
            <a:off x="5266658" y="4094480"/>
            <a:ext cx="9847061" cy="285902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8" name="Titolo 7">
            <a:extLst>
              <a:ext uri="{FF2B5EF4-FFF2-40B4-BE49-F238E27FC236}">
                <a16:creationId xmlns:a16="http://schemas.microsoft.com/office/drawing/2014/main" id="{299940F3-C5AC-427E-1178-1C2B0038592E}"/>
              </a:ext>
            </a:extLst>
          </p:cNvPr>
          <p:cNvSpPr>
            <a:spLocks noGrp="1"/>
          </p:cNvSpPr>
          <p:nvPr>
            <p:ph type="title"/>
          </p:nvPr>
        </p:nvSpPr>
        <p:spPr/>
        <p:txBody>
          <a:bodyPr>
            <a:normAutofit/>
          </a:bodyPr>
          <a:lstStyle/>
          <a:p>
            <a:r>
              <a:rPr lang="it-IT" dirty="0"/>
              <a:t>Out-of-</a:t>
            </a:r>
            <a:r>
              <a:rPr lang="it-IT" dirty="0" err="1"/>
              <a:t>Bag</a:t>
            </a:r>
            <a:r>
              <a:rPr lang="it-IT" dirty="0"/>
              <a:t> </a:t>
            </a:r>
            <a:r>
              <a:rPr lang="it-IT" dirty="0" err="1"/>
              <a:t>Permuted</a:t>
            </a:r>
            <a:r>
              <a:rPr lang="it-IT" dirty="0"/>
              <a:t> </a:t>
            </a:r>
            <a:r>
              <a:rPr lang="it-IT" dirty="0" err="1"/>
              <a:t>Importance</a:t>
            </a:r>
            <a:r>
              <a:rPr lang="it-IT" dirty="0"/>
              <a:t> (</a:t>
            </a:r>
            <a:r>
              <a:rPr lang="it-IT" dirty="0" err="1"/>
              <a:t>OOBPermutedImportance</a:t>
            </a:r>
            <a:r>
              <a:rPr lang="it-IT" dirty="0"/>
              <a:t>)</a:t>
            </a:r>
          </a:p>
        </p:txBody>
      </p:sp>
      <p:sp>
        <p:nvSpPr>
          <p:cNvPr id="3" name="CasellaDiTesto 2">
            <a:extLst>
              <a:ext uri="{FF2B5EF4-FFF2-40B4-BE49-F238E27FC236}">
                <a16:creationId xmlns:a16="http://schemas.microsoft.com/office/drawing/2014/main" id="{AF25D643-9207-44A8-1986-C5F8B4AA0A54}"/>
              </a:ext>
            </a:extLst>
          </p:cNvPr>
          <p:cNvSpPr txBox="1"/>
          <p:nvPr/>
        </p:nvSpPr>
        <p:spPr>
          <a:xfrm>
            <a:off x="845574" y="1279614"/>
            <a:ext cx="7934632" cy="1754326"/>
          </a:xfrm>
          <a:prstGeom prst="rect">
            <a:avLst/>
          </a:prstGeom>
          <a:noFill/>
        </p:spPr>
        <p:txBody>
          <a:bodyPr wrap="square" rtlCol="0">
            <a:spAutoFit/>
          </a:bodyPr>
          <a:lstStyle/>
          <a:p>
            <a:r>
              <a:rPr lang="it-IT" dirty="0"/>
              <a:t>Permette di stimare l’importanza delle variabili in modo affidabile nel modello Random </a:t>
            </a:r>
            <a:r>
              <a:rPr lang="it-IT" dirty="0" err="1"/>
              <a:t>Forest</a:t>
            </a:r>
            <a:r>
              <a:rPr lang="it-IT" dirty="0"/>
              <a:t>.</a:t>
            </a:r>
          </a:p>
          <a:p>
            <a:r>
              <a:rPr lang="it-IT" dirty="0"/>
              <a:t>Usa l’errore «Out-Of-</a:t>
            </a:r>
            <a:r>
              <a:rPr lang="it-IT" dirty="0" err="1"/>
              <a:t>bag</a:t>
            </a:r>
            <a:r>
              <a:rPr lang="it-IT" dirty="0"/>
              <a:t>» e permuta ogni variabile predittiva per misurarne l’impatto sull’errore.</a:t>
            </a:r>
          </a:p>
          <a:p>
            <a:r>
              <a:rPr lang="it-IT" dirty="0"/>
              <a:t>Di conseguenza più l’errore aumenta, più la variabile è importante.</a:t>
            </a:r>
          </a:p>
          <a:p>
            <a:endParaRPr lang="it-IT" dirty="0"/>
          </a:p>
        </p:txBody>
      </p:sp>
      <p:sp>
        <p:nvSpPr>
          <p:cNvPr id="5" name="CasellaDiTesto 4">
            <a:extLst>
              <a:ext uri="{FF2B5EF4-FFF2-40B4-BE49-F238E27FC236}">
                <a16:creationId xmlns:a16="http://schemas.microsoft.com/office/drawing/2014/main" id="{11B1851E-FAF9-E34A-2261-5EB8D4F943BC}"/>
              </a:ext>
            </a:extLst>
          </p:cNvPr>
          <p:cNvSpPr txBox="1"/>
          <p:nvPr/>
        </p:nvSpPr>
        <p:spPr>
          <a:xfrm>
            <a:off x="8185216" y="5523993"/>
            <a:ext cx="4001729" cy="923330"/>
          </a:xfrm>
          <a:prstGeom prst="rect">
            <a:avLst/>
          </a:prstGeom>
          <a:noFill/>
        </p:spPr>
        <p:txBody>
          <a:bodyPr wrap="square" rtlCol="0">
            <a:spAutoFit/>
          </a:bodyPr>
          <a:lstStyle/>
          <a:p>
            <a:r>
              <a:rPr lang="it-IT" dirty="0">
                <a:solidFill>
                  <a:schemeClr val="bg1"/>
                </a:solidFill>
              </a:rPr>
              <a:t>Questa misura è utile per identificare le feature più rilevanti nel modello e migliorarne l’interpretabilità</a:t>
            </a:r>
          </a:p>
        </p:txBody>
      </p:sp>
    </p:spTree>
    <p:extLst>
      <p:ext uri="{BB962C8B-B14F-4D97-AF65-F5344CB8AC3E}">
        <p14:creationId xmlns:p14="http://schemas.microsoft.com/office/powerpoint/2010/main" val="26524892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06AEF9E-45C7-C3C5-4D18-34637C882F19}"/>
              </a:ext>
            </a:extLst>
          </p:cNvPr>
          <p:cNvSpPr/>
          <p:nvPr/>
        </p:nvSpPr>
        <p:spPr>
          <a:xfrm>
            <a:off x="0" y="0"/>
            <a:ext cx="6035040" cy="6858000"/>
          </a:xfrm>
          <a:custGeom>
            <a:avLst/>
            <a:gdLst>
              <a:gd name="connsiteX0" fmla="*/ 0 w 6035040"/>
              <a:gd name="connsiteY0" fmla="*/ 0 h 6858000"/>
              <a:gd name="connsiteX1" fmla="*/ 5043606 w 6035040"/>
              <a:gd name="connsiteY1" fmla="*/ 0 h 6858000"/>
              <a:gd name="connsiteX2" fmla="*/ 5103962 w 6035040"/>
              <a:gd name="connsiteY2" fmla="*/ 94147 h 6858000"/>
              <a:gd name="connsiteX3" fmla="*/ 6035040 w 6035040"/>
              <a:gd name="connsiteY3" fmla="*/ 3429000 h 6858000"/>
              <a:gd name="connsiteX4" fmla="*/ 5103962 w 6035040"/>
              <a:gd name="connsiteY4" fmla="*/ 6763853 h 6858000"/>
              <a:gd name="connsiteX5" fmla="*/ 5043606 w 6035040"/>
              <a:gd name="connsiteY5" fmla="*/ 6858000 h 6858000"/>
              <a:gd name="connsiteX6" fmla="*/ 0 w 6035040"/>
              <a:gd name="connsiteY6" fmla="*/ 6858000 h 6858000"/>
              <a:gd name="connsiteX7" fmla="*/ 0 w 6035040"/>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5040" h="6858000">
                <a:moveTo>
                  <a:pt x="0" y="0"/>
                </a:moveTo>
                <a:lnTo>
                  <a:pt x="5043606" y="0"/>
                </a:lnTo>
                <a:lnTo>
                  <a:pt x="5103962" y="94147"/>
                </a:lnTo>
                <a:cubicBezTo>
                  <a:pt x="5694801" y="1066537"/>
                  <a:pt x="6035040" y="2208035"/>
                  <a:pt x="6035040" y="3429000"/>
                </a:cubicBezTo>
                <a:cubicBezTo>
                  <a:pt x="6035040" y="4649965"/>
                  <a:pt x="5694801" y="5791463"/>
                  <a:pt x="5103962" y="6763853"/>
                </a:cubicBezTo>
                <a:lnTo>
                  <a:pt x="5043606"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E032E7D4-7B89-FF4B-160B-DEEDDD8F578C}"/>
              </a:ext>
            </a:extLst>
          </p:cNvPr>
          <p:cNvSpPr>
            <a:spLocks noGrp="1"/>
          </p:cNvSpPr>
          <p:nvPr>
            <p:ph type="title"/>
          </p:nvPr>
        </p:nvSpPr>
        <p:spPr>
          <a:xfrm>
            <a:off x="579577" y="906860"/>
            <a:ext cx="4662983" cy="1442640"/>
          </a:xfrm>
        </p:spPr>
        <p:txBody>
          <a:bodyPr anchor="ctr">
            <a:normAutofit/>
          </a:bodyPr>
          <a:lstStyle/>
          <a:p>
            <a:r>
              <a:rPr lang="en-US" sz="4400" dirty="0">
                <a:solidFill>
                  <a:schemeClr val="bg1"/>
                </a:solidFill>
                <a:latin typeface="+mn-lt"/>
                <a:ea typeface="微软雅黑" panose="020B0503020204020204" pitchFamily="34" charset="-122"/>
                <a:cs typeface="+mn-ea"/>
                <a:sym typeface="+mn-lt"/>
              </a:rPr>
              <a:t>S</a:t>
            </a:r>
            <a:r>
              <a:rPr lang="en-US" altLang="zh-CN" sz="4400" dirty="0">
                <a:solidFill>
                  <a:schemeClr val="bg1"/>
                </a:solidFill>
                <a:latin typeface="+mn-lt"/>
                <a:ea typeface="微软雅黑" panose="020B0503020204020204" pitchFamily="34" charset="-122"/>
                <a:cs typeface="+mn-ea"/>
                <a:sym typeface="+mn-lt"/>
              </a:rPr>
              <a:t>cience And </a:t>
            </a:r>
            <a:br>
              <a:rPr lang="en-US" altLang="zh-CN" sz="4400" dirty="0">
                <a:solidFill>
                  <a:schemeClr val="bg1"/>
                </a:solidFill>
                <a:latin typeface="+mn-lt"/>
                <a:ea typeface="微软雅黑" panose="020B0503020204020204" pitchFamily="34" charset="-122"/>
                <a:cs typeface="+mn-ea"/>
                <a:sym typeface="+mn-lt"/>
              </a:rPr>
            </a:br>
            <a:r>
              <a:rPr lang="en-US" altLang="zh-CN" sz="4400" dirty="0">
                <a:solidFill>
                  <a:schemeClr val="bg1"/>
                </a:solidFill>
                <a:latin typeface="+mn-lt"/>
                <a:ea typeface="微软雅黑" panose="020B0503020204020204" pitchFamily="34" charset="-122"/>
                <a:cs typeface="+mn-ea"/>
                <a:sym typeface="+mn-lt"/>
              </a:rPr>
              <a:t>Research</a:t>
            </a:r>
            <a:endParaRPr lang="en-US" sz="4400" dirty="0">
              <a:solidFill>
                <a:schemeClr val="bg1"/>
              </a:solidFill>
              <a:latin typeface="+mn-lt"/>
              <a:ea typeface="微软雅黑" panose="020B0503020204020204" pitchFamily="34" charset="-122"/>
              <a:cs typeface="+mn-ea"/>
              <a:sym typeface="+mn-lt"/>
            </a:endParaRPr>
          </a:p>
        </p:txBody>
      </p:sp>
      <p:sp>
        <p:nvSpPr>
          <p:cNvPr id="29" name="TextBox 28">
            <a:extLst>
              <a:ext uri="{FF2B5EF4-FFF2-40B4-BE49-F238E27FC236}">
                <a16:creationId xmlns:a16="http://schemas.microsoft.com/office/drawing/2014/main" id="{E509F5E5-1DC4-2677-7A97-141C421A239E}"/>
              </a:ext>
            </a:extLst>
          </p:cNvPr>
          <p:cNvSpPr txBox="1"/>
          <p:nvPr/>
        </p:nvSpPr>
        <p:spPr>
          <a:xfrm>
            <a:off x="591153" y="395843"/>
            <a:ext cx="2997200" cy="307777"/>
          </a:xfrm>
          <a:prstGeom prst="rect">
            <a:avLst/>
          </a:prstGeom>
          <a:noFill/>
        </p:spPr>
        <p:txBody>
          <a:bodyPr wrap="square" rtlCol="0">
            <a:spAutoFit/>
          </a:bodyPr>
          <a:lstStyle/>
          <a:p>
            <a:r>
              <a:rPr lang="en-US" sz="1400" dirty="0" err="1">
                <a:solidFill>
                  <a:schemeClr val="bg1"/>
                </a:solidFill>
                <a:ea typeface="微软雅黑" panose="020B0503020204020204" pitchFamily="34" charset="-122"/>
                <a:cs typeface="+mn-ea"/>
                <a:sym typeface="+mn-lt"/>
              </a:rPr>
              <a:t>JustFreeSlide</a:t>
            </a:r>
            <a:endParaRPr lang="en-US" sz="1400" dirty="0">
              <a:solidFill>
                <a:schemeClr val="bg1"/>
              </a:solidFill>
              <a:ea typeface="微软雅黑" panose="020B0503020204020204" pitchFamily="34" charset="-122"/>
              <a:cs typeface="+mn-ea"/>
              <a:sym typeface="+mn-lt"/>
            </a:endParaRPr>
          </a:p>
        </p:txBody>
      </p:sp>
      <p:sp>
        <p:nvSpPr>
          <p:cNvPr id="30" name="TextBox 29">
            <a:extLst>
              <a:ext uri="{FF2B5EF4-FFF2-40B4-BE49-F238E27FC236}">
                <a16:creationId xmlns:a16="http://schemas.microsoft.com/office/drawing/2014/main" id="{B10FDCFB-2B60-5A7E-0B42-B601882A2558}"/>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
        <p:nvSpPr>
          <p:cNvPr id="36" name="TextBox 35">
            <a:extLst>
              <a:ext uri="{FF2B5EF4-FFF2-40B4-BE49-F238E27FC236}">
                <a16:creationId xmlns:a16="http://schemas.microsoft.com/office/drawing/2014/main" id="{B01A113E-8740-EBCE-326B-CDEF654692CA}"/>
              </a:ext>
            </a:extLst>
          </p:cNvPr>
          <p:cNvSpPr txBox="1"/>
          <p:nvPr/>
        </p:nvSpPr>
        <p:spPr>
          <a:xfrm>
            <a:off x="695325" y="3429000"/>
            <a:ext cx="3575733" cy="1723549"/>
          </a:xfrm>
          <a:prstGeom prst="rect">
            <a:avLst/>
          </a:prstGeom>
          <a:noFill/>
        </p:spPr>
        <p:txBody>
          <a:bodyPr wrap="square">
            <a:spAutoFit/>
          </a:bodyPr>
          <a:lstStyle/>
          <a:p>
            <a:pPr fontAlgn="auto"/>
            <a:r>
              <a:rPr lang="en-US" altLang="zh-CN" sz="1800" b="1" dirty="0">
                <a:solidFill>
                  <a:schemeClr val="bg1"/>
                </a:solidFill>
                <a:ea typeface="微软雅黑" panose="020B0503020204020204" pitchFamily="34" charset="-122"/>
                <a:cs typeface="+mn-ea"/>
                <a:sym typeface="+mn-lt"/>
              </a:rPr>
              <a:t>Your title here</a:t>
            </a:r>
            <a:r>
              <a:rPr lang="en-US" altLang="zh-CN" b="1" dirty="0">
                <a:solidFill>
                  <a:schemeClr val="bg1"/>
                </a:solidFill>
                <a:ea typeface="微软雅黑" panose="020B0503020204020204" pitchFamily="34" charset="-122"/>
                <a:cs typeface="+mn-ea"/>
                <a:sym typeface="+mn-lt"/>
              </a:rPr>
              <a:t> </a:t>
            </a:r>
            <a:r>
              <a:rPr lang="zh-CN" altLang="en-US" b="1" dirty="0">
                <a:solidFill>
                  <a:schemeClr val="bg1"/>
                </a:solidFill>
                <a:ea typeface="微软雅黑" panose="020B0503020204020204" pitchFamily="34" charset="-122"/>
                <a:cs typeface="+mn-ea"/>
                <a:sym typeface="+mn-lt"/>
              </a:rPr>
              <a:t>In post </a:t>
            </a:r>
            <a:endParaRPr lang="en-US" altLang="zh-CN" b="1" dirty="0">
              <a:solidFill>
                <a:schemeClr val="bg1"/>
              </a:solidFill>
              <a:ea typeface="微软雅黑" panose="020B0503020204020204" pitchFamily="34" charset="-122"/>
              <a:cs typeface="+mn-ea"/>
              <a:sym typeface="+mn-lt"/>
            </a:endParaRPr>
          </a:p>
          <a:p>
            <a:pPr fontAlgn="auto"/>
            <a:r>
              <a:rPr lang="zh-CN" altLang="en-US" b="1" dirty="0">
                <a:solidFill>
                  <a:schemeClr val="bg1"/>
                </a:solidFill>
                <a:ea typeface="微软雅黑" panose="020B0503020204020204" pitchFamily="34" charset="-122"/>
                <a:cs typeface="+mn-ea"/>
                <a:sym typeface="+mn-lt"/>
              </a:rPr>
              <a:t>mean shot ye.</a:t>
            </a:r>
            <a:endParaRPr lang="en-US" altLang="zh-CN" b="1" dirty="0">
              <a:solidFill>
                <a:schemeClr val="bg1"/>
              </a:solidFill>
              <a:ea typeface="微软雅黑" panose="020B0503020204020204" pitchFamily="34" charset="-122"/>
              <a:cs typeface="+mn-ea"/>
              <a:sym typeface="+mn-lt"/>
            </a:endParaRPr>
          </a:p>
          <a:p>
            <a:endParaRPr lang="en-US" altLang="zh-CN" sz="1400" dirty="0">
              <a:solidFill>
                <a:schemeClr val="bg1"/>
              </a:solidFill>
              <a:ea typeface="微软雅黑" panose="020B0503020204020204" pitchFamily="34" charset="-122"/>
              <a:cs typeface="+mn-ea"/>
              <a:sym typeface="+mn-lt"/>
            </a:endParaRPr>
          </a:p>
          <a:p>
            <a:r>
              <a:rPr lang="zh-CN" altLang="en-US" sz="1400" dirty="0">
                <a:solidFill>
                  <a:schemeClr val="bg1"/>
                </a:solidFill>
                <a:ea typeface="微软雅黑" panose="020B0503020204020204" pitchFamily="34" charset="-122"/>
                <a:cs typeface="+mn-ea"/>
                <a:sym typeface="+mn-lt"/>
              </a:rPr>
              <a:t> There out her child sir his lived. In post mean shot ye. There out her child sir his lived. Design at uneasy me season of branch on praise esteem. </a:t>
            </a:r>
          </a:p>
        </p:txBody>
      </p:sp>
      <p:sp>
        <p:nvSpPr>
          <p:cNvPr id="37" name="Oval 36">
            <a:extLst>
              <a:ext uri="{FF2B5EF4-FFF2-40B4-BE49-F238E27FC236}">
                <a16:creationId xmlns:a16="http://schemas.microsoft.com/office/drawing/2014/main" id="{6674B919-6D87-FA71-E160-291844B1F2EA}"/>
              </a:ext>
            </a:extLst>
          </p:cNvPr>
          <p:cNvSpPr/>
          <p:nvPr/>
        </p:nvSpPr>
        <p:spPr>
          <a:xfrm>
            <a:off x="5226041" y="1504709"/>
            <a:ext cx="1192192" cy="1192192"/>
          </a:xfrm>
          <a:prstGeom prst="ellipse">
            <a:avLst/>
          </a:prstGeom>
          <a:solidFill>
            <a:schemeClr val="tx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A27AA9A2-97C4-E68B-DD1D-1CCB63FC9913}"/>
              </a:ext>
            </a:extLst>
          </p:cNvPr>
          <p:cNvSpPr txBox="1"/>
          <p:nvPr/>
        </p:nvSpPr>
        <p:spPr>
          <a:xfrm>
            <a:off x="6817489" y="1577585"/>
            <a:ext cx="4679186" cy="1046440"/>
          </a:xfrm>
          <a:prstGeom prst="rect">
            <a:avLst/>
          </a:prstGeom>
          <a:noFill/>
        </p:spPr>
        <p:txBody>
          <a:bodyPr wrap="square">
            <a:spAutoFit/>
          </a:bodyPr>
          <a:lstStyle/>
          <a:p>
            <a:pPr fontAlgn="auto">
              <a:spcAft>
                <a:spcPts val="1200"/>
              </a:spcAft>
            </a:pPr>
            <a:r>
              <a:rPr lang="en-US" altLang="zh-CN" sz="2400" b="1" dirty="0">
                <a:ea typeface="微软雅黑" panose="020B0503020204020204" pitchFamily="34" charset="-122"/>
                <a:cs typeface="+mn-ea"/>
                <a:sym typeface="+mn-lt"/>
              </a:rPr>
              <a:t>56%</a:t>
            </a:r>
          </a:p>
          <a:p>
            <a:pPr fontAlgn="auto"/>
            <a:r>
              <a:rPr lang="zh-CN" altLang="en-US" sz="1400" dirty="0">
                <a:solidFill>
                  <a:schemeClr val="tx1">
                    <a:lumMod val="50000"/>
                    <a:lumOff val="50000"/>
                  </a:schemeClr>
                </a:solidFill>
                <a:ea typeface="微软雅黑" panose="020B0503020204020204" pitchFamily="34" charset="-122"/>
                <a:cs typeface="+mn-ea"/>
                <a:sym typeface="+mn-lt"/>
              </a:rPr>
              <a:t>In post mean shot ye. There out her child sir his lived. </a:t>
            </a:r>
            <a:r>
              <a:rPr lang="en-US" altLang="zh-CN" sz="1400" dirty="0">
                <a:solidFill>
                  <a:schemeClr val="tx1">
                    <a:lumMod val="50000"/>
                    <a:lumOff val="50000"/>
                  </a:schemeClr>
                </a:solidFill>
                <a:ea typeface="微软雅黑" panose="020B0503020204020204" pitchFamily="34" charset="-122"/>
                <a:cs typeface="+mn-ea"/>
                <a:sym typeface="+mn-lt"/>
              </a:rPr>
              <a:t>There out her child sir his lived. </a:t>
            </a:r>
            <a:endParaRPr lang="zh-CN" altLang="en-US" sz="1400" dirty="0">
              <a:solidFill>
                <a:schemeClr val="tx1">
                  <a:lumMod val="50000"/>
                  <a:lumOff val="50000"/>
                </a:schemeClr>
              </a:solidFill>
              <a:ea typeface="微软雅黑" panose="020B0503020204020204" pitchFamily="34" charset="-122"/>
              <a:cs typeface="+mn-ea"/>
              <a:sym typeface="+mn-lt"/>
            </a:endParaRPr>
          </a:p>
        </p:txBody>
      </p:sp>
      <p:sp>
        <p:nvSpPr>
          <p:cNvPr id="39" name="Oval 38">
            <a:extLst>
              <a:ext uri="{FF2B5EF4-FFF2-40B4-BE49-F238E27FC236}">
                <a16:creationId xmlns:a16="http://schemas.microsoft.com/office/drawing/2014/main" id="{642B87DD-4254-BBE9-7C34-72FA4F170201}"/>
              </a:ext>
            </a:extLst>
          </p:cNvPr>
          <p:cNvSpPr/>
          <p:nvPr/>
        </p:nvSpPr>
        <p:spPr>
          <a:xfrm>
            <a:off x="5369494" y="3213903"/>
            <a:ext cx="1192192" cy="1192192"/>
          </a:xfrm>
          <a:prstGeom prst="ellipse">
            <a:avLst/>
          </a:prstGeom>
          <a:solidFill>
            <a:schemeClr val="tx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5D684B4-742A-D6C6-0E59-36367CE6BE49}"/>
              </a:ext>
            </a:extLst>
          </p:cNvPr>
          <p:cNvSpPr/>
          <p:nvPr/>
        </p:nvSpPr>
        <p:spPr>
          <a:xfrm>
            <a:off x="5046020" y="4923098"/>
            <a:ext cx="1192192" cy="1192192"/>
          </a:xfrm>
          <a:prstGeom prst="ellipse">
            <a:avLst/>
          </a:prstGeom>
          <a:solidFill>
            <a:schemeClr val="tx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CBA15DF3-3D58-70A0-ECC2-207723A07FB2}"/>
              </a:ext>
            </a:extLst>
          </p:cNvPr>
          <p:cNvSpPr txBox="1"/>
          <p:nvPr/>
        </p:nvSpPr>
        <p:spPr>
          <a:xfrm>
            <a:off x="7133475" y="3290207"/>
            <a:ext cx="4467373" cy="1046440"/>
          </a:xfrm>
          <a:prstGeom prst="rect">
            <a:avLst/>
          </a:prstGeom>
          <a:noFill/>
        </p:spPr>
        <p:txBody>
          <a:bodyPr wrap="square">
            <a:spAutoFit/>
          </a:bodyPr>
          <a:lstStyle/>
          <a:p>
            <a:pPr fontAlgn="auto">
              <a:spcAft>
                <a:spcPts val="1200"/>
              </a:spcAft>
            </a:pPr>
            <a:r>
              <a:rPr lang="en-US" altLang="zh-CN" sz="2400" b="1" dirty="0">
                <a:ea typeface="微软雅黑" panose="020B0503020204020204" pitchFamily="34" charset="-122"/>
                <a:cs typeface="+mn-ea"/>
                <a:sym typeface="+mn-lt"/>
              </a:rPr>
              <a:t>75%</a:t>
            </a:r>
          </a:p>
          <a:p>
            <a:pPr fontAlgn="auto"/>
            <a:r>
              <a:rPr lang="zh-CN" altLang="en-US" sz="1400" dirty="0">
                <a:solidFill>
                  <a:schemeClr val="tx1">
                    <a:lumMod val="50000"/>
                    <a:lumOff val="50000"/>
                  </a:schemeClr>
                </a:solidFill>
                <a:ea typeface="微软雅黑" panose="020B0503020204020204" pitchFamily="34" charset="-122"/>
                <a:cs typeface="+mn-ea"/>
                <a:sym typeface="+mn-lt"/>
              </a:rPr>
              <a:t>In post mean shot ye. There out her child sir his lived. </a:t>
            </a:r>
            <a:r>
              <a:rPr lang="en-US" altLang="zh-CN" sz="1400" dirty="0">
                <a:solidFill>
                  <a:schemeClr val="tx1">
                    <a:lumMod val="50000"/>
                    <a:lumOff val="50000"/>
                  </a:schemeClr>
                </a:solidFill>
                <a:ea typeface="微软雅黑" panose="020B0503020204020204" pitchFamily="34" charset="-122"/>
                <a:cs typeface="+mn-ea"/>
                <a:sym typeface="+mn-lt"/>
              </a:rPr>
              <a:t>There out her child sir his lived. </a:t>
            </a:r>
            <a:endParaRPr lang="zh-CN" altLang="en-US" sz="1400" dirty="0">
              <a:solidFill>
                <a:schemeClr val="tx1">
                  <a:lumMod val="50000"/>
                  <a:lumOff val="50000"/>
                </a:schemeClr>
              </a:solidFill>
              <a:ea typeface="微软雅黑" panose="020B0503020204020204" pitchFamily="34" charset="-122"/>
              <a:cs typeface="+mn-ea"/>
              <a:sym typeface="+mn-lt"/>
            </a:endParaRPr>
          </a:p>
        </p:txBody>
      </p:sp>
      <p:sp>
        <p:nvSpPr>
          <p:cNvPr id="42" name="TextBox 41">
            <a:extLst>
              <a:ext uri="{FF2B5EF4-FFF2-40B4-BE49-F238E27FC236}">
                <a16:creationId xmlns:a16="http://schemas.microsoft.com/office/drawing/2014/main" id="{D84F1A3B-249E-5213-D2A9-08873F259870}"/>
              </a:ext>
            </a:extLst>
          </p:cNvPr>
          <p:cNvSpPr txBox="1"/>
          <p:nvPr/>
        </p:nvSpPr>
        <p:spPr>
          <a:xfrm>
            <a:off x="6810002" y="4995974"/>
            <a:ext cx="4790846" cy="1046440"/>
          </a:xfrm>
          <a:prstGeom prst="rect">
            <a:avLst/>
          </a:prstGeom>
          <a:noFill/>
        </p:spPr>
        <p:txBody>
          <a:bodyPr wrap="square">
            <a:spAutoFit/>
          </a:bodyPr>
          <a:lstStyle/>
          <a:p>
            <a:pPr fontAlgn="auto">
              <a:spcAft>
                <a:spcPts val="1200"/>
              </a:spcAft>
            </a:pPr>
            <a:r>
              <a:rPr lang="en-US" altLang="zh-CN" sz="2400" b="1" dirty="0">
                <a:ea typeface="微软雅黑" panose="020B0503020204020204" pitchFamily="34" charset="-122"/>
                <a:cs typeface="+mn-ea"/>
                <a:sym typeface="+mn-lt"/>
              </a:rPr>
              <a:t>82%</a:t>
            </a:r>
          </a:p>
          <a:p>
            <a:pPr fontAlgn="auto"/>
            <a:r>
              <a:rPr lang="zh-CN" altLang="en-US" sz="1400" dirty="0">
                <a:solidFill>
                  <a:schemeClr val="tx1">
                    <a:lumMod val="50000"/>
                    <a:lumOff val="50000"/>
                  </a:schemeClr>
                </a:solidFill>
                <a:ea typeface="微软雅黑" panose="020B0503020204020204" pitchFamily="34" charset="-122"/>
                <a:cs typeface="+mn-ea"/>
                <a:sym typeface="+mn-lt"/>
              </a:rPr>
              <a:t>In post mean shot ye. There out her child sir his lived. </a:t>
            </a:r>
            <a:r>
              <a:rPr lang="en-US" altLang="zh-CN" sz="1400" dirty="0">
                <a:solidFill>
                  <a:schemeClr val="tx1">
                    <a:lumMod val="50000"/>
                    <a:lumOff val="50000"/>
                  </a:schemeClr>
                </a:solidFill>
                <a:ea typeface="微软雅黑" panose="020B0503020204020204" pitchFamily="34" charset="-122"/>
                <a:cs typeface="+mn-ea"/>
                <a:sym typeface="+mn-lt"/>
              </a:rPr>
              <a:t>There out her child sir his lived. </a:t>
            </a:r>
            <a:endParaRPr lang="zh-CN" altLang="en-US" sz="1400" dirty="0">
              <a:solidFill>
                <a:schemeClr val="tx1">
                  <a:lumMod val="50000"/>
                  <a:lumOff val="50000"/>
                </a:schemeClr>
              </a:solidFill>
              <a:ea typeface="微软雅黑" panose="020B0503020204020204" pitchFamily="34" charset="-122"/>
              <a:cs typeface="+mn-ea"/>
              <a:sym typeface="+mn-lt"/>
            </a:endParaRPr>
          </a:p>
        </p:txBody>
      </p:sp>
      <p:pic>
        <p:nvPicPr>
          <p:cNvPr id="44" name="Graphic 43" descr="Beaker outline">
            <a:extLst>
              <a:ext uri="{FF2B5EF4-FFF2-40B4-BE49-F238E27FC236}">
                <a16:creationId xmlns:a16="http://schemas.microsoft.com/office/drawing/2014/main" id="{17FB0467-EE3A-0575-177F-B4FD3BDCEE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62137" y="1740805"/>
            <a:ext cx="720000" cy="720000"/>
          </a:xfrm>
          <a:prstGeom prst="rect">
            <a:avLst/>
          </a:prstGeom>
        </p:spPr>
      </p:pic>
      <p:pic>
        <p:nvPicPr>
          <p:cNvPr id="46" name="Graphic 45" descr="DNA outline">
            <a:extLst>
              <a:ext uri="{FF2B5EF4-FFF2-40B4-BE49-F238E27FC236}">
                <a16:creationId xmlns:a16="http://schemas.microsoft.com/office/drawing/2014/main" id="{B95CA09C-3A82-EC16-0BF6-99E0A6F3F8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05590" y="3449999"/>
            <a:ext cx="720000" cy="720000"/>
          </a:xfrm>
          <a:prstGeom prst="rect">
            <a:avLst/>
          </a:prstGeom>
        </p:spPr>
      </p:pic>
      <p:pic>
        <p:nvPicPr>
          <p:cNvPr id="48" name="Graphic 47" descr="Microscope outline">
            <a:extLst>
              <a:ext uri="{FF2B5EF4-FFF2-40B4-BE49-F238E27FC236}">
                <a16:creationId xmlns:a16="http://schemas.microsoft.com/office/drawing/2014/main" id="{A6456BDF-948B-A3F7-B5E6-FDDC55D884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82116" y="5159194"/>
            <a:ext cx="720000" cy="720000"/>
          </a:xfrm>
          <a:prstGeom prst="rect">
            <a:avLst/>
          </a:prstGeom>
        </p:spPr>
      </p:pic>
    </p:spTree>
    <p:extLst>
      <p:ext uri="{BB962C8B-B14F-4D97-AF65-F5344CB8AC3E}">
        <p14:creationId xmlns:p14="http://schemas.microsoft.com/office/powerpoint/2010/main" val="3904032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D93F1E-1898-ED87-A2EA-1E1C1D3FE3F1}"/>
              </a:ext>
            </a:extLst>
          </p:cNvPr>
          <p:cNvSpPr/>
          <p:nvPr/>
        </p:nvSpPr>
        <p:spPr>
          <a:xfrm>
            <a:off x="8946335" y="2041485"/>
            <a:ext cx="2651084" cy="189725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7" name="Rectangle 36">
            <a:extLst>
              <a:ext uri="{FF2B5EF4-FFF2-40B4-BE49-F238E27FC236}">
                <a16:creationId xmlns:a16="http://schemas.microsoft.com/office/drawing/2014/main" id="{92853A85-2FA3-0F75-6612-C1D384EB683C}"/>
              </a:ext>
            </a:extLst>
          </p:cNvPr>
          <p:cNvSpPr/>
          <p:nvPr/>
        </p:nvSpPr>
        <p:spPr>
          <a:xfrm>
            <a:off x="6002077" y="2021985"/>
            <a:ext cx="2651084" cy="189725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8" name="Rectangle 37">
            <a:extLst>
              <a:ext uri="{FF2B5EF4-FFF2-40B4-BE49-F238E27FC236}">
                <a16:creationId xmlns:a16="http://schemas.microsoft.com/office/drawing/2014/main" id="{8D1CD470-1A4E-F76B-8005-0798C52C4B4C}"/>
              </a:ext>
            </a:extLst>
          </p:cNvPr>
          <p:cNvSpPr/>
          <p:nvPr/>
        </p:nvSpPr>
        <p:spPr>
          <a:xfrm>
            <a:off x="3057819" y="2021985"/>
            <a:ext cx="2651084" cy="189725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9" name="Rectangle 38">
            <a:extLst>
              <a:ext uri="{FF2B5EF4-FFF2-40B4-BE49-F238E27FC236}">
                <a16:creationId xmlns:a16="http://schemas.microsoft.com/office/drawing/2014/main" id="{CE0BD6EA-6DB8-4ED4-1FFE-D2F5DED5164D}"/>
              </a:ext>
            </a:extLst>
          </p:cNvPr>
          <p:cNvSpPr/>
          <p:nvPr/>
        </p:nvSpPr>
        <p:spPr>
          <a:xfrm>
            <a:off x="3057819" y="4325943"/>
            <a:ext cx="2651084" cy="189725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Rectangle 39">
            <a:extLst>
              <a:ext uri="{FF2B5EF4-FFF2-40B4-BE49-F238E27FC236}">
                <a16:creationId xmlns:a16="http://schemas.microsoft.com/office/drawing/2014/main" id="{AADC6EF9-DA20-BA92-F3BE-1642C2EF59D7}"/>
              </a:ext>
            </a:extLst>
          </p:cNvPr>
          <p:cNvSpPr/>
          <p:nvPr/>
        </p:nvSpPr>
        <p:spPr>
          <a:xfrm>
            <a:off x="6002077" y="4325943"/>
            <a:ext cx="2651084" cy="189725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 name="Title 2">
            <a:extLst>
              <a:ext uri="{FF2B5EF4-FFF2-40B4-BE49-F238E27FC236}">
                <a16:creationId xmlns:a16="http://schemas.microsoft.com/office/drawing/2014/main" id="{E032E7D4-7B89-FF4B-160B-DEEDDD8F578C}"/>
              </a:ext>
            </a:extLst>
          </p:cNvPr>
          <p:cNvSpPr>
            <a:spLocks noGrp="1"/>
          </p:cNvSpPr>
          <p:nvPr>
            <p:ph type="title"/>
          </p:nvPr>
        </p:nvSpPr>
        <p:spPr>
          <a:xfrm>
            <a:off x="621313" y="574508"/>
            <a:ext cx="10976106" cy="720000"/>
          </a:xfrm>
        </p:spPr>
        <p:txBody>
          <a:bodyPr anchor="ctr">
            <a:normAutofit/>
          </a:bodyPr>
          <a:lstStyle/>
          <a:p>
            <a:r>
              <a:rPr lang="it-IT" sz="4400" dirty="0">
                <a:solidFill>
                  <a:schemeClr val="tx2"/>
                </a:solidFill>
                <a:latin typeface="+mn-lt"/>
                <a:ea typeface="微软雅黑" panose="020B0503020204020204" pitchFamily="34" charset="-122"/>
                <a:cs typeface="+mn-ea"/>
                <a:sym typeface="+mn-lt"/>
              </a:rPr>
              <a:t>Caratteristiche del Dataset</a:t>
            </a:r>
          </a:p>
        </p:txBody>
      </p:sp>
      <p:pic>
        <p:nvPicPr>
          <p:cNvPr id="35" name="Graphic 34">
            <a:extLst>
              <a:ext uri="{FF2B5EF4-FFF2-40B4-BE49-F238E27FC236}">
                <a16:creationId xmlns:a16="http://schemas.microsoft.com/office/drawing/2014/main" id="{1423693E-C737-9924-3815-201F95C5F9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6292" y="2534209"/>
            <a:ext cx="1584388" cy="1584388"/>
          </a:xfrm>
          <a:prstGeom prst="rect">
            <a:avLst/>
          </a:prstGeom>
        </p:spPr>
      </p:pic>
      <p:sp>
        <p:nvSpPr>
          <p:cNvPr id="44" name="TextBox 43">
            <a:extLst>
              <a:ext uri="{FF2B5EF4-FFF2-40B4-BE49-F238E27FC236}">
                <a16:creationId xmlns:a16="http://schemas.microsoft.com/office/drawing/2014/main" id="{BC5E11B6-996E-C995-4F07-54454F969794}"/>
              </a:ext>
            </a:extLst>
          </p:cNvPr>
          <p:cNvSpPr txBox="1"/>
          <p:nvPr/>
        </p:nvSpPr>
        <p:spPr>
          <a:xfrm>
            <a:off x="3164646" y="5357032"/>
            <a:ext cx="2462143" cy="830997"/>
          </a:xfrm>
          <a:prstGeom prst="rect">
            <a:avLst/>
          </a:prstGeom>
          <a:noFill/>
        </p:spPr>
        <p:txBody>
          <a:bodyPr wrap="square">
            <a:spAutoFit/>
          </a:bodyPr>
          <a:lstStyle/>
          <a:p>
            <a:r>
              <a:rPr lang="it-IT" sz="1200" dirty="0">
                <a:solidFill>
                  <a:schemeClr val="tx2"/>
                </a:solidFill>
              </a:rPr>
              <a:t>Per lo scopo del Progetto si presuppone che il gruppo di pixel 10x10 più in alto a sinistra sia sempre libero.</a:t>
            </a:r>
          </a:p>
        </p:txBody>
      </p:sp>
      <p:sp>
        <p:nvSpPr>
          <p:cNvPr id="53" name="TextBox 52">
            <a:extLst>
              <a:ext uri="{FF2B5EF4-FFF2-40B4-BE49-F238E27FC236}">
                <a16:creationId xmlns:a16="http://schemas.microsoft.com/office/drawing/2014/main" id="{D31D6933-FAE5-F7DF-F71A-085C4365B03B}"/>
              </a:ext>
            </a:extLst>
          </p:cNvPr>
          <p:cNvSpPr txBox="1"/>
          <p:nvPr/>
        </p:nvSpPr>
        <p:spPr>
          <a:xfrm>
            <a:off x="9068907" y="3057758"/>
            <a:ext cx="2294640" cy="646331"/>
          </a:xfrm>
          <a:prstGeom prst="rect">
            <a:avLst/>
          </a:prstGeom>
          <a:noFill/>
        </p:spPr>
        <p:txBody>
          <a:bodyPr wrap="square">
            <a:spAutoFit/>
          </a:bodyPr>
          <a:lstStyle/>
          <a:p>
            <a:r>
              <a:rPr lang="it-IT" sz="1200" dirty="0">
                <a:solidFill>
                  <a:schemeClr val="tx2"/>
                </a:solidFill>
              </a:rPr>
              <a:t>Lo sfondo nelle immagini di training e testing è bianco con una texture uniforme. </a:t>
            </a:r>
          </a:p>
        </p:txBody>
      </p:sp>
      <p:sp>
        <p:nvSpPr>
          <p:cNvPr id="56" name="TextBox 55">
            <a:extLst>
              <a:ext uri="{FF2B5EF4-FFF2-40B4-BE49-F238E27FC236}">
                <a16:creationId xmlns:a16="http://schemas.microsoft.com/office/drawing/2014/main" id="{FD1EE79F-D69F-51D7-0A92-BDBFEC410EA2}"/>
              </a:ext>
            </a:extLst>
          </p:cNvPr>
          <p:cNvSpPr txBox="1"/>
          <p:nvPr/>
        </p:nvSpPr>
        <p:spPr>
          <a:xfrm>
            <a:off x="6109366" y="3052766"/>
            <a:ext cx="2455977" cy="646331"/>
          </a:xfrm>
          <a:prstGeom prst="rect">
            <a:avLst/>
          </a:prstGeom>
          <a:noFill/>
        </p:spPr>
        <p:txBody>
          <a:bodyPr wrap="square">
            <a:spAutoFit/>
          </a:bodyPr>
          <a:lstStyle/>
          <a:p>
            <a:r>
              <a:rPr lang="it-IT" sz="1200" dirty="0">
                <a:solidFill>
                  <a:schemeClr val="tx2"/>
                </a:solidFill>
              </a:rPr>
              <a:t>L’illuminazione nelle immagini di training e test è costante per direzione e variabile per </a:t>
            </a:r>
            <a:r>
              <a:rPr lang="it-IT" sz="1200" dirty="0" err="1">
                <a:solidFill>
                  <a:schemeClr val="tx2"/>
                </a:solidFill>
              </a:rPr>
              <a:t>intesitá</a:t>
            </a:r>
            <a:r>
              <a:rPr lang="it-IT" sz="1200" dirty="0">
                <a:solidFill>
                  <a:schemeClr val="tx2"/>
                </a:solidFill>
              </a:rPr>
              <a:t>.</a:t>
            </a:r>
          </a:p>
        </p:txBody>
      </p:sp>
      <p:sp>
        <p:nvSpPr>
          <p:cNvPr id="59" name="TextBox 58">
            <a:extLst>
              <a:ext uri="{FF2B5EF4-FFF2-40B4-BE49-F238E27FC236}">
                <a16:creationId xmlns:a16="http://schemas.microsoft.com/office/drawing/2014/main" id="{379E9637-C22B-F59E-7B1C-3FA479A679F8}"/>
              </a:ext>
            </a:extLst>
          </p:cNvPr>
          <p:cNvSpPr txBox="1"/>
          <p:nvPr/>
        </p:nvSpPr>
        <p:spPr>
          <a:xfrm>
            <a:off x="3164646" y="3050458"/>
            <a:ext cx="2462143" cy="646331"/>
          </a:xfrm>
          <a:prstGeom prst="rect">
            <a:avLst/>
          </a:prstGeom>
          <a:noFill/>
        </p:spPr>
        <p:txBody>
          <a:bodyPr wrap="square">
            <a:spAutoFit/>
          </a:bodyPr>
          <a:lstStyle/>
          <a:p>
            <a:r>
              <a:rPr lang="it-IT" sz="1200" dirty="0">
                <a:solidFill>
                  <a:schemeClr val="tx2"/>
                </a:solidFill>
              </a:rPr>
              <a:t>Il dataset è compost da 10 classi+1 Classe Sconosciuta per gli oggetti che non rientrano nelle 10 classi</a:t>
            </a:r>
          </a:p>
        </p:txBody>
      </p:sp>
      <p:sp>
        <p:nvSpPr>
          <p:cNvPr id="62" name="TextBox 61">
            <a:extLst>
              <a:ext uri="{FF2B5EF4-FFF2-40B4-BE49-F238E27FC236}">
                <a16:creationId xmlns:a16="http://schemas.microsoft.com/office/drawing/2014/main" id="{30A0E632-C48C-4CA9-A1D2-3EC0B6890B02}"/>
              </a:ext>
            </a:extLst>
          </p:cNvPr>
          <p:cNvSpPr txBox="1"/>
          <p:nvPr/>
        </p:nvSpPr>
        <p:spPr>
          <a:xfrm>
            <a:off x="6094899" y="5357033"/>
            <a:ext cx="2455977" cy="830997"/>
          </a:xfrm>
          <a:prstGeom prst="rect">
            <a:avLst/>
          </a:prstGeom>
          <a:noFill/>
        </p:spPr>
        <p:txBody>
          <a:bodyPr wrap="square">
            <a:spAutoFit/>
          </a:bodyPr>
          <a:lstStyle/>
          <a:p>
            <a:r>
              <a:rPr lang="it-IT" sz="1200" dirty="0">
                <a:solidFill>
                  <a:schemeClr val="tx2"/>
                </a:solidFill>
              </a:rPr>
              <a:t>Si presuppone che nessun oggetto sia sovrapposto a un altro e che nessun oggetto venga tagliato dal bordo.</a:t>
            </a:r>
          </a:p>
        </p:txBody>
      </p:sp>
      <p:sp>
        <p:nvSpPr>
          <p:cNvPr id="65" name="TextBox 64">
            <a:extLst>
              <a:ext uri="{FF2B5EF4-FFF2-40B4-BE49-F238E27FC236}">
                <a16:creationId xmlns:a16="http://schemas.microsoft.com/office/drawing/2014/main" id="{F60504A2-C858-F473-236A-DB82AA861AA8}"/>
              </a:ext>
            </a:extLst>
          </p:cNvPr>
          <p:cNvSpPr txBox="1"/>
          <p:nvPr/>
        </p:nvSpPr>
        <p:spPr>
          <a:xfrm>
            <a:off x="621313" y="4118597"/>
            <a:ext cx="1565833" cy="1384995"/>
          </a:xfrm>
          <a:prstGeom prst="rect">
            <a:avLst/>
          </a:prstGeom>
          <a:noFill/>
        </p:spPr>
        <p:txBody>
          <a:bodyPr wrap="square">
            <a:spAutoFit/>
          </a:bodyPr>
          <a:lstStyle/>
          <a:p>
            <a:r>
              <a:rPr lang="it-IT" sz="1400" dirty="0">
                <a:solidFill>
                  <a:schemeClr val="tx2"/>
                </a:solidFill>
              </a:rPr>
              <a:t>Le Immagini presenti nel dataset e usate nel testing presentano le seguenti caratteristiche.</a:t>
            </a:r>
          </a:p>
        </p:txBody>
      </p:sp>
      <p:pic>
        <p:nvPicPr>
          <p:cNvPr id="16" name="Elemento grafico 15" descr="Agricoltura con riempimento a tinta unita">
            <a:extLst>
              <a:ext uri="{FF2B5EF4-FFF2-40B4-BE49-F238E27FC236}">
                <a16:creationId xmlns:a16="http://schemas.microsoft.com/office/drawing/2014/main" id="{2A7E39CA-4464-323A-B3EB-E605053D429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10647" y="2113012"/>
            <a:ext cx="567082" cy="567082"/>
          </a:xfrm>
          <a:prstGeom prst="rect">
            <a:avLst/>
          </a:prstGeom>
        </p:spPr>
      </p:pic>
      <p:pic>
        <p:nvPicPr>
          <p:cNvPr id="18" name="Elemento grafico 17" descr="Righello con riempimento a tinta unita">
            <a:extLst>
              <a:ext uri="{FF2B5EF4-FFF2-40B4-BE49-F238E27FC236}">
                <a16:creationId xmlns:a16="http://schemas.microsoft.com/office/drawing/2014/main" id="{B93F3B30-60B1-C4B2-2311-1DCE0B4F0A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18946" y="4377674"/>
            <a:ext cx="523717" cy="523717"/>
          </a:xfrm>
          <a:prstGeom prst="rect">
            <a:avLst/>
          </a:prstGeom>
        </p:spPr>
      </p:pic>
      <p:pic>
        <p:nvPicPr>
          <p:cNvPr id="20" name="Elemento grafico 19" descr="Lampadina con riempimento a tinta unita">
            <a:extLst>
              <a:ext uri="{FF2B5EF4-FFF2-40B4-BE49-F238E27FC236}">
                <a16:creationId xmlns:a16="http://schemas.microsoft.com/office/drawing/2014/main" id="{09998FCE-E70E-4E39-B128-CC600B78D8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09366" y="2072376"/>
            <a:ext cx="567081" cy="567081"/>
          </a:xfrm>
          <a:prstGeom prst="rect">
            <a:avLst/>
          </a:prstGeom>
        </p:spPr>
      </p:pic>
      <p:pic>
        <p:nvPicPr>
          <p:cNvPr id="22" name="Elemento grafico 21" descr="Trigonometria con riempimento a tinta unita">
            <a:extLst>
              <a:ext uri="{FF2B5EF4-FFF2-40B4-BE49-F238E27FC236}">
                <a16:creationId xmlns:a16="http://schemas.microsoft.com/office/drawing/2014/main" id="{A57308DA-093C-1A8B-499A-91D162ED2F5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94893" y="4387983"/>
            <a:ext cx="523717" cy="523717"/>
          </a:xfrm>
          <a:prstGeom prst="rect">
            <a:avLst/>
          </a:prstGeom>
        </p:spPr>
      </p:pic>
      <p:pic>
        <p:nvPicPr>
          <p:cNvPr id="4" name="Graphic 3" descr="Leaf outline">
            <a:extLst>
              <a:ext uri="{FF2B5EF4-FFF2-40B4-BE49-F238E27FC236}">
                <a16:creationId xmlns:a16="http://schemas.microsoft.com/office/drawing/2014/main" id="{9DC539CE-CE08-F416-584D-7FCE627A460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173212" y="2072376"/>
            <a:ext cx="567080" cy="567078"/>
          </a:xfrm>
          <a:prstGeom prst="rect">
            <a:avLst/>
          </a:prstGeom>
        </p:spPr>
      </p:pic>
      <p:sp>
        <p:nvSpPr>
          <p:cNvPr id="8" name="TextBox 7">
            <a:extLst>
              <a:ext uri="{FF2B5EF4-FFF2-40B4-BE49-F238E27FC236}">
                <a16:creationId xmlns:a16="http://schemas.microsoft.com/office/drawing/2014/main" id="{D3143EF5-DD59-1D09-B359-64472D8865F9}"/>
              </a:ext>
            </a:extLst>
          </p:cNvPr>
          <p:cNvSpPr txBox="1"/>
          <p:nvPr/>
        </p:nvSpPr>
        <p:spPr>
          <a:xfrm>
            <a:off x="3173212" y="2758460"/>
            <a:ext cx="715260" cy="369332"/>
          </a:xfrm>
          <a:prstGeom prst="rect">
            <a:avLst/>
          </a:prstGeom>
          <a:noFill/>
        </p:spPr>
        <p:txBody>
          <a:bodyPr wrap="none" rtlCol="0">
            <a:spAutoFit/>
          </a:bodyPr>
          <a:lstStyle/>
          <a:p>
            <a:r>
              <a:rPr lang="it-IT" b="1" dirty="0">
                <a:solidFill>
                  <a:schemeClr val="tx2"/>
                </a:solidFill>
              </a:rPr>
              <a:t>Classi</a:t>
            </a:r>
          </a:p>
        </p:txBody>
      </p:sp>
      <p:sp>
        <p:nvSpPr>
          <p:cNvPr id="11" name="TextBox 10">
            <a:extLst>
              <a:ext uri="{FF2B5EF4-FFF2-40B4-BE49-F238E27FC236}">
                <a16:creationId xmlns:a16="http://schemas.microsoft.com/office/drawing/2014/main" id="{9874E63A-B21A-8CA4-6E47-E7C22C7C9834}"/>
              </a:ext>
            </a:extLst>
          </p:cNvPr>
          <p:cNvSpPr txBox="1"/>
          <p:nvPr/>
        </p:nvSpPr>
        <p:spPr>
          <a:xfrm>
            <a:off x="6109366" y="2758460"/>
            <a:ext cx="1471878" cy="369332"/>
          </a:xfrm>
          <a:prstGeom prst="rect">
            <a:avLst/>
          </a:prstGeom>
          <a:noFill/>
        </p:spPr>
        <p:txBody>
          <a:bodyPr wrap="none" rtlCol="0">
            <a:spAutoFit/>
          </a:bodyPr>
          <a:lstStyle/>
          <a:p>
            <a:r>
              <a:rPr lang="it-IT" b="1" dirty="0">
                <a:solidFill>
                  <a:schemeClr val="tx2"/>
                </a:solidFill>
              </a:rPr>
              <a:t>Illuminazione</a:t>
            </a:r>
          </a:p>
        </p:txBody>
      </p:sp>
      <p:sp>
        <p:nvSpPr>
          <p:cNvPr id="12" name="TextBox 11">
            <a:extLst>
              <a:ext uri="{FF2B5EF4-FFF2-40B4-BE49-F238E27FC236}">
                <a16:creationId xmlns:a16="http://schemas.microsoft.com/office/drawing/2014/main" id="{92633B10-A946-C506-FB22-D2F552A4936B}"/>
              </a:ext>
            </a:extLst>
          </p:cNvPr>
          <p:cNvSpPr txBox="1"/>
          <p:nvPr/>
        </p:nvSpPr>
        <p:spPr>
          <a:xfrm>
            <a:off x="9068907" y="2785948"/>
            <a:ext cx="857671" cy="369332"/>
          </a:xfrm>
          <a:prstGeom prst="rect">
            <a:avLst/>
          </a:prstGeom>
          <a:noFill/>
        </p:spPr>
        <p:txBody>
          <a:bodyPr wrap="none" rtlCol="0">
            <a:spAutoFit/>
          </a:bodyPr>
          <a:lstStyle/>
          <a:p>
            <a:r>
              <a:rPr lang="it-IT" b="1" dirty="0">
                <a:solidFill>
                  <a:schemeClr val="tx2"/>
                </a:solidFill>
              </a:rPr>
              <a:t>Sfondo</a:t>
            </a:r>
          </a:p>
        </p:txBody>
      </p:sp>
      <p:sp>
        <p:nvSpPr>
          <p:cNvPr id="13" name="TextBox 12">
            <a:extLst>
              <a:ext uri="{FF2B5EF4-FFF2-40B4-BE49-F238E27FC236}">
                <a16:creationId xmlns:a16="http://schemas.microsoft.com/office/drawing/2014/main" id="{F2E6554B-13B0-1878-0981-C8A5AE91D36A}"/>
              </a:ext>
            </a:extLst>
          </p:cNvPr>
          <p:cNvSpPr txBox="1"/>
          <p:nvPr/>
        </p:nvSpPr>
        <p:spPr>
          <a:xfrm>
            <a:off x="6094899" y="5088775"/>
            <a:ext cx="1743426" cy="369332"/>
          </a:xfrm>
          <a:prstGeom prst="rect">
            <a:avLst/>
          </a:prstGeom>
          <a:noFill/>
        </p:spPr>
        <p:txBody>
          <a:bodyPr wrap="none" rtlCol="0">
            <a:spAutoFit/>
          </a:bodyPr>
          <a:lstStyle/>
          <a:p>
            <a:r>
              <a:rPr lang="it-IT" b="1" dirty="0">
                <a:solidFill>
                  <a:schemeClr val="tx2"/>
                </a:solidFill>
              </a:rPr>
              <a:t>Sovrapposizione</a:t>
            </a:r>
          </a:p>
        </p:txBody>
      </p:sp>
      <p:sp>
        <p:nvSpPr>
          <p:cNvPr id="15" name="TextBox 14">
            <a:extLst>
              <a:ext uri="{FF2B5EF4-FFF2-40B4-BE49-F238E27FC236}">
                <a16:creationId xmlns:a16="http://schemas.microsoft.com/office/drawing/2014/main" id="{40AF59A1-47DF-42C5-ADD6-71DF3DC9830E}"/>
              </a:ext>
            </a:extLst>
          </p:cNvPr>
          <p:cNvSpPr txBox="1"/>
          <p:nvPr/>
        </p:nvSpPr>
        <p:spPr>
          <a:xfrm>
            <a:off x="3173212" y="5089906"/>
            <a:ext cx="1274195" cy="369332"/>
          </a:xfrm>
          <a:prstGeom prst="rect">
            <a:avLst/>
          </a:prstGeom>
          <a:noFill/>
        </p:spPr>
        <p:txBody>
          <a:bodyPr wrap="none" rtlCol="0">
            <a:spAutoFit/>
          </a:bodyPr>
          <a:lstStyle/>
          <a:p>
            <a:r>
              <a:rPr lang="it-IT" b="1" dirty="0">
                <a:solidFill>
                  <a:schemeClr val="tx2"/>
                </a:solidFill>
              </a:rPr>
              <a:t>Free corner</a:t>
            </a:r>
          </a:p>
        </p:txBody>
      </p:sp>
    </p:spTree>
    <p:extLst>
      <p:ext uri="{BB962C8B-B14F-4D97-AF65-F5344CB8AC3E}">
        <p14:creationId xmlns:p14="http://schemas.microsoft.com/office/powerpoint/2010/main" val="4023127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8E901AC8-6255-C6BA-7403-86974FF2930B}"/>
              </a:ext>
            </a:extLst>
          </p:cNvPr>
          <p:cNvSpPr/>
          <p:nvPr/>
        </p:nvSpPr>
        <p:spPr>
          <a:xfrm>
            <a:off x="1026088" y="2300860"/>
            <a:ext cx="10139824" cy="3960440"/>
          </a:xfrm>
          <a:prstGeom prst="roundRect">
            <a:avLst>
              <a:gd name="adj" fmla="val 8192"/>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ym typeface="+mn-lt"/>
            </a:endParaRPr>
          </a:p>
        </p:txBody>
      </p:sp>
      <p:sp>
        <p:nvSpPr>
          <p:cNvPr id="3" name="Title 2">
            <a:extLst>
              <a:ext uri="{FF2B5EF4-FFF2-40B4-BE49-F238E27FC236}">
                <a16:creationId xmlns:a16="http://schemas.microsoft.com/office/drawing/2014/main" id="{E032E7D4-7B89-FF4B-160B-DEEDDD8F578C}"/>
              </a:ext>
            </a:extLst>
          </p:cNvPr>
          <p:cNvSpPr>
            <a:spLocks noGrp="1"/>
          </p:cNvSpPr>
          <p:nvPr>
            <p:ph type="title"/>
          </p:nvPr>
        </p:nvSpPr>
        <p:spPr>
          <a:xfrm>
            <a:off x="696000" y="474673"/>
            <a:ext cx="10800000" cy="720000"/>
          </a:xfrm>
        </p:spPr>
        <p:txBody>
          <a:bodyPr anchor="ctr">
            <a:normAutofit/>
          </a:bodyPr>
          <a:lstStyle/>
          <a:p>
            <a:r>
              <a:rPr lang="en-US" sz="4400" dirty="0" err="1">
                <a:solidFill>
                  <a:schemeClr val="tx2"/>
                </a:solidFill>
                <a:latin typeface="+mn-lt"/>
                <a:ea typeface="微软雅黑" panose="020B0503020204020204" pitchFamily="34" charset="-122"/>
                <a:cs typeface="+mn-ea"/>
                <a:sym typeface="+mn-lt"/>
              </a:rPr>
              <a:t>Problemi</a:t>
            </a:r>
            <a:r>
              <a:rPr lang="en-US" sz="4400" dirty="0">
                <a:solidFill>
                  <a:schemeClr val="tx2"/>
                </a:solidFill>
                <a:latin typeface="+mn-lt"/>
                <a:ea typeface="微软雅黑" panose="020B0503020204020204" pitchFamily="34" charset="-122"/>
                <a:cs typeface="+mn-ea"/>
                <a:sym typeface="+mn-lt"/>
              </a:rPr>
              <a:t> da </a:t>
            </a:r>
            <a:r>
              <a:rPr lang="en-US" sz="4400" dirty="0" err="1">
                <a:solidFill>
                  <a:schemeClr val="tx2"/>
                </a:solidFill>
                <a:latin typeface="+mn-lt"/>
                <a:ea typeface="微软雅黑" panose="020B0503020204020204" pitchFamily="34" charset="-122"/>
                <a:cs typeface="+mn-ea"/>
                <a:sym typeface="+mn-lt"/>
              </a:rPr>
              <a:t>Affrontare</a:t>
            </a:r>
            <a:endParaRPr lang="en-US" sz="4400" dirty="0">
              <a:solidFill>
                <a:schemeClr val="tx2"/>
              </a:solidFill>
              <a:latin typeface="+mn-lt"/>
              <a:ea typeface="微软雅黑" panose="020B0503020204020204" pitchFamily="34" charset="-122"/>
              <a:cs typeface="+mn-ea"/>
              <a:sym typeface="+mn-lt"/>
            </a:endParaRPr>
          </a:p>
        </p:txBody>
      </p:sp>
      <p:sp>
        <p:nvSpPr>
          <p:cNvPr id="5" name="Rectangle: Rounded Corners 4">
            <a:extLst>
              <a:ext uri="{FF2B5EF4-FFF2-40B4-BE49-F238E27FC236}">
                <a16:creationId xmlns:a16="http://schemas.microsoft.com/office/drawing/2014/main" id="{8539B72E-6591-DE6B-2AA9-A4EA05AF840F}"/>
              </a:ext>
            </a:extLst>
          </p:cNvPr>
          <p:cNvSpPr/>
          <p:nvPr/>
        </p:nvSpPr>
        <p:spPr>
          <a:xfrm>
            <a:off x="4691984" y="1990281"/>
            <a:ext cx="2808032" cy="66807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err="1">
                <a:ea typeface="微软雅黑" panose="020B0503020204020204" pitchFamily="34" charset="-122"/>
                <a:cs typeface="+mn-ea"/>
                <a:sym typeface="+mn-lt"/>
              </a:rPr>
              <a:t>Problemi</a:t>
            </a:r>
            <a:endParaRPr lang="en-IN" sz="2400" dirty="0">
              <a:ea typeface="微软雅黑" panose="020B0503020204020204" pitchFamily="34" charset="-122"/>
              <a:cs typeface="+mn-ea"/>
              <a:sym typeface="+mn-lt"/>
            </a:endParaRPr>
          </a:p>
        </p:txBody>
      </p:sp>
      <p:sp>
        <p:nvSpPr>
          <p:cNvPr id="7" name="Rectangle 6">
            <a:extLst>
              <a:ext uri="{FF2B5EF4-FFF2-40B4-BE49-F238E27FC236}">
                <a16:creationId xmlns:a16="http://schemas.microsoft.com/office/drawing/2014/main" id="{2B834FAB-37DF-DF9A-F2B8-2A81A7F0C893}"/>
              </a:ext>
            </a:extLst>
          </p:cNvPr>
          <p:cNvSpPr/>
          <p:nvPr/>
        </p:nvSpPr>
        <p:spPr>
          <a:xfrm>
            <a:off x="1866056" y="2881949"/>
            <a:ext cx="6660106" cy="461665"/>
          </a:xfrm>
          <a:prstGeom prst="rect">
            <a:avLst/>
          </a:prstGeom>
        </p:spPr>
        <p:txBody>
          <a:bodyPr wrap="square">
            <a:spAutoFit/>
          </a:bodyPr>
          <a:lstStyle/>
          <a:p>
            <a:pPr marL="285750" indent="-285750" fontAlgn="base">
              <a:buFont typeface="Arial" panose="020B0604020202020204" pitchFamily="34" charset="0"/>
              <a:buChar char="•"/>
            </a:pPr>
            <a:r>
              <a:rPr lang="en-US" sz="2400" dirty="0" err="1">
                <a:solidFill>
                  <a:schemeClr val="tx1">
                    <a:lumMod val="65000"/>
                    <a:lumOff val="35000"/>
                  </a:schemeClr>
                </a:solidFill>
                <a:ea typeface="微软雅黑" panose="020B0503020204020204" pitchFamily="34" charset="-122"/>
                <a:cs typeface="+mn-ea"/>
                <a:sym typeface="+mn-lt"/>
              </a:rPr>
              <a:t>Oggetti</a:t>
            </a:r>
            <a:r>
              <a:rPr lang="en-US" sz="2400" dirty="0">
                <a:solidFill>
                  <a:schemeClr val="tx1">
                    <a:lumMod val="65000"/>
                    <a:lumOff val="35000"/>
                  </a:schemeClr>
                </a:solidFill>
                <a:ea typeface="微软雅黑" panose="020B0503020204020204" pitchFamily="34" charset="-122"/>
                <a:cs typeface="+mn-ea"/>
                <a:sym typeface="+mn-lt"/>
              </a:rPr>
              <a:t> </a:t>
            </a:r>
            <a:r>
              <a:rPr lang="en-US" sz="2400" dirty="0" err="1">
                <a:solidFill>
                  <a:schemeClr val="tx1">
                    <a:lumMod val="65000"/>
                    <a:lumOff val="35000"/>
                  </a:schemeClr>
                </a:solidFill>
                <a:ea typeface="微软雅黑" panose="020B0503020204020204" pitchFamily="34" charset="-122"/>
                <a:cs typeface="+mn-ea"/>
                <a:sym typeface="+mn-lt"/>
              </a:rPr>
              <a:t>estranei</a:t>
            </a:r>
            <a:r>
              <a:rPr lang="en-US" sz="2400" dirty="0">
                <a:solidFill>
                  <a:schemeClr val="tx1">
                    <a:lumMod val="65000"/>
                    <a:lumOff val="35000"/>
                  </a:schemeClr>
                </a:solidFill>
                <a:ea typeface="微软雅黑" panose="020B0503020204020204" pitchFamily="34" charset="-122"/>
                <a:cs typeface="+mn-ea"/>
                <a:sym typeface="+mn-lt"/>
              </a:rPr>
              <a:t> </a:t>
            </a:r>
            <a:r>
              <a:rPr lang="en-US" sz="2400" dirty="0" err="1">
                <a:solidFill>
                  <a:schemeClr val="tx1">
                    <a:lumMod val="65000"/>
                    <a:lumOff val="35000"/>
                  </a:schemeClr>
                </a:solidFill>
                <a:ea typeface="微软雅黑" panose="020B0503020204020204" pitchFamily="34" charset="-122"/>
                <a:cs typeface="+mn-ea"/>
                <a:sym typeface="+mn-lt"/>
              </a:rPr>
              <a:t>nell’immagine</a:t>
            </a:r>
            <a:r>
              <a:rPr lang="en-US" sz="2400" dirty="0">
                <a:solidFill>
                  <a:schemeClr val="tx1">
                    <a:lumMod val="65000"/>
                    <a:lumOff val="35000"/>
                  </a:schemeClr>
                </a:solidFill>
                <a:ea typeface="微软雅黑" panose="020B0503020204020204" pitchFamily="34" charset="-122"/>
                <a:cs typeface="+mn-ea"/>
                <a:sym typeface="+mn-lt"/>
              </a:rPr>
              <a:t>. </a:t>
            </a:r>
            <a:endParaRPr lang="en-IN" sz="2400" dirty="0">
              <a:solidFill>
                <a:schemeClr val="tx1">
                  <a:lumMod val="65000"/>
                  <a:lumOff val="35000"/>
                </a:schemeClr>
              </a:solidFill>
              <a:ea typeface="微软雅黑" panose="020B0503020204020204" pitchFamily="34" charset="-122"/>
              <a:cs typeface="+mn-ea"/>
              <a:sym typeface="+mn-lt"/>
            </a:endParaRPr>
          </a:p>
        </p:txBody>
      </p:sp>
      <p:sp>
        <p:nvSpPr>
          <p:cNvPr id="8" name="Rectangle 7">
            <a:extLst>
              <a:ext uri="{FF2B5EF4-FFF2-40B4-BE49-F238E27FC236}">
                <a16:creationId xmlns:a16="http://schemas.microsoft.com/office/drawing/2014/main" id="{24F9D9CB-EBFC-C7F9-489E-862958F8ACE0}"/>
              </a:ext>
            </a:extLst>
          </p:cNvPr>
          <p:cNvSpPr/>
          <p:nvPr/>
        </p:nvSpPr>
        <p:spPr>
          <a:xfrm>
            <a:off x="1866056" y="3476342"/>
            <a:ext cx="6660106" cy="461665"/>
          </a:xfrm>
          <a:prstGeom prst="rect">
            <a:avLst/>
          </a:prstGeom>
        </p:spPr>
        <p:txBody>
          <a:bodyPr wrap="square">
            <a:spAutoFit/>
          </a:bodyPr>
          <a:lstStyle/>
          <a:p>
            <a:pPr marL="285750" indent="-285750" fontAlgn="base">
              <a:buFont typeface="Arial" panose="020B0604020202020204" pitchFamily="34" charset="0"/>
              <a:buChar char="•"/>
            </a:pPr>
            <a:r>
              <a:rPr lang="en-IN" sz="2400" dirty="0" err="1">
                <a:solidFill>
                  <a:schemeClr val="tx1">
                    <a:lumMod val="65000"/>
                    <a:lumOff val="35000"/>
                  </a:schemeClr>
                </a:solidFill>
                <a:ea typeface="微软雅黑" panose="020B0503020204020204" pitchFamily="34" charset="-122"/>
                <a:cs typeface="+mn-ea"/>
                <a:sym typeface="+mn-lt"/>
              </a:rPr>
              <a:t>Riflesso</a:t>
            </a:r>
            <a:r>
              <a:rPr lang="en-IN" sz="2400" dirty="0">
                <a:solidFill>
                  <a:schemeClr val="tx1">
                    <a:lumMod val="65000"/>
                    <a:lumOff val="35000"/>
                  </a:schemeClr>
                </a:solidFill>
                <a:ea typeface="微软雅黑" panose="020B0503020204020204" pitchFamily="34" charset="-122"/>
                <a:cs typeface="+mn-ea"/>
                <a:sym typeface="+mn-lt"/>
              </a:rPr>
              <a:t> </a:t>
            </a:r>
            <a:r>
              <a:rPr lang="en-IN" sz="2400" dirty="0" err="1">
                <a:solidFill>
                  <a:schemeClr val="tx1">
                    <a:lumMod val="65000"/>
                    <a:lumOff val="35000"/>
                  </a:schemeClr>
                </a:solidFill>
                <a:ea typeface="微软雅黑" panose="020B0503020204020204" pitchFamily="34" charset="-122"/>
                <a:cs typeface="+mn-ea"/>
                <a:sym typeface="+mn-lt"/>
              </a:rPr>
              <a:t>nelle</a:t>
            </a:r>
            <a:r>
              <a:rPr lang="en-IN" sz="2400" dirty="0">
                <a:solidFill>
                  <a:schemeClr val="tx1">
                    <a:lumMod val="65000"/>
                    <a:lumOff val="35000"/>
                  </a:schemeClr>
                </a:solidFill>
                <a:ea typeface="微软雅黑" panose="020B0503020204020204" pitchFamily="34" charset="-122"/>
                <a:cs typeface="+mn-ea"/>
                <a:sym typeface="+mn-lt"/>
              </a:rPr>
              <a:t> </a:t>
            </a:r>
            <a:r>
              <a:rPr lang="en-IN" sz="2400" dirty="0" err="1">
                <a:solidFill>
                  <a:schemeClr val="tx1">
                    <a:lumMod val="65000"/>
                    <a:lumOff val="35000"/>
                  </a:schemeClr>
                </a:solidFill>
                <a:ea typeface="微软雅黑" panose="020B0503020204020204" pitchFamily="34" charset="-122"/>
                <a:cs typeface="+mn-ea"/>
                <a:sym typeface="+mn-lt"/>
              </a:rPr>
              <a:t>foglie</a:t>
            </a:r>
            <a:endParaRPr lang="en-IN" sz="2400" dirty="0">
              <a:solidFill>
                <a:schemeClr val="tx1">
                  <a:lumMod val="65000"/>
                  <a:lumOff val="35000"/>
                </a:schemeClr>
              </a:solidFill>
              <a:ea typeface="微软雅黑" panose="020B0503020204020204" pitchFamily="34" charset="-122"/>
              <a:cs typeface="+mn-ea"/>
              <a:sym typeface="+mn-lt"/>
            </a:endParaRPr>
          </a:p>
        </p:txBody>
      </p:sp>
      <p:sp>
        <p:nvSpPr>
          <p:cNvPr id="11" name="Rectangle 10">
            <a:extLst>
              <a:ext uri="{FF2B5EF4-FFF2-40B4-BE49-F238E27FC236}">
                <a16:creationId xmlns:a16="http://schemas.microsoft.com/office/drawing/2014/main" id="{864D01EC-7D5C-E575-0D74-9D7BCD3B26FC}"/>
              </a:ext>
            </a:extLst>
          </p:cNvPr>
          <p:cNvSpPr/>
          <p:nvPr/>
        </p:nvSpPr>
        <p:spPr>
          <a:xfrm>
            <a:off x="1866056" y="4070735"/>
            <a:ext cx="6660106" cy="461665"/>
          </a:xfrm>
          <a:prstGeom prst="rect">
            <a:avLst/>
          </a:prstGeom>
        </p:spPr>
        <p:txBody>
          <a:bodyPr wrap="square">
            <a:spAutoFit/>
          </a:bodyPr>
          <a:lstStyle/>
          <a:p>
            <a:pPr marL="285750" indent="-285750" fontAlgn="base">
              <a:buFont typeface="Arial" panose="020B0604020202020204" pitchFamily="34" charset="0"/>
              <a:buChar char="•"/>
            </a:pPr>
            <a:r>
              <a:rPr lang="en-US" sz="2400" dirty="0">
                <a:solidFill>
                  <a:schemeClr val="tx1">
                    <a:lumMod val="65000"/>
                    <a:lumOff val="35000"/>
                  </a:schemeClr>
                </a:solidFill>
                <a:ea typeface="微软雅黑" panose="020B0503020204020204" pitchFamily="34" charset="-122"/>
                <a:cs typeface="+mn-ea"/>
                <a:sym typeface="+mn-lt"/>
              </a:rPr>
              <a:t>Tinta </a:t>
            </a:r>
            <a:r>
              <a:rPr lang="en-US" sz="2400" dirty="0" err="1">
                <a:solidFill>
                  <a:schemeClr val="tx1">
                    <a:lumMod val="65000"/>
                    <a:lumOff val="35000"/>
                  </a:schemeClr>
                </a:solidFill>
                <a:ea typeface="微软雅黑" panose="020B0503020204020204" pitchFamily="34" charset="-122"/>
                <a:cs typeface="+mn-ea"/>
                <a:sym typeface="+mn-lt"/>
              </a:rPr>
              <a:t>chiara</a:t>
            </a:r>
            <a:r>
              <a:rPr lang="en-US" sz="2400" dirty="0">
                <a:solidFill>
                  <a:schemeClr val="tx1">
                    <a:lumMod val="65000"/>
                    <a:lumOff val="35000"/>
                  </a:schemeClr>
                </a:solidFill>
                <a:ea typeface="微软雅黑" panose="020B0503020204020204" pitchFamily="34" charset="-122"/>
                <a:cs typeface="+mn-ea"/>
                <a:sym typeface="+mn-lt"/>
              </a:rPr>
              <a:t> </a:t>
            </a:r>
            <a:r>
              <a:rPr lang="en-US" sz="2400" dirty="0" err="1">
                <a:solidFill>
                  <a:schemeClr val="tx1">
                    <a:lumMod val="65000"/>
                    <a:lumOff val="35000"/>
                  </a:schemeClr>
                </a:solidFill>
                <a:ea typeface="微软雅黑" panose="020B0503020204020204" pitchFamily="34" charset="-122"/>
                <a:cs typeface="+mn-ea"/>
                <a:sym typeface="+mn-lt"/>
              </a:rPr>
              <a:t>delle</a:t>
            </a:r>
            <a:r>
              <a:rPr lang="en-US" sz="2400" dirty="0">
                <a:solidFill>
                  <a:schemeClr val="tx1">
                    <a:lumMod val="65000"/>
                    <a:lumOff val="35000"/>
                  </a:schemeClr>
                </a:solidFill>
                <a:ea typeface="微软雅黑" panose="020B0503020204020204" pitchFamily="34" charset="-122"/>
                <a:cs typeface="+mn-ea"/>
                <a:sym typeface="+mn-lt"/>
              </a:rPr>
              <a:t> </a:t>
            </a:r>
            <a:r>
              <a:rPr lang="en-US" sz="2400" dirty="0" err="1">
                <a:solidFill>
                  <a:schemeClr val="tx1">
                    <a:lumMod val="65000"/>
                    <a:lumOff val="35000"/>
                  </a:schemeClr>
                </a:solidFill>
                <a:ea typeface="微软雅黑" panose="020B0503020204020204" pitchFamily="34" charset="-122"/>
                <a:cs typeface="+mn-ea"/>
                <a:sym typeface="+mn-lt"/>
              </a:rPr>
              <a:t>foglie</a:t>
            </a:r>
            <a:r>
              <a:rPr lang="en-US" sz="2400" dirty="0">
                <a:solidFill>
                  <a:schemeClr val="tx1">
                    <a:lumMod val="65000"/>
                    <a:lumOff val="35000"/>
                  </a:schemeClr>
                </a:solidFill>
                <a:ea typeface="微软雅黑" panose="020B0503020204020204" pitchFamily="34" charset="-122"/>
                <a:cs typeface="+mn-ea"/>
                <a:sym typeface="+mn-lt"/>
              </a:rPr>
              <a:t> </a:t>
            </a:r>
            <a:endParaRPr lang="en-IN" sz="2400" dirty="0">
              <a:solidFill>
                <a:schemeClr val="tx1">
                  <a:lumMod val="65000"/>
                  <a:lumOff val="35000"/>
                </a:schemeClr>
              </a:solidFill>
              <a:ea typeface="微软雅黑" panose="020B0503020204020204" pitchFamily="34" charset="-122"/>
              <a:cs typeface="+mn-ea"/>
              <a:sym typeface="+mn-lt"/>
            </a:endParaRPr>
          </a:p>
        </p:txBody>
      </p:sp>
      <p:sp>
        <p:nvSpPr>
          <p:cNvPr id="12" name="Rectangle 11">
            <a:extLst>
              <a:ext uri="{FF2B5EF4-FFF2-40B4-BE49-F238E27FC236}">
                <a16:creationId xmlns:a16="http://schemas.microsoft.com/office/drawing/2014/main" id="{7F54ABDD-6544-A04E-B9A6-2F1693F637A6}"/>
              </a:ext>
            </a:extLst>
          </p:cNvPr>
          <p:cNvSpPr/>
          <p:nvPr/>
        </p:nvSpPr>
        <p:spPr>
          <a:xfrm>
            <a:off x="1866056" y="4705087"/>
            <a:ext cx="6660106" cy="461665"/>
          </a:xfrm>
          <a:prstGeom prst="rect">
            <a:avLst/>
          </a:prstGeom>
        </p:spPr>
        <p:txBody>
          <a:bodyPr wrap="square">
            <a:spAutoFit/>
          </a:bodyPr>
          <a:lstStyle/>
          <a:p>
            <a:pPr marL="285750" indent="-285750" fontAlgn="base">
              <a:buFont typeface="Arial" panose="020B0604020202020204" pitchFamily="34" charset="0"/>
              <a:buChar char="•"/>
            </a:pPr>
            <a:r>
              <a:rPr lang="en-IN" sz="2400" dirty="0" err="1">
                <a:solidFill>
                  <a:schemeClr val="tx1">
                    <a:lumMod val="65000"/>
                    <a:lumOff val="35000"/>
                  </a:schemeClr>
                </a:solidFill>
                <a:ea typeface="微软雅黑" panose="020B0503020204020204" pitchFamily="34" charset="-122"/>
                <a:cs typeface="+mn-ea"/>
                <a:sym typeface="+mn-lt"/>
              </a:rPr>
              <a:t>Foglie</a:t>
            </a:r>
            <a:r>
              <a:rPr lang="en-IN" sz="2400" dirty="0">
                <a:solidFill>
                  <a:schemeClr val="tx1">
                    <a:lumMod val="65000"/>
                    <a:lumOff val="35000"/>
                  </a:schemeClr>
                </a:solidFill>
                <a:ea typeface="微软雅黑" panose="020B0503020204020204" pitchFamily="34" charset="-122"/>
                <a:cs typeface="+mn-ea"/>
                <a:sym typeface="+mn-lt"/>
              </a:rPr>
              <a:t> </a:t>
            </a:r>
            <a:r>
              <a:rPr lang="en-IN" sz="2400" dirty="0" err="1">
                <a:solidFill>
                  <a:schemeClr val="tx1">
                    <a:lumMod val="65000"/>
                    <a:lumOff val="35000"/>
                  </a:schemeClr>
                </a:solidFill>
                <a:ea typeface="微软雅黑" panose="020B0503020204020204" pitchFamily="34" charset="-122"/>
                <a:cs typeface="+mn-ea"/>
                <a:sym typeface="+mn-lt"/>
              </a:rPr>
              <a:t>Ruotate</a:t>
            </a:r>
            <a:endParaRPr lang="en-IN" sz="2400" dirty="0">
              <a:solidFill>
                <a:schemeClr val="tx1">
                  <a:lumMod val="65000"/>
                  <a:lumOff val="35000"/>
                </a:schemeClr>
              </a:solidFill>
              <a:ea typeface="微软雅黑" panose="020B0503020204020204" pitchFamily="34" charset="-122"/>
              <a:cs typeface="+mn-ea"/>
              <a:sym typeface="+mn-lt"/>
            </a:endParaRPr>
          </a:p>
        </p:txBody>
      </p:sp>
      <p:sp>
        <p:nvSpPr>
          <p:cNvPr id="27" name="Oval 26">
            <a:extLst>
              <a:ext uri="{FF2B5EF4-FFF2-40B4-BE49-F238E27FC236}">
                <a16:creationId xmlns:a16="http://schemas.microsoft.com/office/drawing/2014/main" id="{9645866C-9E70-FE71-6BF2-2A9510B7274B}"/>
              </a:ext>
            </a:extLst>
          </p:cNvPr>
          <p:cNvSpPr/>
          <p:nvPr/>
        </p:nvSpPr>
        <p:spPr>
          <a:xfrm>
            <a:off x="5847659" y="1515079"/>
            <a:ext cx="668072" cy="668072"/>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ym typeface="+mn-lt"/>
            </a:endParaRPr>
          </a:p>
        </p:txBody>
      </p:sp>
      <p:pic>
        <p:nvPicPr>
          <p:cNvPr id="24" name="Graphic 23" descr="Thought with solid fill">
            <a:extLst>
              <a:ext uri="{FF2B5EF4-FFF2-40B4-BE49-F238E27FC236}">
                <a16:creationId xmlns:a16="http://schemas.microsoft.com/office/drawing/2014/main" id="{2A220B54-E047-EFBF-1951-D24EE33A5B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65695" y="1654341"/>
            <a:ext cx="432000" cy="432000"/>
          </a:xfrm>
          <a:prstGeom prst="rect">
            <a:avLst/>
          </a:prstGeom>
        </p:spPr>
      </p:pic>
      <p:sp>
        <p:nvSpPr>
          <p:cNvPr id="4" name="Rectangle 11">
            <a:extLst>
              <a:ext uri="{FF2B5EF4-FFF2-40B4-BE49-F238E27FC236}">
                <a16:creationId xmlns:a16="http://schemas.microsoft.com/office/drawing/2014/main" id="{C1809775-DF2B-D6E8-B140-E96BC90A5740}"/>
              </a:ext>
            </a:extLst>
          </p:cNvPr>
          <p:cNvSpPr/>
          <p:nvPr/>
        </p:nvSpPr>
        <p:spPr>
          <a:xfrm>
            <a:off x="1866056" y="5378519"/>
            <a:ext cx="6660106" cy="461665"/>
          </a:xfrm>
          <a:prstGeom prst="rect">
            <a:avLst/>
          </a:prstGeom>
        </p:spPr>
        <p:txBody>
          <a:bodyPr wrap="square">
            <a:spAutoFit/>
          </a:bodyPr>
          <a:lstStyle/>
          <a:p>
            <a:pPr marL="285750" indent="-285750" fontAlgn="base">
              <a:buFont typeface="Arial" panose="020B0604020202020204" pitchFamily="34" charset="0"/>
              <a:buChar char="•"/>
            </a:pPr>
            <a:r>
              <a:rPr lang="en-IN" sz="2400" dirty="0" err="1">
                <a:solidFill>
                  <a:schemeClr val="tx1">
                    <a:lumMod val="65000"/>
                    <a:lumOff val="35000"/>
                  </a:schemeClr>
                </a:solidFill>
                <a:ea typeface="微软雅黑" panose="020B0503020204020204" pitchFamily="34" charset="-122"/>
                <a:cs typeface="+mn-ea"/>
                <a:sym typeface="+mn-lt"/>
              </a:rPr>
              <a:t>Foglie</a:t>
            </a:r>
            <a:r>
              <a:rPr lang="en-IN" sz="2400" dirty="0">
                <a:solidFill>
                  <a:schemeClr val="tx1">
                    <a:lumMod val="65000"/>
                    <a:lumOff val="35000"/>
                  </a:schemeClr>
                </a:solidFill>
                <a:ea typeface="微软雅黑" panose="020B0503020204020204" pitchFamily="34" charset="-122"/>
                <a:cs typeface="+mn-ea"/>
                <a:sym typeface="+mn-lt"/>
              </a:rPr>
              <a:t> con Forma Simile</a:t>
            </a:r>
          </a:p>
        </p:txBody>
      </p:sp>
    </p:spTree>
    <p:extLst>
      <p:ext uri="{BB962C8B-B14F-4D97-AF65-F5344CB8AC3E}">
        <p14:creationId xmlns:p14="http://schemas.microsoft.com/office/powerpoint/2010/main" val="806762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olo 2">
            <a:extLst>
              <a:ext uri="{FF2B5EF4-FFF2-40B4-BE49-F238E27FC236}">
                <a16:creationId xmlns:a16="http://schemas.microsoft.com/office/drawing/2014/main" id="{C0AFBEB6-6E56-7F20-D22A-18C14EB03F74}"/>
              </a:ext>
            </a:extLst>
          </p:cNvPr>
          <p:cNvSpPr>
            <a:spLocks noGrp="1"/>
          </p:cNvSpPr>
          <p:nvPr>
            <p:ph type="title"/>
          </p:nvPr>
        </p:nvSpPr>
        <p:spPr>
          <a:xfrm>
            <a:off x="612648" y="1114923"/>
            <a:ext cx="4621553" cy="1360728"/>
          </a:xfrm>
        </p:spPr>
        <p:txBody>
          <a:bodyPr vert="horz" lIns="91440" tIns="45720" rIns="91440" bIns="45720" rtlCol="0" anchor="b">
            <a:normAutofit/>
          </a:bodyPr>
          <a:lstStyle/>
          <a:p>
            <a:r>
              <a:rPr lang="en-US" sz="3300" b="1" kern="1200">
                <a:solidFill>
                  <a:schemeClr val="tx1"/>
                </a:solidFill>
                <a:latin typeface="+mj-lt"/>
                <a:ea typeface="+mj-ea"/>
                <a:cs typeface="+mj-cs"/>
              </a:rPr>
              <a:t>Limitazioni del Progetto</a:t>
            </a:r>
            <a:br>
              <a:rPr lang="en-US" sz="3300" b="1" kern="1200">
                <a:solidFill>
                  <a:schemeClr val="tx1"/>
                </a:solidFill>
                <a:latin typeface="+mj-lt"/>
                <a:ea typeface="+mj-ea"/>
                <a:cs typeface="+mj-cs"/>
              </a:rPr>
            </a:br>
            <a:endParaRPr lang="en-US" sz="3300" b="1" kern="1200">
              <a:solidFill>
                <a:schemeClr val="tx1"/>
              </a:solidFill>
              <a:latin typeface="+mj-lt"/>
              <a:ea typeface="+mj-ea"/>
              <a:cs typeface="+mj-cs"/>
            </a:endParaRPr>
          </a:p>
        </p:txBody>
      </p:sp>
      <p:sp>
        <p:nvSpPr>
          <p:cNvPr id="4" name="CasellaDiTesto 3">
            <a:extLst>
              <a:ext uri="{FF2B5EF4-FFF2-40B4-BE49-F238E27FC236}">
                <a16:creationId xmlns:a16="http://schemas.microsoft.com/office/drawing/2014/main" id="{0A69EA63-0038-6B77-C2FF-1131EF81D618}"/>
              </a:ext>
            </a:extLst>
          </p:cNvPr>
          <p:cNvSpPr txBox="1"/>
          <p:nvPr/>
        </p:nvSpPr>
        <p:spPr>
          <a:xfrm>
            <a:off x="612648" y="2584058"/>
            <a:ext cx="4621553" cy="3159018"/>
          </a:xfrm>
          <a:prstGeom prst="rect">
            <a:avLst/>
          </a:prstGeom>
        </p:spPr>
        <p:txBody>
          <a:bodyPr vert="horz" lIns="91440" tIns="45720" rIns="91440" bIns="45720" rtlCol="0">
            <a:normAutofit/>
          </a:bodyPr>
          <a:lstStyle/>
          <a:p>
            <a:pPr indent="-228600" defTabSz="914400">
              <a:lnSpc>
                <a:spcPct val="120000"/>
              </a:lnSpc>
              <a:spcBef>
                <a:spcPts val="1000"/>
              </a:spcBef>
              <a:buFont typeface="Arial" panose="020B0604020202020204" pitchFamily="34" charset="0"/>
              <a:buChar char="•"/>
            </a:pPr>
            <a:r>
              <a:rPr lang="en-US"/>
              <a:t>Il progetto deve cercare di prendere meno calcolo computazionale possibile in modo da non pesare sul computer ed eseguirsi in tempi ritenuti non troppo lunghi.</a:t>
            </a:r>
          </a:p>
        </p:txBody>
      </p:sp>
      <p:pic>
        <p:nvPicPr>
          <p:cNvPr id="6" name="Elemento grafico 5" descr="Bilancia della giustizia con riempimento a tinta unita">
            <a:extLst>
              <a:ext uri="{FF2B5EF4-FFF2-40B4-BE49-F238E27FC236}">
                <a16:creationId xmlns:a16="http://schemas.microsoft.com/office/drawing/2014/main" id="{B362F46E-0D10-DD74-E378-8BF27D9AD27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96074" y="1114923"/>
            <a:ext cx="4628153" cy="4628153"/>
          </a:xfrm>
          <a:prstGeom prst="rect">
            <a:avLst/>
          </a:prstGeom>
        </p:spPr>
      </p:pic>
      <p:sp>
        <p:nvSpPr>
          <p:cNvPr id="2" name="Segnaposto numero diapositiva 1" hidden="1">
            <a:extLst>
              <a:ext uri="{FF2B5EF4-FFF2-40B4-BE49-F238E27FC236}">
                <a16:creationId xmlns:a16="http://schemas.microsoft.com/office/drawing/2014/main" id="{494E70A3-81D5-7AE1-D901-26C9228DA220}"/>
              </a:ext>
            </a:extLst>
          </p:cNvPr>
          <p:cNvSpPr>
            <a:spLocks noGrp="1"/>
          </p:cNvSpPr>
          <p:nvPr>
            <p:ph type="sldNum" sz="quarter" idx="12"/>
          </p:nvPr>
        </p:nvSpPr>
        <p:spPr/>
        <p:txBody>
          <a:bodyPr/>
          <a:lstStyle/>
          <a:p>
            <a:pPr algn="ctr">
              <a:spcAft>
                <a:spcPts val="600"/>
              </a:spcAft>
            </a:pPr>
            <a:fld id="{49AE70B2-8BF9-45C0-BB95-33D1B9D3A854}" type="slidenum">
              <a:rPr lang="en-US" smtClean="0"/>
              <a:pPr algn="ctr">
                <a:spcAft>
                  <a:spcPts val="600"/>
                </a:spcAft>
              </a:pPr>
              <a:t>6</a:t>
            </a:fld>
            <a:endParaRPr lang="en-US"/>
          </a:p>
        </p:txBody>
      </p:sp>
    </p:spTree>
    <p:extLst>
      <p:ext uri="{BB962C8B-B14F-4D97-AF65-F5344CB8AC3E}">
        <p14:creationId xmlns:p14="http://schemas.microsoft.com/office/powerpoint/2010/main" val="641146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F90C3B-B350-EAB9-F727-9EF5D675191E}"/>
              </a:ext>
            </a:extLst>
          </p:cNvPr>
          <p:cNvSpPr>
            <a:spLocks noGrp="1"/>
          </p:cNvSpPr>
          <p:nvPr>
            <p:ph type="title"/>
          </p:nvPr>
        </p:nvSpPr>
        <p:spPr>
          <a:xfrm>
            <a:off x="579575" y="860557"/>
            <a:ext cx="10800000" cy="720000"/>
          </a:xfrm>
        </p:spPr>
        <p:txBody>
          <a:bodyPr anchor="ctr">
            <a:normAutofit/>
          </a:bodyPr>
          <a:lstStyle/>
          <a:p>
            <a:r>
              <a:rPr lang="en-US" sz="4400" dirty="0">
                <a:solidFill>
                  <a:schemeClr val="tx2"/>
                </a:solidFill>
                <a:latin typeface="+mn-lt"/>
                <a:ea typeface="微软雅黑" panose="020B0503020204020204" pitchFamily="34" charset="-122"/>
                <a:cs typeface="+mn-ea"/>
                <a:sym typeface="+mn-lt"/>
              </a:rPr>
              <a:t>Project Pipeline</a:t>
            </a:r>
          </a:p>
        </p:txBody>
      </p:sp>
      <p:sp>
        <p:nvSpPr>
          <p:cNvPr id="4" name="矩形 5">
            <a:extLst>
              <a:ext uri="{FF2B5EF4-FFF2-40B4-BE49-F238E27FC236}">
                <a16:creationId xmlns:a16="http://schemas.microsoft.com/office/drawing/2014/main" id="{725C883B-D633-A8DE-D141-61510AEE1A2B}"/>
              </a:ext>
            </a:extLst>
          </p:cNvPr>
          <p:cNvSpPr/>
          <p:nvPr>
            <p:custDataLst>
              <p:tags r:id="rId1"/>
            </p:custDataLst>
          </p:nvPr>
        </p:nvSpPr>
        <p:spPr>
          <a:xfrm>
            <a:off x="2797176" y="5072380"/>
            <a:ext cx="1840864" cy="940435"/>
          </a:xfrm>
          <a:prstGeom prst="rect">
            <a:avLst/>
          </a:prstGeom>
          <a:noFill/>
        </p:spPr>
        <p:txBody>
          <a:bodyPr wrap="square" lIns="0" tIns="0" rIns="0" bIns="0" rtlCol="0" anchor="t" anchorCtr="0">
            <a:noAutofit/>
          </a:bodyPr>
          <a:lstStyle/>
          <a:p>
            <a:pPr algn="ctr">
              <a:lnSpc>
                <a:spcPct val="130000"/>
              </a:lnSpc>
              <a:spcBef>
                <a:spcPct val="0"/>
              </a:spcBef>
              <a:spcAft>
                <a:spcPct val="0"/>
              </a:spcAft>
            </a:pPr>
            <a:endParaRPr lang="zh-CN" altLang="en-US" sz="1200" dirty="0">
              <a:solidFill>
                <a:schemeClr val="tx1">
                  <a:lumMod val="85000"/>
                  <a:lumOff val="15000"/>
                </a:schemeClr>
              </a:solidFill>
              <a:ea typeface="微软雅黑" panose="020B0503020204020204" pitchFamily="34" charset="-122"/>
              <a:cs typeface="+mn-ea"/>
              <a:sym typeface="+mn-lt"/>
            </a:endParaRPr>
          </a:p>
        </p:txBody>
      </p:sp>
      <p:sp>
        <p:nvSpPr>
          <p:cNvPr id="5" name="矩形 10">
            <a:extLst>
              <a:ext uri="{FF2B5EF4-FFF2-40B4-BE49-F238E27FC236}">
                <a16:creationId xmlns:a16="http://schemas.microsoft.com/office/drawing/2014/main" id="{6A1029A5-4728-3F27-0D0D-8DB1CE5DC4EC}"/>
              </a:ext>
            </a:extLst>
          </p:cNvPr>
          <p:cNvSpPr/>
          <p:nvPr>
            <p:custDataLst>
              <p:tags r:id="rId2"/>
            </p:custDataLst>
          </p:nvPr>
        </p:nvSpPr>
        <p:spPr>
          <a:xfrm>
            <a:off x="6104256" y="5078095"/>
            <a:ext cx="1840862" cy="940435"/>
          </a:xfrm>
          <a:prstGeom prst="rect">
            <a:avLst/>
          </a:prstGeom>
          <a:noFill/>
        </p:spPr>
        <p:txBody>
          <a:bodyPr wrap="square" lIns="0" tIns="0" rIns="0" bIns="0" rtlCol="0" anchor="t" anchorCtr="0">
            <a:noAutofit/>
          </a:bodyPr>
          <a:lstStyle/>
          <a:p>
            <a:pPr algn="ctr">
              <a:lnSpc>
                <a:spcPct val="130000"/>
              </a:lnSpc>
              <a:spcBef>
                <a:spcPct val="0"/>
              </a:spcBef>
              <a:spcAft>
                <a:spcPct val="0"/>
              </a:spcAft>
            </a:pPr>
            <a:endParaRPr lang="zh-CN" altLang="en-US" sz="1200" dirty="0">
              <a:solidFill>
                <a:schemeClr val="tx1">
                  <a:lumMod val="85000"/>
                  <a:lumOff val="15000"/>
                </a:schemeClr>
              </a:solidFill>
              <a:ea typeface="微软雅黑" panose="020B0503020204020204" pitchFamily="34" charset="-122"/>
              <a:cs typeface="+mn-ea"/>
              <a:sym typeface="+mn-lt"/>
            </a:endParaRPr>
          </a:p>
        </p:txBody>
      </p:sp>
      <p:sp>
        <p:nvSpPr>
          <p:cNvPr id="7" name="矩形 14">
            <a:extLst>
              <a:ext uri="{FF2B5EF4-FFF2-40B4-BE49-F238E27FC236}">
                <a16:creationId xmlns:a16="http://schemas.microsoft.com/office/drawing/2014/main" id="{7FBD02F2-B313-10C8-2868-FBCA952FF68F}"/>
              </a:ext>
            </a:extLst>
          </p:cNvPr>
          <p:cNvSpPr/>
          <p:nvPr>
            <p:custDataLst>
              <p:tags r:id="rId3"/>
            </p:custDataLst>
          </p:nvPr>
        </p:nvSpPr>
        <p:spPr>
          <a:xfrm>
            <a:off x="1174751" y="2530475"/>
            <a:ext cx="1840864" cy="818515"/>
          </a:xfrm>
          <a:prstGeom prst="rect">
            <a:avLst/>
          </a:prstGeom>
          <a:noFill/>
        </p:spPr>
        <p:txBody>
          <a:bodyPr wrap="square" lIns="0" tIns="0" rIns="0" bIns="0" rtlCol="0" anchor="t" anchorCtr="0">
            <a:noAutofit/>
          </a:bodyPr>
          <a:lstStyle/>
          <a:p>
            <a:pPr algn="ctr">
              <a:lnSpc>
                <a:spcPct val="130000"/>
              </a:lnSpc>
              <a:spcBef>
                <a:spcPct val="0"/>
              </a:spcBef>
              <a:spcAft>
                <a:spcPct val="0"/>
              </a:spcAft>
            </a:pPr>
            <a:endParaRPr lang="zh-CN" altLang="en-US" sz="1200" dirty="0">
              <a:solidFill>
                <a:schemeClr val="tx1">
                  <a:lumMod val="85000"/>
                  <a:lumOff val="15000"/>
                </a:schemeClr>
              </a:solidFill>
              <a:ea typeface="微软雅黑" panose="020B0503020204020204" pitchFamily="34" charset="-122"/>
              <a:cs typeface="+mn-ea"/>
              <a:sym typeface="+mn-lt"/>
            </a:endParaRPr>
          </a:p>
        </p:txBody>
      </p:sp>
      <p:sp>
        <p:nvSpPr>
          <p:cNvPr id="10" name="矩形 18">
            <a:extLst>
              <a:ext uri="{FF2B5EF4-FFF2-40B4-BE49-F238E27FC236}">
                <a16:creationId xmlns:a16="http://schemas.microsoft.com/office/drawing/2014/main" id="{39A581FA-3600-022D-5057-54DA4A6C4F1E}"/>
              </a:ext>
            </a:extLst>
          </p:cNvPr>
          <p:cNvSpPr/>
          <p:nvPr>
            <p:custDataLst>
              <p:tags r:id="rId4"/>
            </p:custDataLst>
          </p:nvPr>
        </p:nvSpPr>
        <p:spPr>
          <a:xfrm>
            <a:off x="2904490" y="4435475"/>
            <a:ext cx="1626235" cy="530225"/>
          </a:xfrm>
          <a:prstGeom prst="rect">
            <a:avLst/>
          </a:prstGeom>
          <a:noFill/>
        </p:spPr>
        <p:txBody>
          <a:bodyPr wrap="square" lIns="0" tIns="0" rIns="0" bIns="0" rtlCol="0" anchor="b" anchorCtr="0">
            <a:noAutofit/>
          </a:bodyPr>
          <a:lstStyle/>
          <a:p>
            <a:pPr algn="ctr">
              <a:spcBef>
                <a:spcPct val="0"/>
              </a:spcBef>
              <a:spcAft>
                <a:spcPct val="0"/>
              </a:spcAft>
            </a:pPr>
            <a:r>
              <a:rPr lang="it-IT" altLang="zh-CN" sz="1600" b="1" dirty="0">
                <a:solidFill>
                  <a:schemeClr val="tx2"/>
                </a:solidFill>
                <a:ea typeface="微软雅黑" panose="020B0503020204020204" pitchFamily="34" charset="-122"/>
                <a:cs typeface="+mn-ea"/>
                <a:sym typeface="+mn-lt"/>
              </a:rPr>
              <a:t>Segmentazione dell’immagine</a:t>
            </a:r>
            <a:endParaRPr lang="zh-CN" altLang="en-US" sz="1600" b="1" dirty="0">
              <a:solidFill>
                <a:schemeClr val="tx2"/>
              </a:solidFill>
              <a:ea typeface="微软雅黑" panose="020B0503020204020204" pitchFamily="34" charset="-122"/>
              <a:cs typeface="+mn-ea"/>
              <a:sym typeface="+mn-lt"/>
            </a:endParaRPr>
          </a:p>
        </p:txBody>
      </p:sp>
      <p:sp>
        <p:nvSpPr>
          <p:cNvPr id="11" name="矩形 19">
            <a:extLst>
              <a:ext uri="{FF2B5EF4-FFF2-40B4-BE49-F238E27FC236}">
                <a16:creationId xmlns:a16="http://schemas.microsoft.com/office/drawing/2014/main" id="{C1F8A72A-9D03-04C6-BD62-EF89A146F1C5}"/>
              </a:ext>
            </a:extLst>
          </p:cNvPr>
          <p:cNvSpPr/>
          <p:nvPr>
            <p:custDataLst>
              <p:tags r:id="rId5"/>
            </p:custDataLst>
          </p:nvPr>
        </p:nvSpPr>
        <p:spPr>
          <a:xfrm>
            <a:off x="6211570" y="4435475"/>
            <a:ext cx="1626235" cy="530225"/>
          </a:xfrm>
          <a:prstGeom prst="rect">
            <a:avLst/>
          </a:prstGeom>
          <a:noFill/>
        </p:spPr>
        <p:txBody>
          <a:bodyPr wrap="square" lIns="0" tIns="0" rIns="0" bIns="0" rtlCol="0" anchor="b" anchorCtr="0">
            <a:noAutofit/>
          </a:bodyPr>
          <a:lstStyle/>
          <a:p>
            <a:pPr algn="ctr">
              <a:spcBef>
                <a:spcPct val="0"/>
              </a:spcBef>
              <a:spcAft>
                <a:spcPct val="0"/>
              </a:spcAft>
            </a:pPr>
            <a:r>
              <a:rPr lang="it-IT" altLang="zh-CN" sz="1600" b="1" dirty="0">
                <a:solidFill>
                  <a:schemeClr val="tx2"/>
                </a:solidFill>
                <a:ea typeface="微软雅黑" panose="020B0503020204020204" pitchFamily="34" charset="-122"/>
                <a:cs typeface="+mn-ea"/>
                <a:sym typeface="+mn-lt"/>
              </a:rPr>
              <a:t>Riconoscimento degli Oggetti</a:t>
            </a:r>
            <a:endParaRPr lang="zh-CN" altLang="en-US" sz="1600" b="1" dirty="0">
              <a:solidFill>
                <a:schemeClr val="tx2"/>
              </a:solidFill>
              <a:ea typeface="微软雅黑" panose="020B0503020204020204" pitchFamily="34" charset="-122"/>
              <a:cs typeface="+mn-ea"/>
              <a:sym typeface="+mn-lt"/>
            </a:endParaRPr>
          </a:p>
        </p:txBody>
      </p:sp>
      <p:sp>
        <p:nvSpPr>
          <p:cNvPr id="12" name="矩形 20">
            <a:extLst>
              <a:ext uri="{FF2B5EF4-FFF2-40B4-BE49-F238E27FC236}">
                <a16:creationId xmlns:a16="http://schemas.microsoft.com/office/drawing/2014/main" id="{4E14F0F5-C589-0B43-3D5A-476C56D0E9EB}"/>
              </a:ext>
            </a:extLst>
          </p:cNvPr>
          <p:cNvSpPr/>
          <p:nvPr>
            <p:custDataLst>
              <p:tags r:id="rId6"/>
            </p:custDataLst>
          </p:nvPr>
        </p:nvSpPr>
        <p:spPr>
          <a:xfrm>
            <a:off x="9544050" y="4435475"/>
            <a:ext cx="1626235" cy="530225"/>
          </a:xfrm>
          <a:prstGeom prst="rect">
            <a:avLst/>
          </a:prstGeom>
          <a:noFill/>
        </p:spPr>
        <p:txBody>
          <a:bodyPr wrap="square" lIns="0" tIns="0" rIns="0" bIns="0" rtlCol="0" anchor="b" anchorCtr="0">
            <a:noAutofit/>
          </a:bodyPr>
          <a:lstStyle/>
          <a:p>
            <a:pPr algn="ctr">
              <a:spcBef>
                <a:spcPct val="0"/>
              </a:spcBef>
              <a:spcAft>
                <a:spcPct val="0"/>
              </a:spcAft>
            </a:pPr>
            <a:r>
              <a:rPr lang="it-IT" altLang="zh-CN" sz="1600" b="1" dirty="0">
                <a:solidFill>
                  <a:schemeClr val="tx2"/>
                </a:solidFill>
                <a:ea typeface="微软雅黑" panose="020B0503020204020204" pitchFamily="34" charset="-122"/>
                <a:cs typeface="+mn-ea"/>
                <a:sym typeface="+mn-lt"/>
              </a:rPr>
              <a:t>Risultati</a:t>
            </a:r>
            <a:endParaRPr lang="zh-CN" altLang="en-US" sz="1600" b="1" dirty="0">
              <a:solidFill>
                <a:schemeClr val="tx2"/>
              </a:solidFill>
              <a:ea typeface="微软雅黑" panose="020B0503020204020204" pitchFamily="34" charset="-122"/>
              <a:cs typeface="+mn-ea"/>
              <a:sym typeface="+mn-lt"/>
            </a:endParaRPr>
          </a:p>
        </p:txBody>
      </p:sp>
      <p:sp>
        <p:nvSpPr>
          <p:cNvPr id="13" name="矩形 21">
            <a:extLst>
              <a:ext uri="{FF2B5EF4-FFF2-40B4-BE49-F238E27FC236}">
                <a16:creationId xmlns:a16="http://schemas.microsoft.com/office/drawing/2014/main" id="{4559A421-09E4-37EA-451E-497F0D3F4C32}"/>
              </a:ext>
            </a:extLst>
          </p:cNvPr>
          <p:cNvSpPr/>
          <p:nvPr>
            <p:custDataLst>
              <p:tags r:id="rId7"/>
            </p:custDataLst>
          </p:nvPr>
        </p:nvSpPr>
        <p:spPr>
          <a:xfrm>
            <a:off x="1179830" y="2777233"/>
            <a:ext cx="1626235" cy="535940"/>
          </a:xfrm>
          <a:prstGeom prst="rect">
            <a:avLst/>
          </a:prstGeom>
          <a:noFill/>
        </p:spPr>
        <p:txBody>
          <a:bodyPr wrap="square" lIns="0" tIns="0" rIns="0" bIns="0" rtlCol="0" anchor="b" anchorCtr="0">
            <a:noAutofit/>
          </a:bodyPr>
          <a:lstStyle/>
          <a:p>
            <a:pPr algn="ctr">
              <a:spcBef>
                <a:spcPct val="0"/>
              </a:spcBef>
              <a:spcAft>
                <a:spcPct val="0"/>
              </a:spcAft>
            </a:pPr>
            <a:r>
              <a:rPr lang="it-IT" altLang="zh-CN" sz="1600" b="1" dirty="0">
                <a:solidFill>
                  <a:schemeClr val="tx2"/>
                </a:solidFill>
                <a:ea typeface="微软雅黑" panose="020B0503020204020204" pitchFamily="34" charset="-122"/>
                <a:cs typeface="+mn-ea"/>
                <a:sym typeface="+mn-lt"/>
              </a:rPr>
              <a:t>Acquisizione dell’immagine</a:t>
            </a:r>
            <a:endParaRPr lang="zh-CN" altLang="en-US" sz="1600" b="1" dirty="0">
              <a:solidFill>
                <a:schemeClr val="tx2"/>
              </a:solidFill>
              <a:ea typeface="微软雅黑" panose="020B0503020204020204" pitchFamily="34" charset="-122"/>
              <a:cs typeface="+mn-ea"/>
              <a:sym typeface="+mn-lt"/>
            </a:endParaRPr>
          </a:p>
        </p:txBody>
      </p:sp>
      <p:sp>
        <p:nvSpPr>
          <p:cNvPr id="14" name="矩形 22">
            <a:extLst>
              <a:ext uri="{FF2B5EF4-FFF2-40B4-BE49-F238E27FC236}">
                <a16:creationId xmlns:a16="http://schemas.microsoft.com/office/drawing/2014/main" id="{9A0FA595-D814-D01F-79D6-1438C26790B8}"/>
              </a:ext>
            </a:extLst>
          </p:cNvPr>
          <p:cNvSpPr/>
          <p:nvPr>
            <p:custDataLst>
              <p:tags r:id="rId8"/>
            </p:custDataLst>
          </p:nvPr>
        </p:nvSpPr>
        <p:spPr>
          <a:xfrm>
            <a:off x="4579938" y="2777233"/>
            <a:ext cx="1626235" cy="535940"/>
          </a:xfrm>
          <a:prstGeom prst="rect">
            <a:avLst/>
          </a:prstGeom>
          <a:noFill/>
        </p:spPr>
        <p:txBody>
          <a:bodyPr wrap="square" lIns="0" tIns="0" rIns="0" bIns="0" rtlCol="0" anchor="b" anchorCtr="0">
            <a:noAutofit/>
          </a:bodyPr>
          <a:lstStyle/>
          <a:p>
            <a:pPr algn="ctr">
              <a:spcBef>
                <a:spcPct val="0"/>
              </a:spcBef>
              <a:spcAft>
                <a:spcPct val="0"/>
              </a:spcAft>
            </a:pPr>
            <a:r>
              <a:rPr lang="it-IT" altLang="zh-CN" sz="1600" b="1" dirty="0">
                <a:solidFill>
                  <a:schemeClr val="tx2"/>
                </a:solidFill>
                <a:ea typeface="微软雅黑" panose="020B0503020204020204" pitchFamily="34" charset="-122"/>
                <a:cs typeface="+mn-ea"/>
                <a:sym typeface="+mn-lt"/>
              </a:rPr>
              <a:t>Calcolo delle features</a:t>
            </a:r>
            <a:endParaRPr lang="zh-CN" altLang="en-US" sz="1600" b="1" dirty="0">
              <a:solidFill>
                <a:schemeClr val="tx2"/>
              </a:solidFill>
              <a:ea typeface="微软雅黑" panose="020B0503020204020204" pitchFamily="34" charset="-122"/>
              <a:cs typeface="+mn-ea"/>
              <a:sym typeface="+mn-lt"/>
            </a:endParaRPr>
          </a:p>
        </p:txBody>
      </p:sp>
      <p:sp>
        <p:nvSpPr>
          <p:cNvPr id="15" name="矩形 23">
            <a:extLst>
              <a:ext uri="{FF2B5EF4-FFF2-40B4-BE49-F238E27FC236}">
                <a16:creationId xmlns:a16="http://schemas.microsoft.com/office/drawing/2014/main" id="{3A7CAEA5-CE05-64AB-B1CC-654FB492AB49}"/>
              </a:ext>
            </a:extLst>
          </p:cNvPr>
          <p:cNvSpPr/>
          <p:nvPr>
            <p:custDataLst>
              <p:tags r:id="rId9"/>
            </p:custDataLst>
          </p:nvPr>
        </p:nvSpPr>
        <p:spPr>
          <a:xfrm>
            <a:off x="7852092" y="2732594"/>
            <a:ext cx="1626235" cy="535940"/>
          </a:xfrm>
          <a:prstGeom prst="rect">
            <a:avLst/>
          </a:prstGeom>
          <a:noFill/>
        </p:spPr>
        <p:txBody>
          <a:bodyPr wrap="square" lIns="0" tIns="0" rIns="0" bIns="0" rtlCol="0" anchor="b" anchorCtr="0">
            <a:noAutofit/>
          </a:bodyPr>
          <a:lstStyle/>
          <a:p>
            <a:pPr algn="ctr">
              <a:spcBef>
                <a:spcPct val="0"/>
              </a:spcBef>
              <a:spcAft>
                <a:spcPct val="0"/>
              </a:spcAft>
            </a:pPr>
            <a:r>
              <a:rPr lang="it-IT" altLang="zh-CN" sz="1600" b="1" dirty="0">
                <a:solidFill>
                  <a:schemeClr val="tx2"/>
                </a:solidFill>
                <a:ea typeface="微软雅黑" panose="020B0503020204020204" pitchFamily="34" charset="-122"/>
                <a:cs typeface="+mn-ea"/>
                <a:sym typeface="+mn-lt"/>
              </a:rPr>
              <a:t>Classificazione delle Foglie</a:t>
            </a:r>
            <a:endParaRPr lang="zh-CN" altLang="en-US" sz="1600" b="1" dirty="0">
              <a:solidFill>
                <a:schemeClr val="tx2"/>
              </a:solidFill>
              <a:ea typeface="微软雅黑" panose="020B0503020204020204" pitchFamily="34" charset="-122"/>
              <a:cs typeface="+mn-ea"/>
              <a:sym typeface="+mn-lt"/>
            </a:endParaRPr>
          </a:p>
        </p:txBody>
      </p:sp>
      <p:cxnSp>
        <p:nvCxnSpPr>
          <p:cNvPr id="16" name="直接连接符 47">
            <a:extLst>
              <a:ext uri="{FF2B5EF4-FFF2-40B4-BE49-F238E27FC236}">
                <a16:creationId xmlns:a16="http://schemas.microsoft.com/office/drawing/2014/main" id="{D53B43D2-C94A-ACC5-82C2-A9C545CA181F}"/>
              </a:ext>
            </a:extLst>
          </p:cNvPr>
          <p:cNvCxnSpPr/>
          <p:nvPr>
            <p:custDataLst>
              <p:tags r:id="rId10"/>
            </p:custDataLst>
          </p:nvPr>
        </p:nvCxnSpPr>
        <p:spPr>
          <a:xfrm flipV="1">
            <a:off x="7028815" y="2840990"/>
            <a:ext cx="1270" cy="950595"/>
          </a:xfrm>
          <a:prstGeom prst="line">
            <a:avLst/>
          </a:prstGeom>
          <a:ln>
            <a:solidFill>
              <a:schemeClr val="bg2"/>
            </a:solidFill>
          </a:ln>
        </p:spPr>
        <p:style>
          <a:lnRef idx="2">
            <a:schemeClr val="accent1"/>
          </a:lnRef>
          <a:fillRef idx="0">
            <a:srgbClr val="FFFFFF"/>
          </a:fillRef>
          <a:effectRef idx="0">
            <a:srgbClr val="FFFFFF"/>
          </a:effectRef>
          <a:fontRef idx="minor">
            <a:schemeClr val="tx1"/>
          </a:fontRef>
        </p:style>
      </p:cxnSp>
      <p:cxnSp>
        <p:nvCxnSpPr>
          <p:cNvPr id="17" name="直接连接符 48">
            <a:extLst>
              <a:ext uri="{FF2B5EF4-FFF2-40B4-BE49-F238E27FC236}">
                <a16:creationId xmlns:a16="http://schemas.microsoft.com/office/drawing/2014/main" id="{012CC6B2-1D00-7FC2-6AA6-D60E40683ED5}"/>
              </a:ext>
            </a:extLst>
          </p:cNvPr>
          <p:cNvCxnSpPr/>
          <p:nvPr>
            <p:custDataLst>
              <p:tags r:id="rId11"/>
            </p:custDataLst>
          </p:nvPr>
        </p:nvCxnSpPr>
        <p:spPr>
          <a:xfrm flipV="1">
            <a:off x="10340340" y="2835275"/>
            <a:ext cx="1270" cy="950595"/>
          </a:xfrm>
          <a:prstGeom prst="line">
            <a:avLst/>
          </a:prstGeom>
          <a:ln>
            <a:solidFill>
              <a:schemeClr val="bg2"/>
            </a:solidFill>
          </a:ln>
        </p:spPr>
        <p:style>
          <a:lnRef idx="2">
            <a:schemeClr val="accent1"/>
          </a:lnRef>
          <a:fillRef idx="0">
            <a:srgbClr val="FFFFFF"/>
          </a:fillRef>
          <a:effectRef idx="0">
            <a:srgbClr val="FFFFFF"/>
          </a:effectRef>
          <a:fontRef idx="minor">
            <a:schemeClr val="tx1"/>
          </a:fontRef>
        </p:style>
      </p:cxnSp>
      <p:cxnSp>
        <p:nvCxnSpPr>
          <p:cNvPr id="18" name="直接连接符 46">
            <a:extLst>
              <a:ext uri="{FF2B5EF4-FFF2-40B4-BE49-F238E27FC236}">
                <a16:creationId xmlns:a16="http://schemas.microsoft.com/office/drawing/2014/main" id="{44B3413A-114B-ED53-3E6C-44EA749BC4EB}"/>
              </a:ext>
            </a:extLst>
          </p:cNvPr>
          <p:cNvCxnSpPr/>
          <p:nvPr>
            <p:custDataLst>
              <p:tags r:id="rId12"/>
            </p:custDataLst>
          </p:nvPr>
        </p:nvCxnSpPr>
        <p:spPr>
          <a:xfrm flipV="1">
            <a:off x="3716655" y="2835275"/>
            <a:ext cx="1270" cy="950595"/>
          </a:xfrm>
          <a:prstGeom prst="line">
            <a:avLst/>
          </a:prstGeom>
          <a:ln>
            <a:solidFill>
              <a:schemeClr val="bg2"/>
            </a:solidFill>
          </a:ln>
        </p:spPr>
        <p:style>
          <a:lnRef idx="2">
            <a:schemeClr val="accent1"/>
          </a:lnRef>
          <a:fillRef idx="0">
            <a:srgbClr val="FFFFFF"/>
          </a:fillRef>
          <a:effectRef idx="0">
            <a:srgbClr val="FFFFFF"/>
          </a:effectRef>
          <a:fontRef idx="minor">
            <a:schemeClr val="tx1"/>
          </a:fontRef>
        </p:style>
      </p:cxnSp>
      <p:cxnSp>
        <p:nvCxnSpPr>
          <p:cNvPr id="19" name="直接连接符 49">
            <a:extLst>
              <a:ext uri="{FF2B5EF4-FFF2-40B4-BE49-F238E27FC236}">
                <a16:creationId xmlns:a16="http://schemas.microsoft.com/office/drawing/2014/main" id="{02DEAC48-C643-A70D-E40B-80757454B6EC}"/>
              </a:ext>
            </a:extLst>
          </p:cNvPr>
          <p:cNvCxnSpPr/>
          <p:nvPr>
            <p:custDataLst>
              <p:tags r:id="rId13"/>
            </p:custDataLst>
          </p:nvPr>
        </p:nvCxnSpPr>
        <p:spPr>
          <a:xfrm flipV="1">
            <a:off x="5372735" y="3829685"/>
            <a:ext cx="1270" cy="980440"/>
          </a:xfrm>
          <a:prstGeom prst="line">
            <a:avLst/>
          </a:prstGeom>
          <a:ln>
            <a:solidFill>
              <a:schemeClr val="bg2"/>
            </a:solidFill>
          </a:ln>
        </p:spPr>
        <p:style>
          <a:lnRef idx="2">
            <a:schemeClr val="accent1"/>
          </a:lnRef>
          <a:fillRef idx="0">
            <a:srgbClr val="FFFFFF"/>
          </a:fillRef>
          <a:effectRef idx="0">
            <a:srgbClr val="FFFFFF"/>
          </a:effectRef>
          <a:fontRef idx="minor">
            <a:schemeClr val="tx1"/>
          </a:fontRef>
        </p:style>
      </p:cxnSp>
      <p:cxnSp>
        <p:nvCxnSpPr>
          <p:cNvPr id="20" name="直接连接符 50">
            <a:extLst>
              <a:ext uri="{FF2B5EF4-FFF2-40B4-BE49-F238E27FC236}">
                <a16:creationId xmlns:a16="http://schemas.microsoft.com/office/drawing/2014/main" id="{E61F571D-6C57-C44E-37E0-D79E5A1F407B}"/>
              </a:ext>
            </a:extLst>
          </p:cNvPr>
          <p:cNvCxnSpPr/>
          <p:nvPr>
            <p:custDataLst>
              <p:tags r:id="rId14"/>
            </p:custDataLst>
          </p:nvPr>
        </p:nvCxnSpPr>
        <p:spPr>
          <a:xfrm flipV="1">
            <a:off x="8684895" y="3829685"/>
            <a:ext cx="1270" cy="980440"/>
          </a:xfrm>
          <a:prstGeom prst="line">
            <a:avLst/>
          </a:prstGeom>
          <a:ln>
            <a:solidFill>
              <a:schemeClr val="bg2"/>
            </a:solidFill>
          </a:ln>
        </p:spPr>
        <p:style>
          <a:lnRef idx="2">
            <a:schemeClr val="accent1"/>
          </a:lnRef>
          <a:fillRef idx="0">
            <a:srgbClr val="FFFFFF"/>
          </a:fillRef>
          <a:effectRef idx="0">
            <a:srgbClr val="FFFFFF"/>
          </a:effectRef>
          <a:fontRef idx="minor">
            <a:schemeClr val="tx1"/>
          </a:fontRef>
        </p:style>
      </p:cxnSp>
      <p:cxnSp>
        <p:nvCxnSpPr>
          <p:cNvPr id="21" name="直接连接符 45">
            <a:extLst>
              <a:ext uri="{FF2B5EF4-FFF2-40B4-BE49-F238E27FC236}">
                <a16:creationId xmlns:a16="http://schemas.microsoft.com/office/drawing/2014/main" id="{2D952648-8E09-044E-3C78-B9404D6D5647}"/>
              </a:ext>
            </a:extLst>
          </p:cNvPr>
          <p:cNvCxnSpPr/>
          <p:nvPr>
            <p:custDataLst>
              <p:tags r:id="rId15"/>
            </p:custDataLst>
          </p:nvPr>
        </p:nvCxnSpPr>
        <p:spPr>
          <a:xfrm flipV="1">
            <a:off x="2060575" y="3829685"/>
            <a:ext cx="1270" cy="980440"/>
          </a:xfrm>
          <a:prstGeom prst="line">
            <a:avLst/>
          </a:prstGeom>
          <a:ln>
            <a:solidFill>
              <a:schemeClr val="bg2"/>
            </a:solidFill>
          </a:ln>
        </p:spPr>
        <p:style>
          <a:lnRef idx="2">
            <a:schemeClr val="accent1"/>
          </a:lnRef>
          <a:fillRef idx="0">
            <a:srgbClr val="FFFFFF"/>
          </a:fillRef>
          <a:effectRef idx="0">
            <a:srgbClr val="FFFFFF"/>
          </a:effectRef>
          <a:fontRef idx="minor">
            <a:schemeClr val="tx1"/>
          </a:fontRef>
        </p:style>
      </p:cxnSp>
      <p:sp>
        <p:nvSpPr>
          <p:cNvPr id="22" name="燕尾形 3">
            <a:extLst>
              <a:ext uri="{FF2B5EF4-FFF2-40B4-BE49-F238E27FC236}">
                <a16:creationId xmlns:a16="http://schemas.microsoft.com/office/drawing/2014/main" id="{185C0876-1096-CEBF-9741-B23DED33DE8C}"/>
              </a:ext>
            </a:extLst>
          </p:cNvPr>
          <p:cNvSpPr/>
          <p:nvPr>
            <p:custDataLst>
              <p:tags r:id="rId16"/>
            </p:custDataLst>
          </p:nvPr>
        </p:nvSpPr>
        <p:spPr>
          <a:xfrm flipV="1">
            <a:off x="1250950" y="3725545"/>
            <a:ext cx="1620520" cy="186055"/>
          </a:xfrm>
          <a:prstGeom prst="chevron">
            <a:avLst/>
          </a:prstGeom>
          <a:solidFill>
            <a:schemeClr val="accent1"/>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23" name="燕尾形 4">
            <a:extLst>
              <a:ext uri="{FF2B5EF4-FFF2-40B4-BE49-F238E27FC236}">
                <a16:creationId xmlns:a16="http://schemas.microsoft.com/office/drawing/2014/main" id="{F3C29205-CDAD-8B84-DF64-D3A7FB216457}"/>
              </a:ext>
            </a:extLst>
          </p:cNvPr>
          <p:cNvSpPr/>
          <p:nvPr>
            <p:custDataLst>
              <p:tags r:id="rId17"/>
            </p:custDataLst>
          </p:nvPr>
        </p:nvSpPr>
        <p:spPr>
          <a:xfrm rot="10800000" flipH="1" flipV="1">
            <a:off x="9530715" y="3726180"/>
            <a:ext cx="1620520" cy="186055"/>
          </a:xfrm>
          <a:prstGeom prst="chevron">
            <a:avLst/>
          </a:prstGeom>
          <a:solidFill>
            <a:schemeClr val="accent1"/>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24" name="燕尾形 6">
            <a:extLst>
              <a:ext uri="{FF2B5EF4-FFF2-40B4-BE49-F238E27FC236}">
                <a16:creationId xmlns:a16="http://schemas.microsoft.com/office/drawing/2014/main" id="{625B663D-2774-DDC6-251D-3FE26F4F1075}"/>
              </a:ext>
            </a:extLst>
          </p:cNvPr>
          <p:cNvSpPr/>
          <p:nvPr>
            <p:custDataLst>
              <p:tags r:id="rId18"/>
            </p:custDataLst>
          </p:nvPr>
        </p:nvSpPr>
        <p:spPr>
          <a:xfrm flipV="1">
            <a:off x="2906395" y="3724910"/>
            <a:ext cx="1621155" cy="186055"/>
          </a:xfrm>
          <a:prstGeom prst="chevron">
            <a:avLst/>
          </a:prstGeom>
          <a:solidFill>
            <a:schemeClr val="accent1"/>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25" name="燕尾形 7">
            <a:extLst>
              <a:ext uri="{FF2B5EF4-FFF2-40B4-BE49-F238E27FC236}">
                <a16:creationId xmlns:a16="http://schemas.microsoft.com/office/drawing/2014/main" id="{0AF59B00-D07E-4F9A-F79E-046264095C1D}"/>
              </a:ext>
            </a:extLst>
          </p:cNvPr>
          <p:cNvSpPr/>
          <p:nvPr>
            <p:custDataLst>
              <p:tags r:id="rId19"/>
            </p:custDataLst>
          </p:nvPr>
        </p:nvSpPr>
        <p:spPr>
          <a:xfrm flipV="1">
            <a:off x="4562475" y="3725545"/>
            <a:ext cx="1621155" cy="186055"/>
          </a:xfrm>
          <a:prstGeom prst="chevron">
            <a:avLst/>
          </a:prstGeom>
          <a:solidFill>
            <a:schemeClr val="accent1"/>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26" name="燕尾形 8">
            <a:extLst>
              <a:ext uri="{FF2B5EF4-FFF2-40B4-BE49-F238E27FC236}">
                <a16:creationId xmlns:a16="http://schemas.microsoft.com/office/drawing/2014/main" id="{B6EBB8B5-3F72-2764-12CE-627C9811F932}"/>
              </a:ext>
            </a:extLst>
          </p:cNvPr>
          <p:cNvSpPr/>
          <p:nvPr>
            <p:custDataLst>
              <p:tags r:id="rId20"/>
            </p:custDataLst>
          </p:nvPr>
        </p:nvSpPr>
        <p:spPr>
          <a:xfrm flipV="1">
            <a:off x="6218555" y="3724910"/>
            <a:ext cx="1621155" cy="186055"/>
          </a:xfrm>
          <a:prstGeom prst="chevron">
            <a:avLst/>
          </a:prstGeom>
          <a:solidFill>
            <a:schemeClr val="accent1"/>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27" name="燕尾形 11">
            <a:extLst>
              <a:ext uri="{FF2B5EF4-FFF2-40B4-BE49-F238E27FC236}">
                <a16:creationId xmlns:a16="http://schemas.microsoft.com/office/drawing/2014/main" id="{4CA19874-F1F6-9E84-EBFA-47DC38FD8F2F}"/>
              </a:ext>
            </a:extLst>
          </p:cNvPr>
          <p:cNvSpPr/>
          <p:nvPr>
            <p:custDataLst>
              <p:tags r:id="rId21"/>
            </p:custDataLst>
          </p:nvPr>
        </p:nvSpPr>
        <p:spPr>
          <a:xfrm flipV="1">
            <a:off x="7874635" y="3725545"/>
            <a:ext cx="1621155" cy="186055"/>
          </a:xfrm>
          <a:prstGeom prst="chevron">
            <a:avLst/>
          </a:prstGeom>
          <a:solidFill>
            <a:schemeClr val="accent1"/>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28" name="椭圆 56">
            <a:extLst>
              <a:ext uri="{FF2B5EF4-FFF2-40B4-BE49-F238E27FC236}">
                <a16:creationId xmlns:a16="http://schemas.microsoft.com/office/drawing/2014/main" id="{EC815E7E-0585-1DC8-42CA-EE817FB95444}"/>
              </a:ext>
            </a:extLst>
          </p:cNvPr>
          <p:cNvSpPr/>
          <p:nvPr>
            <p:custDataLst>
              <p:tags r:id="rId22"/>
            </p:custDataLst>
          </p:nvPr>
        </p:nvSpPr>
        <p:spPr>
          <a:xfrm>
            <a:off x="5187950" y="4603750"/>
            <a:ext cx="381635" cy="38227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400" b="1" dirty="0">
                <a:solidFill>
                  <a:schemeClr val="bg1"/>
                </a:solidFill>
                <a:ea typeface="微软雅黑" panose="020B0503020204020204" pitchFamily="34" charset="-122"/>
                <a:cs typeface="+mn-ea"/>
                <a:sym typeface="+mn-lt"/>
              </a:rPr>
              <a:t>03</a:t>
            </a:r>
          </a:p>
        </p:txBody>
      </p:sp>
      <p:sp>
        <p:nvSpPr>
          <p:cNvPr id="29" name="椭圆 58">
            <a:extLst>
              <a:ext uri="{FF2B5EF4-FFF2-40B4-BE49-F238E27FC236}">
                <a16:creationId xmlns:a16="http://schemas.microsoft.com/office/drawing/2014/main" id="{8187B8E0-71CE-1A7D-BD56-46178891A6E4}"/>
              </a:ext>
            </a:extLst>
          </p:cNvPr>
          <p:cNvSpPr/>
          <p:nvPr>
            <p:custDataLst>
              <p:tags r:id="rId23"/>
            </p:custDataLst>
          </p:nvPr>
        </p:nvSpPr>
        <p:spPr>
          <a:xfrm>
            <a:off x="8501380" y="4599940"/>
            <a:ext cx="381635" cy="38227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400" b="1" dirty="0">
                <a:solidFill>
                  <a:schemeClr val="bg1"/>
                </a:solidFill>
                <a:ea typeface="微软雅黑" panose="020B0503020204020204" pitchFamily="34" charset="-122"/>
                <a:cs typeface="+mn-ea"/>
                <a:sym typeface="+mn-lt"/>
              </a:rPr>
              <a:t>05</a:t>
            </a:r>
          </a:p>
        </p:txBody>
      </p:sp>
      <p:sp>
        <p:nvSpPr>
          <p:cNvPr id="30" name="椭圆 129">
            <a:extLst>
              <a:ext uri="{FF2B5EF4-FFF2-40B4-BE49-F238E27FC236}">
                <a16:creationId xmlns:a16="http://schemas.microsoft.com/office/drawing/2014/main" id="{BEEFA589-FF5C-9517-487A-40B2AF1C2005}"/>
              </a:ext>
            </a:extLst>
          </p:cNvPr>
          <p:cNvSpPr/>
          <p:nvPr>
            <p:custDataLst>
              <p:tags r:id="rId24"/>
            </p:custDataLst>
          </p:nvPr>
        </p:nvSpPr>
        <p:spPr>
          <a:xfrm>
            <a:off x="1877695" y="4599305"/>
            <a:ext cx="382905" cy="382905"/>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400" b="1" dirty="0">
                <a:solidFill>
                  <a:schemeClr val="bg1"/>
                </a:solidFill>
                <a:ea typeface="微软雅黑" panose="020B0503020204020204" pitchFamily="34" charset="-122"/>
                <a:cs typeface="+mn-ea"/>
                <a:sym typeface="+mn-lt"/>
              </a:rPr>
              <a:t>01</a:t>
            </a:r>
          </a:p>
        </p:txBody>
      </p:sp>
      <p:sp>
        <p:nvSpPr>
          <p:cNvPr id="31" name="椭圆 61">
            <a:extLst>
              <a:ext uri="{FF2B5EF4-FFF2-40B4-BE49-F238E27FC236}">
                <a16:creationId xmlns:a16="http://schemas.microsoft.com/office/drawing/2014/main" id="{E788F54D-CC23-E3C7-836B-C48AE5453F2B}"/>
              </a:ext>
            </a:extLst>
          </p:cNvPr>
          <p:cNvSpPr/>
          <p:nvPr>
            <p:custDataLst>
              <p:tags r:id="rId25"/>
            </p:custDataLst>
          </p:nvPr>
        </p:nvSpPr>
        <p:spPr>
          <a:xfrm>
            <a:off x="3521710" y="2647315"/>
            <a:ext cx="382905" cy="38354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400" b="1" dirty="0">
                <a:solidFill>
                  <a:schemeClr val="bg1"/>
                </a:solidFill>
                <a:ea typeface="微软雅黑" panose="020B0503020204020204" pitchFamily="34" charset="-122"/>
                <a:cs typeface="+mn-ea"/>
                <a:sym typeface="+mn-lt"/>
              </a:rPr>
              <a:t>02</a:t>
            </a:r>
          </a:p>
        </p:txBody>
      </p:sp>
      <p:sp>
        <p:nvSpPr>
          <p:cNvPr id="32" name="椭圆 1">
            <a:extLst>
              <a:ext uri="{FF2B5EF4-FFF2-40B4-BE49-F238E27FC236}">
                <a16:creationId xmlns:a16="http://schemas.microsoft.com/office/drawing/2014/main" id="{26B496CD-3D17-9C1C-04BB-CB1BA42A51C3}"/>
              </a:ext>
            </a:extLst>
          </p:cNvPr>
          <p:cNvSpPr/>
          <p:nvPr>
            <p:custDataLst>
              <p:tags r:id="rId26"/>
            </p:custDataLst>
          </p:nvPr>
        </p:nvSpPr>
        <p:spPr>
          <a:xfrm>
            <a:off x="6837680" y="2647315"/>
            <a:ext cx="382905" cy="38354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400" b="1" dirty="0">
                <a:solidFill>
                  <a:schemeClr val="bg1"/>
                </a:solidFill>
                <a:ea typeface="微软雅黑" panose="020B0503020204020204" pitchFamily="34" charset="-122"/>
                <a:cs typeface="+mn-ea"/>
                <a:sym typeface="+mn-lt"/>
              </a:rPr>
              <a:t>04</a:t>
            </a:r>
          </a:p>
        </p:txBody>
      </p:sp>
      <p:sp>
        <p:nvSpPr>
          <p:cNvPr id="33" name="椭圆 2">
            <a:extLst>
              <a:ext uri="{FF2B5EF4-FFF2-40B4-BE49-F238E27FC236}">
                <a16:creationId xmlns:a16="http://schemas.microsoft.com/office/drawing/2014/main" id="{CA4B9EA8-4786-BD34-897A-2CFE918106B7}"/>
              </a:ext>
            </a:extLst>
          </p:cNvPr>
          <p:cNvSpPr/>
          <p:nvPr>
            <p:custDataLst>
              <p:tags r:id="rId27"/>
            </p:custDataLst>
          </p:nvPr>
        </p:nvSpPr>
        <p:spPr>
          <a:xfrm>
            <a:off x="10153650" y="2647315"/>
            <a:ext cx="382905" cy="38354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400" b="1" dirty="0">
                <a:solidFill>
                  <a:schemeClr val="bg1"/>
                </a:solidFill>
                <a:ea typeface="微软雅黑" panose="020B0503020204020204" pitchFamily="34" charset="-122"/>
                <a:cs typeface="+mn-ea"/>
                <a:sym typeface="+mn-lt"/>
              </a:rPr>
              <a:t>06</a:t>
            </a:r>
          </a:p>
        </p:txBody>
      </p:sp>
      <p:sp>
        <p:nvSpPr>
          <p:cNvPr id="34" name="燕尾形 9">
            <a:extLst>
              <a:ext uri="{FF2B5EF4-FFF2-40B4-BE49-F238E27FC236}">
                <a16:creationId xmlns:a16="http://schemas.microsoft.com/office/drawing/2014/main" id="{CFFD1376-E814-AFC3-8A7C-F7B09A0B6552}"/>
              </a:ext>
            </a:extLst>
          </p:cNvPr>
          <p:cNvSpPr/>
          <p:nvPr>
            <p:custDataLst>
              <p:tags r:id="rId28"/>
            </p:custDataLst>
          </p:nvPr>
        </p:nvSpPr>
        <p:spPr>
          <a:xfrm flipV="1">
            <a:off x="1048385" y="3725545"/>
            <a:ext cx="202565" cy="186690"/>
          </a:xfrm>
          <a:prstGeom prst="chevron">
            <a:avLst/>
          </a:prstGeom>
          <a:solidFill>
            <a:schemeClr val="accent1"/>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35" name="燕尾形 12">
            <a:extLst>
              <a:ext uri="{FF2B5EF4-FFF2-40B4-BE49-F238E27FC236}">
                <a16:creationId xmlns:a16="http://schemas.microsoft.com/office/drawing/2014/main" id="{ECCBBBE7-796E-45EA-38C2-2DA64AB7C35E}"/>
              </a:ext>
            </a:extLst>
          </p:cNvPr>
          <p:cNvSpPr/>
          <p:nvPr>
            <p:custDataLst>
              <p:tags r:id="rId29"/>
            </p:custDataLst>
          </p:nvPr>
        </p:nvSpPr>
        <p:spPr>
          <a:xfrm flipV="1">
            <a:off x="11152505" y="3725545"/>
            <a:ext cx="202565" cy="186690"/>
          </a:xfrm>
          <a:prstGeom prst="chevron">
            <a:avLst/>
          </a:prstGeom>
          <a:solidFill>
            <a:schemeClr val="accent1"/>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Tree>
    <p:extLst>
      <p:ext uri="{BB962C8B-B14F-4D97-AF65-F5344CB8AC3E}">
        <p14:creationId xmlns:p14="http://schemas.microsoft.com/office/powerpoint/2010/main" val="882713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1D535-5D48-E0A3-6531-CA15376DE64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9D70202-A54D-5BD7-2BB2-9C8D1DF25037}"/>
              </a:ext>
            </a:extLst>
          </p:cNvPr>
          <p:cNvSpPr>
            <a:spLocks noGrp="1"/>
          </p:cNvSpPr>
          <p:nvPr>
            <p:ph type="title"/>
          </p:nvPr>
        </p:nvSpPr>
        <p:spPr/>
        <p:txBody>
          <a:bodyPr anchor="ctr">
            <a:normAutofit/>
          </a:bodyPr>
          <a:lstStyle/>
          <a:p>
            <a:r>
              <a:rPr lang="en-US" b="1" dirty="0">
                <a:solidFill>
                  <a:schemeClr val="tx2"/>
                </a:solidFill>
              </a:rPr>
              <a:t>Project Pipeline</a:t>
            </a:r>
          </a:p>
        </p:txBody>
      </p:sp>
      <p:pic>
        <p:nvPicPr>
          <p:cNvPr id="2" name="Immagine 1" descr="Immagine che contiene testo, schermata, linea, bianco&#10;&#10;Il contenuto generato dall'IA potrebbe non essere corretto.">
            <a:extLst>
              <a:ext uri="{FF2B5EF4-FFF2-40B4-BE49-F238E27FC236}">
                <a16:creationId xmlns:a16="http://schemas.microsoft.com/office/drawing/2014/main" id="{B119113E-3844-0085-E045-840436D71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38913"/>
            <a:ext cx="10515600" cy="1524762"/>
          </a:xfrm>
          <a:prstGeom prst="rect">
            <a:avLst/>
          </a:prstGeom>
          <a:noFill/>
        </p:spPr>
      </p:pic>
    </p:spTree>
    <p:extLst>
      <p:ext uri="{BB962C8B-B14F-4D97-AF65-F5344CB8AC3E}">
        <p14:creationId xmlns:p14="http://schemas.microsoft.com/office/powerpoint/2010/main" val="1929947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16CEF-DD3E-3DDD-CCDA-E08CD1AE294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557288A-26C2-8988-E591-9FC89CAF2DEF}"/>
              </a:ext>
            </a:extLst>
          </p:cNvPr>
          <p:cNvSpPr>
            <a:spLocks noGrp="1"/>
          </p:cNvSpPr>
          <p:nvPr>
            <p:ph type="title"/>
          </p:nvPr>
        </p:nvSpPr>
        <p:spPr>
          <a:xfrm>
            <a:off x="579577" y="872917"/>
            <a:ext cx="10800000" cy="720000"/>
          </a:xfrm>
        </p:spPr>
        <p:txBody>
          <a:bodyPr anchor="ctr">
            <a:normAutofit/>
          </a:bodyPr>
          <a:lstStyle/>
          <a:p>
            <a:r>
              <a:rPr lang="en-US" sz="4400" dirty="0">
                <a:solidFill>
                  <a:schemeClr val="tx2"/>
                </a:solidFill>
                <a:latin typeface="+mn-lt"/>
                <a:ea typeface="微软雅黑" panose="020B0503020204020204" pitchFamily="34" charset="-122"/>
                <a:cs typeface="+mn-ea"/>
                <a:sym typeface="+mn-lt"/>
              </a:rPr>
              <a:t>01-Acquisizione </a:t>
            </a:r>
            <a:r>
              <a:rPr lang="en-US" sz="4400" dirty="0" err="1">
                <a:solidFill>
                  <a:schemeClr val="tx2"/>
                </a:solidFill>
                <a:latin typeface="+mn-lt"/>
                <a:ea typeface="微软雅黑" panose="020B0503020204020204" pitchFamily="34" charset="-122"/>
                <a:cs typeface="+mn-ea"/>
                <a:sym typeface="+mn-lt"/>
              </a:rPr>
              <a:t>delle</a:t>
            </a:r>
            <a:r>
              <a:rPr lang="en-US" sz="4400" dirty="0">
                <a:solidFill>
                  <a:schemeClr val="tx2"/>
                </a:solidFill>
                <a:latin typeface="+mn-lt"/>
                <a:ea typeface="微软雅黑" panose="020B0503020204020204" pitchFamily="34" charset="-122"/>
                <a:cs typeface="+mn-ea"/>
                <a:sym typeface="+mn-lt"/>
              </a:rPr>
              <a:t> </a:t>
            </a:r>
            <a:r>
              <a:rPr lang="en-US" sz="4400" dirty="0" err="1">
                <a:solidFill>
                  <a:schemeClr val="tx2"/>
                </a:solidFill>
                <a:latin typeface="+mn-lt"/>
                <a:ea typeface="微软雅黑" panose="020B0503020204020204" pitchFamily="34" charset="-122"/>
                <a:cs typeface="+mn-ea"/>
                <a:sym typeface="+mn-lt"/>
              </a:rPr>
              <a:t>Immagini</a:t>
            </a:r>
            <a:endParaRPr lang="en-US" sz="4400" dirty="0">
              <a:solidFill>
                <a:schemeClr val="tx2"/>
              </a:solidFill>
              <a:latin typeface="+mn-lt"/>
              <a:ea typeface="微软雅黑" panose="020B0503020204020204" pitchFamily="34" charset="-122"/>
              <a:cs typeface="+mn-ea"/>
              <a:sym typeface="+mn-lt"/>
            </a:endParaRPr>
          </a:p>
        </p:txBody>
      </p:sp>
      <p:sp>
        <p:nvSpPr>
          <p:cNvPr id="2" name="任意多边形: 形状 31">
            <a:extLst>
              <a:ext uri="{FF2B5EF4-FFF2-40B4-BE49-F238E27FC236}">
                <a16:creationId xmlns:a16="http://schemas.microsoft.com/office/drawing/2014/main" id="{A2086821-ACF4-1BBE-7338-461B5504108B}"/>
              </a:ext>
            </a:extLst>
          </p:cNvPr>
          <p:cNvSpPr/>
          <p:nvPr>
            <p:custDataLst>
              <p:tags r:id="rId1"/>
            </p:custDataLst>
          </p:nvPr>
        </p:nvSpPr>
        <p:spPr>
          <a:xfrm>
            <a:off x="291670" y="3484725"/>
            <a:ext cx="399223" cy="1024024"/>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grpSp>
        <p:nvGrpSpPr>
          <p:cNvPr id="12" name="Gruppo 11">
            <a:extLst>
              <a:ext uri="{FF2B5EF4-FFF2-40B4-BE49-F238E27FC236}">
                <a16:creationId xmlns:a16="http://schemas.microsoft.com/office/drawing/2014/main" id="{DCF5BB7D-077C-609E-A3C5-D95AD7647871}"/>
              </a:ext>
            </a:extLst>
          </p:cNvPr>
          <p:cNvGrpSpPr/>
          <p:nvPr/>
        </p:nvGrpSpPr>
        <p:grpSpPr>
          <a:xfrm>
            <a:off x="202488" y="2487158"/>
            <a:ext cx="11671750" cy="3055303"/>
            <a:chOff x="696879" y="2457661"/>
            <a:chExt cx="11671750" cy="3055303"/>
          </a:xfrm>
        </p:grpSpPr>
        <p:grpSp>
          <p:nvGrpSpPr>
            <p:cNvPr id="4" name="Group 3">
              <a:extLst>
                <a:ext uri="{FF2B5EF4-FFF2-40B4-BE49-F238E27FC236}">
                  <a16:creationId xmlns:a16="http://schemas.microsoft.com/office/drawing/2014/main" id="{3A1E980A-374B-6E71-EBF4-E4D3A500644A}"/>
                </a:ext>
              </a:extLst>
            </p:cNvPr>
            <p:cNvGrpSpPr/>
            <p:nvPr/>
          </p:nvGrpSpPr>
          <p:grpSpPr>
            <a:xfrm>
              <a:off x="696879" y="2457661"/>
              <a:ext cx="9523480" cy="3045472"/>
              <a:chOff x="605439" y="2356456"/>
              <a:chExt cx="12383397" cy="3071737"/>
            </a:xfrm>
          </p:grpSpPr>
          <p:sp>
            <p:nvSpPr>
              <p:cNvPr id="65" name="Freeform 4">
                <a:extLst>
                  <a:ext uri="{FF2B5EF4-FFF2-40B4-BE49-F238E27FC236}">
                    <a16:creationId xmlns:a16="http://schemas.microsoft.com/office/drawing/2014/main" id="{C0FF88CF-E4F2-23E1-D889-9E142C2889B4}"/>
                  </a:ext>
                </a:extLst>
              </p:cNvPr>
              <p:cNvSpPr/>
              <p:nvPr>
                <p:custDataLst>
                  <p:tags r:id="rId5"/>
                </p:custDataLst>
              </p:nvPr>
            </p:nvSpPr>
            <p:spPr>
              <a:xfrm>
                <a:off x="7543504" y="2363163"/>
                <a:ext cx="2640525" cy="3065030"/>
              </a:xfrm>
              <a:custGeom>
                <a:avLst/>
                <a:gdLst>
                  <a:gd name="connsiteX0" fmla="*/ 2901949 w 3176990"/>
                  <a:gd name="connsiteY0" fmla="*/ 0 h 2901950"/>
                  <a:gd name="connsiteX1" fmla="*/ 2901948 w 3176990"/>
                  <a:gd name="connsiteY1" fmla="*/ 1181659 h 2901950"/>
                  <a:gd name="connsiteX2" fmla="*/ 3176990 w 3176990"/>
                  <a:gd name="connsiteY2" fmla="*/ 1450974 h 2901950"/>
                  <a:gd name="connsiteX3" fmla="*/ 2901948 w 3176990"/>
                  <a:gd name="connsiteY3" fmla="*/ 1720293 h 2901950"/>
                  <a:gd name="connsiteX4" fmla="*/ 2901947 w 3176990"/>
                  <a:gd name="connsiteY4" fmla="*/ 2901950 h 2901950"/>
                  <a:gd name="connsiteX5" fmla="*/ 0 w 3176990"/>
                  <a:gd name="connsiteY5" fmla="*/ 2901949 h 2901950"/>
                  <a:gd name="connsiteX6" fmla="*/ 1 w 3176990"/>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90" h="2901950">
                    <a:moveTo>
                      <a:pt x="2901949" y="0"/>
                    </a:moveTo>
                    <a:lnTo>
                      <a:pt x="2901948" y="1181659"/>
                    </a:lnTo>
                    <a:lnTo>
                      <a:pt x="3176990" y="1450974"/>
                    </a:lnTo>
                    <a:lnTo>
                      <a:pt x="2901948" y="1720293"/>
                    </a:lnTo>
                    <a:lnTo>
                      <a:pt x="2901947" y="2901950"/>
                    </a:lnTo>
                    <a:lnTo>
                      <a:pt x="0" y="2901949"/>
                    </a:lnTo>
                    <a:lnTo>
                      <a:pt x="1"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9450" tIns="479653" rIns="431477" bIns="479653" numCol="1" spcCol="0" rtlCol="0" fromWordArt="0" anchor="ctr" anchorCtr="0" forceAA="0" compatLnSpc="1">
                <a:noAutofit/>
              </a:bodyPr>
              <a:lstStyle/>
              <a:p>
                <a:pPr>
                  <a:lnSpc>
                    <a:spcPct val="130000"/>
                  </a:lnSpc>
                  <a:spcAft>
                    <a:spcPts val="1200"/>
                  </a:spcAft>
                </a:pPr>
                <a:endParaRPr lang="en-US" altLang="zh-CN" sz="1100" b="1" dirty="0">
                  <a:solidFill>
                    <a:schemeClr val="tx2"/>
                  </a:solidFill>
                  <a:ea typeface="微软雅黑" panose="020B0503020204020204" pitchFamily="34" charset="-122"/>
                  <a:cs typeface="+mn-ea"/>
                  <a:sym typeface="+mn-lt"/>
                </a:endParaRPr>
              </a:p>
            </p:txBody>
          </p:sp>
          <p:sp>
            <p:nvSpPr>
              <p:cNvPr id="97" name="Freeform 19">
                <a:extLst>
                  <a:ext uri="{FF2B5EF4-FFF2-40B4-BE49-F238E27FC236}">
                    <a16:creationId xmlns:a16="http://schemas.microsoft.com/office/drawing/2014/main" id="{55D0C408-400A-67EE-865C-94458ED6B2D9}"/>
                  </a:ext>
                </a:extLst>
              </p:cNvPr>
              <p:cNvSpPr/>
              <p:nvPr>
                <p:custDataLst>
                  <p:tags r:id="rId6"/>
                </p:custDataLst>
              </p:nvPr>
            </p:nvSpPr>
            <p:spPr>
              <a:xfrm>
                <a:off x="4750104" y="2356456"/>
                <a:ext cx="2640525" cy="3065030"/>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1" tIns="479653" rIns="430806" bIns="479653" numCol="1" spcCol="0" rtlCol="0" fromWordArt="0" anchor="ctr" anchorCtr="0" forceAA="0" compatLnSpc="1">
                <a:noAutofit/>
              </a:bodyPr>
              <a:lstStyle/>
              <a:p>
                <a:pPr>
                  <a:lnSpc>
                    <a:spcPct val="130000"/>
                  </a:lnSpc>
                  <a:spcAft>
                    <a:spcPts val="1200"/>
                  </a:spcAft>
                </a:pPr>
                <a:endParaRPr lang="zh-CN" altLang="zh-CN" sz="1000" b="1" dirty="0">
                  <a:solidFill>
                    <a:schemeClr val="tx2"/>
                  </a:solidFill>
                  <a:ea typeface="微软雅黑" panose="020B0503020204020204" pitchFamily="34" charset="-122"/>
                  <a:cs typeface="+mn-ea"/>
                  <a:sym typeface="+mn-lt"/>
                </a:endParaRPr>
              </a:p>
            </p:txBody>
          </p:sp>
          <p:sp>
            <p:nvSpPr>
              <p:cNvPr id="30" name="任意多边形: 形状 29">
                <a:extLst>
                  <a:ext uri="{FF2B5EF4-FFF2-40B4-BE49-F238E27FC236}">
                    <a16:creationId xmlns:a16="http://schemas.microsoft.com/office/drawing/2014/main" id="{ED8652C2-5801-030A-048F-A6EFDEDD2E99}"/>
                  </a:ext>
                </a:extLst>
              </p:cNvPr>
              <p:cNvSpPr/>
              <p:nvPr>
                <p:custDataLst>
                  <p:tags r:id="rId7"/>
                </p:custDataLst>
              </p:nvPr>
            </p:nvSpPr>
            <p:spPr>
              <a:xfrm>
                <a:off x="605439" y="3362627"/>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sp>
            <p:nvSpPr>
              <p:cNvPr id="32" name="任意多边形: 形状 31">
                <a:extLst>
                  <a:ext uri="{FF2B5EF4-FFF2-40B4-BE49-F238E27FC236}">
                    <a16:creationId xmlns:a16="http://schemas.microsoft.com/office/drawing/2014/main" id="{03993CF0-3D70-7733-0213-551F28C871E0}"/>
                  </a:ext>
                </a:extLst>
              </p:cNvPr>
              <p:cNvSpPr/>
              <p:nvPr>
                <p:custDataLst>
                  <p:tags r:id="rId8"/>
                </p:custDataLst>
              </p:nvPr>
            </p:nvSpPr>
            <p:spPr>
              <a:xfrm>
                <a:off x="4766553" y="3362626"/>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2</a:t>
                </a:r>
                <a:endParaRPr lang="zh-CN" altLang="zh-CN" sz="2400" b="1" dirty="0">
                  <a:solidFill>
                    <a:schemeClr val="tx1"/>
                  </a:solidFill>
                  <a:ea typeface="微软雅黑" panose="020B0503020204020204" pitchFamily="34" charset="-122"/>
                  <a:cs typeface="+mn-ea"/>
                  <a:sym typeface="+mn-lt"/>
                </a:endParaRPr>
              </a:p>
            </p:txBody>
          </p:sp>
          <p:sp>
            <p:nvSpPr>
              <p:cNvPr id="139" name="Freeform 25">
                <a:extLst>
                  <a:ext uri="{FF2B5EF4-FFF2-40B4-BE49-F238E27FC236}">
                    <a16:creationId xmlns:a16="http://schemas.microsoft.com/office/drawing/2014/main" id="{09A55B82-AC72-AD42-A2F5-2B30A8608B23}"/>
                  </a:ext>
                </a:extLst>
              </p:cNvPr>
              <p:cNvSpPr/>
              <p:nvPr>
                <p:custDataLst>
                  <p:tags r:id="rId9"/>
                </p:custDataLst>
              </p:nvPr>
            </p:nvSpPr>
            <p:spPr>
              <a:xfrm>
                <a:off x="719119" y="2356456"/>
                <a:ext cx="3821744" cy="3065030"/>
              </a:xfrm>
              <a:custGeom>
                <a:avLst/>
                <a:gdLst>
                  <a:gd name="connsiteX0" fmla="*/ 2901950 w 3176989"/>
                  <a:gd name="connsiteY0" fmla="*/ 0 h 2901951"/>
                  <a:gd name="connsiteX1" fmla="*/ 2901949 w 3176989"/>
                  <a:gd name="connsiteY1" fmla="*/ 1181659 h 2901951"/>
                  <a:gd name="connsiteX2" fmla="*/ 3176989 w 3176989"/>
                  <a:gd name="connsiteY2" fmla="*/ 1450977 h 2901951"/>
                  <a:gd name="connsiteX3" fmla="*/ 2901951 w 3176989"/>
                  <a:gd name="connsiteY3" fmla="*/ 1720295 h 2901951"/>
                  <a:gd name="connsiteX4" fmla="*/ 2901949 w 3176989"/>
                  <a:gd name="connsiteY4" fmla="*/ 2901951 h 2901951"/>
                  <a:gd name="connsiteX5" fmla="*/ 0 w 3176989"/>
                  <a:gd name="connsiteY5" fmla="*/ 2901950 h 2901951"/>
                  <a:gd name="connsiteX6" fmla="*/ 1 w 3176989"/>
                  <a:gd name="connsiteY6" fmla="*/ 1 h 2901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9" h="2901951">
                    <a:moveTo>
                      <a:pt x="2901950" y="0"/>
                    </a:moveTo>
                    <a:lnTo>
                      <a:pt x="2901949" y="1181659"/>
                    </a:lnTo>
                    <a:lnTo>
                      <a:pt x="3176989" y="1450977"/>
                    </a:lnTo>
                    <a:lnTo>
                      <a:pt x="2901951" y="1720295"/>
                    </a:lnTo>
                    <a:lnTo>
                      <a:pt x="2901949" y="2901951"/>
                    </a:lnTo>
                    <a:lnTo>
                      <a:pt x="0" y="2901950"/>
                    </a:lnTo>
                    <a:lnTo>
                      <a:pt x="1" y="1"/>
                    </a:lnTo>
                    <a:close/>
                  </a:path>
                </a:pathLst>
              </a:cu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9450" tIns="479653" rIns="431477" bIns="479653" numCol="1" spcCol="0" rtlCol="0" fromWordArt="0" anchor="ctr" anchorCtr="0" forceAA="0" compatLnSpc="1">
                <a:noAutofit/>
              </a:bodyPr>
              <a:lstStyle/>
              <a:p>
                <a:pPr>
                  <a:lnSpc>
                    <a:spcPct val="130000"/>
                  </a:lnSpc>
                  <a:spcAft>
                    <a:spcPts val="1200"/>
                  </a:spcAft>
                </a:pPr>
                <a:endParaRPr lang="zh-CN" altLang="en-US" sz="1050" dirty="0">
                  <a:solidFill>
                    <a:schemeClr val="bg1"/>
                  </a:solidFill>
                  <a:ea typeface="微软雅黑" panose="020B0503020204020204" pitchFamily="34" charset="-122"/>
                  <a:cs typeface="+mn-ea"/>
                  <a:sym typeface="+mn-lt"/>
                </a:endParaRPr>
              </a:p>
            </p:txBody>
          </p:sp>
          <p:sp>
            <p:nvSpPr>
              <p:cNvPr id="34" name="任意多边形: 形状 33">
                <a:extLst>
                  <a:ext uri="{FF2B5EF4-FFF2-40B4-BE49-F238E27FC236}">
                    <a16:creationId xmlns:a16="http://schemas.microsoft.com/office/drawing/2014/main" id="{019A57C8-6530-E7B6-0A60-A06925B0370D}"/>
                  </a:ext>
                </a:extLst>
              </p:cNvPr>
              <p:cNvSpPr/>
              <p:nvPr>
                <p:custDataLst>
                  <p:tags r:id="rId10"/>
                </p:custDataLst>
              </p:nvPr>
            </p:nvSpPr>
            <p:spPr>
              <a:xfrm>
                <a:off x="7543504" y="3389166"/>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3</a:t>
                </a:r>
                <a:endParaRPr lang="zh-CN" altLang="zh-CN" sz="2400" b="1" dirty="0">
                  <a:solidFill>
                    <a:schemeClr val="tx1"/>
                  </a:solidFill>
                  <a:ea typeface="微软雅黑" panose="020B0503020204020204" pitchFamily="34" charset="-122"/>
                  <a:cs typeface="+mn-ea"/>
                  <a:sym typeface="+mn-lt"/>
                </a:endParaRPr>
              </a:p>
            </p:txBody>
          </p:sp>
          <p:sp>
            <p:nvSpPr>
              <p:cNvPr id="6" name="Freeform 19">
                <a:extLst>
                  <a:ext uri="{FF2B5EF4-FFF2-40B4-BE49-F238E27FC236}">
                    <a16:creationId xmlns:a16="http://schemas.microsoft.com/office/drawing/2014/main" id="{3BE3DE9C-C636-2CEF-67DD-06824DEA3AB0}"/>
                  </a:ext>
                </a:extLst>
              </p:cNvPr>
              <p:cNvSpPr/>
              <p:nvPr>
                <p:custDataLst>
                  <p:tags r:id="rId11"/>
                </p:custDataLst>
              </p:nvPr>
            </p:nvSpPr>
            <p:spPr>
              <a:xfrm>
                <a:off x="10348311" y="2356456"/>
                <a:ext cx="2640525" cy="3065030"/>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0" tIns="479653" rIns="430807" bIns="479653" numCol="1" spcCol="0" rtlCol="0" fromWordArt="0" anchor="ctr" anchorCtr="0" forceAA="0" compatLnSpc="1">
                <a:noAutofit/>
              </a:bodyPr>
              <a:lstStyle/>
              <a:p>
                <a:pPr>
                  <a:lnSpc>
                    <a:spcPct val="130000"/>
                  </a:lnSpc>
                  <a:spcAft>
                    <a:spcPts val="1200"/>
                  </a:spcAft>
                </a:pPr>
                <a:endParaRPr lang="zh-CN" altLang="zh-CN" sz="900" b="1" dirty="0">
                  <a:solidFill>
                    <a:schemeClr val="tx2"/>
                  </a:solidFill>
                  <a:ea typeface="微软雅黑" panose="020B0503020204020204" pitchFamily="34" charset="-122"/>
                  <a:cs typeface="+mn-ea"/>
                  <a:sym typeface="+mn-lt"/>
                </a:endParaRPr>
              </a:p>
            </p:txBody>
          </p:sp>
          <p:sp>
            <p:nvSpPr>
              <p:cNvPr id="37" name="任意多边形: 形状 36">
                <a:extLst>
                  <a:ext uri="{FF2B5EF4-FFF2-40B4-BE49-F238E27FC236}">
                    <a16:creationId xmlns:a16="http://schemas.microsoft.com/office/drawing/2014/main" id="{4CBFD5C1-9D5B-1422-89DD-7CBF8F34E076}"/>
                  </a:ext>
                </a:extLst>
              </p:cNvPr>
              <p:cNvSpPr/>
              <p:nvPr>
                <p:custDataLst>
                  <p:tags r:id="rId12"/>
                </p:custDataLst>
              </p:nvPr>
            </p:nvSpPr>
            <p:spPr>
              <a:xfrm>
                <a:off x="10336905" y="3389166"/>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4</a:t>
                </a:r>
                <a:endParaRPr lang="zh-CN" altLang="zh-CN" sz="2400" b="1" dirty="0">
                  <a:solidFill>
                    <a:schemeClr val="tx1"/>
                  </a:solidFill>
                  <a:ea typeface="微软雅黑" panose="020B0503020204020204" pitchFamily="34" charset="-122"/>
                  <a:cs typeface="+mn-ea"/>
                  <a:sym typeface="+mn-lt"/>
                </a:endParaRPr>
              </a:p>
            </p:txBody>
          </p:sp>
        </p:grpSp>
        <p:sp>
          <p:nvSpPr>
            <p:cNvPr id="10" name="Freeform 19">
              <a:extLst>
                <a:ext uri="{FF2B5EF4-FFF2-40B4-BE49-F238E27FC236}">
                  <a16:creationId xmlns:a16="http://schemas.microsoft.com/office/drawing/2014/main" id="{4C94744A-940D-8001-21B0-FACF2B5318A8}"/>
                </a:ext>
              </a:extLst>
            </p:cNvPr>
            <p:cNvSpPr/>
            <p:nvPr>
              <p:custDataLst>
                <p:tags r:id="rId4"/>
              </p:custDataLst>
            </p:nvPr>
          </p:nvSpPr>
          <p:spPr>
            <a:xfrm>
              <a:off x="10337927" y="2474142"/>
              <a:ext cx="2030702" cy="3038822"/>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0" tIns="479653" rIns="430807" bIns="479653" numCol="1" spcCol="0" rtlCol="0" fromWordArt="0" anchor="ctr" anchorCtr="0" forceAA="0" compatLnSpc="1">
              <a:noAutofit/>
            </a:bodyPr>
            <a:lstStyle/>
            <a:p>
              <a:pPr>
                <a:lnSpc>
                  <a:spcPct val="130000"/>
                </a:lnSpc>
                <a:spcAft>
                  <a:spcPts val="1200"/>
                </a:spcAft>
              </a:pPr>
              <a:endParaRPr lang="zh-CN" altLang="zh-CN" sz="1000" b="1" dirty="0">
                <a:solidFill>
                  <a:schemeClr val="tx2"/>
                </a:solidFill>
                <a:ea typeface="微软雅黑" panose="020B0503020204020204" pitchFamily="34" charset="-122"/>
                <a:cs typeface="+mn-ea"/>
                <a:sym typeface="+mn-lt"/>
              </a:endParaRPr>
            </a:p>
          </p:txBody>
        </p:sp>
      </p:grpSp>
      <p:sp>
        <p:nvSpPr>
          <p:cNvPr id="11" name="任意多边形: 形状 36">
            <a:extLst>
              <a:ext uri="{FF2B5EF4-FFF2-40B4-BE49-F238E27FC236}">
                <a16:creationId xmlns:a16="http://schemas.microsoft.com/office/drawing/2014/main" id="{12C84C22-B963-DBA4-E385-75FD297F7681}"/>
              </a:ext>
            </a:extLst>
          </p:cNvPr>
          <p:cNvSpPr/>
          <p:nvPr>
            <p:custDataLst>
              <p:tags r:id="rId2"/>
            </p:custDataLst>
          </p:nvPr>
        </p:nvSpPr>
        <p:spPr>
          <a:xfrm>
            <a:off x="9852310" y="3511038"/>
            <a:ext cx="399223" cy="1024023"/>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5</a:t>
            </a:r>
            <a:endParaRPr lang="zh-CN" altLang="zh-CN" sz="2400" b="1" dirty="0">
              <a:solidFill>
                <a:schemeClr val="tx1"/>
              </a:solidFill>
              <a:ea typeface="微软雅黑" panose="020B0503020204020204" pitchFamily="34" charset="-122"/>
              <a:cs typeface="+mn-ea"/>
              <a:sym typeface="+mn-lt"/>
            </a:endParaRPr>
          </a:p>
        </p:txBody>
      </p:sp>
      <p:sp>
        <p:nvSpPr>
          <p:cNvPr id="13" name="任意多边形: 形状 31">
            <a:extLst>
              <a:ext uri="{FF2B5EF4-FFF2-40B4-BE49-F238E27FC236}">
                <a16:creationId xmlns:a16="http://schemas.microsoft.com/office/drawing/2014/main" id="{102D0340-E8C5-14B9-3342-2F6D6507A33B}"/>
              </a:ext>
            </a:extLst>
          </p:cNvPr>
          <p:cNvSpPr/>
          <p:nvPr>
            <p:custDataLst>
              <p:tags r:id="rId3"/>
            </p:custDataLst>
          </p:nvPr>
        </p:nvSpPr>
        <p:spPr>
          <a:xfrm>
            <a:off x="283982" y="3458497"/>
            <a:ext cx="399223" cy="1024023"/>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sp>
        <p:nvSpPr>
          <p:cNvPr id="14" name="CasellaDiTesto 13">
            <a:extLst>
              <a:ext uri="{FF2B5EF4-FFF2-40B4-BE49-F238E27FC236}">
                <a16:creationId xmlns:a16="http://schemas.microsoft.com/office/drawing/2014/main" id="{EBD5378B-F49D-58B3-64FD-9C381F7A72E5}"/>
              </a:ext>
            </a:extLst>
          </p:cNvPr>
          <p:cNvSpPr txBox="1"/>
          <p:nvPr/>
        </p:nvSpPr>
        <p:spPr>
          <a:xfrm>
            <a:off x="3446387" y="2675931"/>
            <a:ext cx="1712327" cy="584775"/>
          </a:xfrm>
          <a:prstGeom prst="rect">
            <a:avLst/>
          </a:prstGeom>
          <a:noFill/>
        </p:spPr>
        <p:txBody>
          <a:bodyPr wrap="square" rtlCol="0">
            <a:spAutoFit/>
          </a:bodyPr>
          <a:lstStyle/>
          <a:p>
            <a:pPr algn="ctr"/>
            <a:r>
              <a:rPr lang="it-IT" sz="1600" b="1" dirty="0">
                <a:solidFill>
                  <a:schemeClr val="tx2"/>
                </a:solidFill>
              </a:rPr>
              <a:t>Segmentazione delle Immagini</a:t>
            </a:r>
          </a:p>
        </p:txBody>
      </p:sp>
      <p:sp>
        <p:nvSpPr>
          <p:cNvPr id="15" name="CasellaDiTesto 14">
            <a:extLst>
              <a:ext uri="{FF2B5EF4-FFF2-40B4-BE49-F238E27FC236}">
                <a16:creationId xmlns:a16="http://schemas.microsoft.com/office/drawing/2014/main" id="{AB13C9D0-C35C-8D94-D211-0995E444DA98}"/>
              </a:ext>
            </a:extLst>
          </p:cNvPr>
          <p:cNvSpPr txBox="1"/>
          <p:nvPr/>
        </p:nvSpPr>
        <p:spPr>
          <a:xfrm>
            <a:off x="5609347" y="2674573"/>
            <a:ext cx="1705853" cy="584775"/>
          </a:xfrm>
          <a:prstGeom prst="rect">
            <a:avLst/>
          </a:prstGeom>
          <a:noFill/>
        </p:spPr>
        <p:txBody>
          <a:bodyPr wrap="square" rtlCol="0">
            <a:spAutoFit/>
          </a:bodyPr>
          <a:lstStyle/>
          <a:p>
            <a:pPr algn="ctr"/>
            <a:r>
              <a:rPr lang="it-IT" sz="1600" b="1" dirty="0">
                <a:solidFill>
                  <a:schemeClr val="tx2"/>
                </a:solidFill>
              </a:rPr>
              <a:t>Calcolo delle Features</a:t>
            </a:r>
          </a:p>
        </p:txBody>
      </p:sp>
      <p:sp>
        <p:nvSpPr>
          <p:cNvPr id="16" name="CasellaDiTesto 15">
            <a:extLst>
              <a:ext uri="{FF2B5EF4-FFF2-40B4-BE49-F238E27FC236}">
                <a16:creationId xmlns:a16="http://schemas.microsoft.com/office/drawing/2014/main" id="{BCAD67E6-C8C1-21E1-3C67-499C0DC7F724}"/>
              </a:ext>
            </a:extLst>
          </p:cNvPr>
          <p:cNvSpPr txBox="1"/>
          <p:nvPr/>
        </p:nvSpPr>
        <p:spPr>
          <a:xfrm>
            <a:off x="382200" y="2675931"/>
            <a:ext cx="2467326" cy="584775"/>
          </a:xfrm>
          <a:prstGeom prst="rect">
            <a:avLst/>
          </a:prstGeom>
          <a:noFill/>
        </p:spPr>
        <p:txBody>
          <a:bodyPr wrap="square" rtlCol="0">
            <a:spAutoFit/>
          </a:bodyPr>
          <a:lstStyle/>
          <a:p>
            <a:pPr algn="ctr"/>
            <a:r>
              <a:rPr lang="it-IT" sz="1600" b="1" dirty="0">
                <a:solidFill>
                  <a:schemeClr val="bg1"/>
                </a:solidFill>
              </a:rPr>
              <a:t>Acquisizione delle immagini</a:t>
            </a:r>
          </a:p>
        </p:txBody>
      </p:sp>
      <p:sp>
        <p:nvSpPr>
          <p:cNvPr id="17" name="CasellaDiTesto 16">
            <a:extLst>
              <a:ext uri="{FF2B5EF4-FFF2-40B4-BE49-F238E27FC236}">
                <a16:creationId xmlns:a16="http://schemas.microsoft.com/office/drawing/2014/main" id="{2A83E241-EA3D-212D-F315-2FE1F432726D}"/>
              </a:ext>
            </a:extLst>
          </p:cNvPr>
          <p:cNvSpPr txBox="1"/>
          <p:nvPr/>
        </p:nvSpPr>
        <p:spPr>
          <a:xfrm>
            <a:off x="7702638" y="2674573"/>
            <a:ext cx="1770971" cy="584775"/>
          </a:xfrm>
          <a:prstGeom prst="rect">
            <a:avLst/>
          </a:prstGeom>
          <a:noFill/>
        </p:spPr>
        <p:txBody>
          <a:bodyPr wrap="square" rtlCol="0">
            <a:spAutoFit/>
          </a:bodyPr>
          <a:lstStyle/>
          <a:p>
            <a:pPr algn="ctr"/>
            <a:r>
              <a:rPr lang="it-IT" sz="1600" b="1" dirty="0">
                <a:solidFill>
                  <a:schemeClr val="tx2"/>
                </a:solidFill>
              </a:rPr>
              <a:t>Riconoscimento degli oggetti</a:t>
            </a:r>
          </a:p>
        </p:txBody>
      </p:sp>
      <p:sp>
        <p:nvSpPr>
          <p:cNvPr id="18" name="CasellaDiTesto 17">
            <a:extLst>
              <a:ext uri="{FF2B5EF4-FFF2-40B4-BE49-F238E27FC236}">
                <a16:creationId xmlns:a16="http://schemas.microsoft.com/office/drawing/2014/main" id="{F5A49AA0-F160-AA1A-1E5C-A125FFD627F8}"/>
              </a:ext>
            </a:extLst>
          </p:cNvPr>
          <p:cNvSpPr txBox="1"/>
          <p:nvPr/>
        </p:nvSpPr>
        <p:spPr>
          <a:xfrm>
            <a:off x="9962707" y="2684173"/>
            <a:ext cx="1648046" cy="584775"/>
          </a:xfrm>
          <a:prstGeom prst="rect">
            <a:avLst/>
          </a:prstGeom>
          <a:noFill/>
        </p:spPr>
        <p:txBody>
          <a:bodyPr wrap="square" rtlCol="0">
            <a:spAutoFit/>
          </a:bodyPr>
          <a:lstStyle/>
          <a:p>
            <a:pPr algn="ctr"/>
            <a:r>
              <a:rPr lang="it-IT" sz="1600" b="1" dirty="0">
                <a:solidFill>
                  <a:schemeClr val="tx2"/>
                </a:solidFill>
              </a:rPr>
              <a:t>Classificazione delle Foglie</a:t>
            </a:r>
          </a:p>
        </p:txBody>
      </p:sp>
    </p:spTree>
    <p:extLst>
      <p:ext uri="{BB962C8B-B14F-4D97-AF65-F5344CB8AC3E}">
        <p14:creationId xmlns:p14="http://schemas.microsoft.com/office/powerpoint/2010/main" val="27936762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2"/>
  <p:tag name="KSO_WM_UNIT_ID" val="custom20230314_6*l_h_i*1_1_2"/>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0.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2_1"/>
  <p:tag name="KSO_WM_UNIT_ID" val="diagram20231109_5*m_h_f*1_2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你的智能图形项正文"/>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2"/>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2"/>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25,&quot;colorType&quot;:1,&quot;foreColorIndex&quot;:5,&quot;pos&quot;:0.009999999776482582,&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3"/>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3"/>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_1_BRIGHTNESS" val="0"/>
  <p:tag name="KSO_WM_UNIT_LINE_FORE_SCHEMECOLOR_INDEX_1" val="5"/>
  <p:tag name="KSO_WM_UNIT_LINE_FORE_SCHEMECOLOR_INDEX_1_POS" val="0"/>
  <p:tag name="KSO_WM_UNIT_LINE_FORE_SCHEMECOLOR_INDEX_1_TRANS" val="1"/>
  <p:tag name="KSO_WM_UNIT_LINE_FORE_SCHEMECOLOR_INDEX_2_BRIGHTNESS" val="0"/>
  <p:tag name="KSO_WM_UNIT_LINE_FORE_SCHEMECOLOR_INDEX_2" val="5"/>
  <p:tag name="KSO_WM_UNIT_LINE_FORE_SCHEMECOLOR_INDEX_2_POS" val="1"/>
  <p:tag name="KSO_WM_UNIT_LINE_FORE_SCHEMECOLOR_INDEX_2_TRANS" val="0"/>
  <p:tag name="KSO_WM_UNIT_LINE_GRADIENT_TYPE" val="0"/>
  <p:tag name="KSO_WM_UNIT_LINE_GRADIENT_ANGLE" val="270"/>
  <p:tag name="KSO_WM_UNIT_LINE_GRADIENT_DIRECTION" val="6"/>
  <p:tag name="KSO_WM_UNIT_LINE_FILL_TYPE" val="5"/>
  <p:tag name="KSO_WM_UNIT_USESOURCEFORMAT_APPLY" val="1"/>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1"/>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ORE_SCHEMECOLOR_INDEX_BRIGHTNESS" val="0"/>
  <p:tag name="KSO_WM_UNIT_LINE_FILL_TYPE" val="2"/>
  <p:tag name="KSO_WM_UNIT_SHADOW_SCHEMECOLOR_INDEX_BRIGHTNESS" val="-0.25"/>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2"/>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2"/>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25,&quot;colorType&quot;:1,&quot;foreColorIndex&quot;:5,&quot;pos&quot;:0.009999999776482582,&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3"/>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3"/>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_1_BRIGHTNESS" val="0"/>
  <p:tag name="KSO_WM_UNIT_LINE_FORE_SCHEMECOLOR_INDEX_1" val="5"/>
  <p:tag name="KSO_WM_UNIT_LINE_FORE_SCHEMECOLOR_INDEX_1_POS" val="0"/>
  <p:tag name="KSO_WM_UNIT_LINE_FORE_SCHEMECOLOR_INDEX_1_TRANS" val="1"/>
  <p:tag name="KSO_WM_UNIT_LINE_FORE_SCHEMECOLOR_INDEX_2_BRIGHTNESS" val="0"/>
  <p:tag name="KSO_WM_UNIT_LINE_FORE_SCHEMECOLOR_INDEX_2" val="5"/>
  <p:tag name="KSO_WM_UNIT_LINE_FORE_SCHEMECOLOR_INDEX_2_POS" val="1"/>
  <p:tag name="KSO_WM_UNIT_LINE_FORE_SCHEMECOLOR_INDEX_2_TRANS" val="0"/>
  <p:tag name="KSO_WM_UNIT_LINE_GRADIENT_TYPE" val="0"/>
  <p:tag name="KSO_WM_UNIT_LINE_GRADIENT_ANGLE" val="270"/>
  <p:tag name="KSO_WM_UNIT_LINE_GRADIENT_DIRECTION" val="6"/>
  <p:tag name="KSO_WM_UNIT_LINE_FILL_TYPE" val="5"/>
  <p:tag name="KSO_WM_UNIT_USESOURCEFORMAT_APPLY" val="1"/>
</p:tagLst>
</file>

<file path=ppt/tags/tag105.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106.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298_3*l_h_i*1_4_1"/>
  <p:tag name="KSO_WM_TEMPLATE_CATEGORY" val="diagram"/>
  <p:tag name="KSO_WM_TEMPLATE_INDEX" val="20231298"/>
  <p:tag name="KSO_WM_UNIT_LAYERLEVEL" val="1_1_1"/>
  <p:tag name="KSO_WM_TAG_VERSION" val="3.0"/>
  <p:tag name="KSO_WM_BEAUTIFY_FLAG" val="#wm#"/>
  <p:tag name="KSO_WM_UNIT_PRESET_TEXT" val="4"/>
  <p:tag name="KSO_WM_UNIT_FILL_TYPE" val="3"/>
  <p:tag name="KSO_WM_UNIT_TEXT_FILL_FORE_SCHEMECOLOR_INDEX" val="1"/>
  <p:tag name="KSO_WM_UNIT_TEXT_FILL_TYPE" val="1"/>
</p:tagLst>
</file>

<file path=ppt/tags/tag107.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108.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8_3*l_h_f*1_4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109.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298_3*l_h_f*1_1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5"/>
  <p:tag name="KSO_WM_UNIT_FILL_FORE_SCHEMECOLOR_INDEX_BRIGHTNESS" val="0"/>
</p:tagLst>
</file>

<file path=ppt/tags/tag1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4_1"/>
  <p:tag name="KSO_WM_UNIT_ID" val="diagram20231109_5*m_h_f*1_4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你的智能图形项正文"/>
</p:tagLst>
</file>

<file path=ppt/tags/tag110.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298_3*l_h_f*1_2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111.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5,&quot;pos&quot;:0.019999999552965164,&quot;transparency&quot;:0},{&quot;brightness&quot;:0.8999999761581421,&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298_3*l_h_i*1_1_1"/>
  <p:tag name="KSO_WM_TEMPLATE_CATEGORY" val="diagram"/>
  <p:tag name="KSO_WM_TEMPLATE_INDEX" val="20231298"/>
  <p:tag name="KSO_WM_UNIT_LAYERLEVEL" val="1_1_1"/>
  <p:tag name="KSO_WM_TAG_VERSION" val="3.0"/>
  <p:tag name="KSO_WM_BEAUTIFY_FLAG" val="#wm#"/>
  <p:tag name="KSO_WM_UNIT_PRESET_TEXT" val="1"/>
  <p:tag name="KSO_WM_UNIT_FILL_TYPE" val="3"/>
  <p:tag name="KSO_WM_UNIT_TEXT_FILL_FORE_SCHEMECOLOR_INDEX" val="1"/>
  <p:tag name="KSO_WM_UNIT_TEXT_FILL_TYPE" val="1"/>
</p:tagLst>
</file>

<file path=ppt/tags/tag112.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113.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298_3*l_h_f*1_3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5"/>
  <p:tag name="KSO_WM_UNIT_FILL_FORE_SCHEMECOLOR_INDEX_BRIGHTNESS" val="0"/>
</p:tagLst>
</file>

<file path=ppt/tags/tag114.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5,&quot;pos&quot;:0.019999999552965164,&quot;transparency&quot;:0},{&quot;brightness&quot;:0.8999999761581421,&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1298_3*l_h_i*1_3_1"/>
  <p:tag name="KSO_WM_TEMPLATE_CATEGORY" val="diagram"/>
  <p:tag name="KSO_WM_TEMPLATE_INDEX" val="20231298"/>
  <p:tag name="KSO_WM_UNIT_LAYERLEVEL" val="1_1_1"/>
  <p:tag name="KSO_WM_TAG_VERSION" val="3.0"/>
  <p:tag name="KSO_WM_BEAUTIFY_FLAG" val="#wm#"/>
  <p:tag name="KSO_WM_UNIT_PRESET_TEXT" val="3"/>
  <p:tag name="KSO_WM_UNIT_FILL_TYPE" val="3"/>
  <p:tag name="KSO_WM_UNIT_TEXT_FILL_FORE_SCHEMECOLOR_INDEX" val="1"/>
  <p:tag name="KSO_WM_UNIT_TEXT_FILL_TYPE" val="1"/>
</p:tagLst>
</file>

<file path=ppt/tags/tag115.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8_3*l_h_f*1_4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116.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298_3*l_h_i*1_4_1"/>
  <p:tag name="KSO_WM_TEMPLATE_CATEGORY" val="diagram"/>
  <p:tag name="KSO_WM_TEMPLATE_INDEX" val="20231298"/>
  <p:tag name="KSO_WM_UNIT_LAYERLEVEL" val="1_1_1"/>
  <p:tag name="KSO_WM_TAG_VERSION" val="3.0"/>
  <p:tag name="KSO_WM_BEAUTIFY_FLAG" val="#wm#"/>
  <p:tag name="KSO_WM_UNIT_PRESET_TEXT" val="4"/>
  <p:tag name="KSO_WM_UNIT_FILL_TYPE" val="3"/>
  <p:tag name="KSO_WM_UNIT_TEXT_FILL_FORE_SCHEMECOLOR_INDEX" val="1"/>
  <p:tag name="KSO_WM_UNIT_TEXT_FILL_TYPE" val="1"/>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1_1"/>
  <p:tag name="KSO_WM_UNIT_ID" val="diagram20231109_5*m_h_f*1_1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你的智能图形项正文"/>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23.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124.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298_3*l_h_i*1_4_1"/>
  <p:tag name="KSO_WM_TEMPLATE_CATEGORY" val="diagram"/>
  <p:tag name="KSO_WM_TEMPLATE_INDEX" val="20231298"/>
  <p:tag name="KSO_WM_UNIT_LAYERLEVEL" val="1_1_1"/>
  <p:tag name="KSO_WM_TAG_VERSION" val="3.0"/>
  <p:tag name="KSO_WM_BEAUTIFY_FLAG" val="#wm#"/>
  <p:tag name="KSO_WM_UNIT_PRESET_TEXT" val="4"/>
  <p:tag name="KSO_WM_UNIT_FILL_TYPE" val="3"/>
  <p:tag name="KSO_WM_UNIT_TEXT_FILL_FORE_SCHEMECOLOR_INDEX" val="1"/>
  <p:tag name="KSO_WM_UNIT_TEXT_FILL_TYPE" val="1"/>
</p:tagLst>
</file>

<file path=ppt/tags/tag125.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126.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8_3*l_h_f*1_4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127.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298_3*l_h_f*1_1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5"/>
  <p:tag name="KSO_WM_UNIT_FILL_FORE_SCHEMECOLOR_INDEX_BRIGHTNESS" val="0"/>
</p:tagLst>
</file>

<file path=ppt/tags/tag128.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298_3*l_h_f*1_2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129.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5,&quot;pos&quot;:0.019999999552965164,&quot;transparency&quot;:0},{&quot;brightness&quot;:0.8999999761581421,&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298_3*l_h_i*1_1_1"/>
  <p:tag name="KSO_WM_TEMPLATE_CATEGORY" val="diagram"/>
  <p:tag name="KSO_WM_TEMPLATE_INDEX" val="20231298"/>
  <p:tag name="KSO_WM_UNIT_LAYERLEVEL" val="1_1_1"/>
  <p:tag name="KSO_WM_TAG_VERSION" val="3.0"/>
  <p:tag name="KSO_WM_BEAUTIFY_FLAG" val="#wm#"/>
  <p:tag name="KSO_WM_UNIT_PRESET_TEXT" val="1"/>
  <p:tag name="KSO_WM_UNIT_FILL_TYPE" val="3"/>
  <p:tag name="KSO_WM_UNIT_TEXT_FILL_FORE_SCHEMECOLOR_INDEX" val="1"/>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2_1"/>
  <p:tag name="KSO_WM_UNIT_ID" val="diagram20231109_5*m_h_a*1_2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Lst>
</file>

<file path=ppt/tags/tag130.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131.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298_3*l_h_f*1_3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5"/>
  <p:tag name="KSO_WM_UNIT_FILL_FORE_SCHEMECOLOR_INDEX_BRIGHTNESS" val="0"/>
</p:tagLst>
</file>

<file path=ppt/tags/tag132.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5,&quot;pos&quot;:0.019999999552965164,&quot;transparency&quot;:0},{&quot;brightness&quot;:0.8999999761581421,&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1298_3*l_h_i*1_3_1"/>
  <p:tag name="KSO_WM_TEMPLATE_CATEGORY" val="diagram"/>
  <p:tag name="KSO_WM_TEMPLATE_INDEX" val="20231298"/>
  <p:tag name="KSO_WM_UNIT_LAYERLEVEL" val="1_1_1"/>
  <p:tag name="KSO_WM_TAG_VERSION" val="3.0"/>
  <p:tag name="KSO_WM_BEAUTIFY_FLAG" val="#wm#"/>
  <p:tag name="KSO_WM_UNIT_PRESET_TEXT" val="3"/>
  <p:tag name="KSO_WM_UNIT_FILL_TYPE" val="3"/>
  <p:tag name="KSO_WM_UNIT_TEXT_FILL_FORE_SCHEMECOLOR_INDEX" val="1"/>
  <p:tag name="KSO_WM_UNIT_TEXT_FILL_TYPE" val="1"/>
</p:tagLst>
</file>

<file path=ppt/tags/tag133.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8_3*l_h_f*1_4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134.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298_3*l_h_i*1_4_1"/>
  <p:tag name="KSO_WM_TEMPLATE_CATEGORY" val="diagram"/>
  <p:tag name="KSO_WM_TEMPLATE_INDEX" val="20231298"/>
  <p:tag name="KSO_WM_UNIT_LAYERLEVEL" val="1_1_1"/>
  <p:tag name="KSO_WM_TAG_VERSION" val="3.0"/>
  <p:tag name="KSO_WM_BEAUTIFY_FLAG" val="#wm#"/>
  <p:tag name="KSO_WM_UNIT_PRESET_TEXT" val="4"/>
  <p:tag name="KSO_WM_UNIT_FILL_TYPE" val="3"/>
  <p:tag name="KSO_WM_UNIT_TEXT_FILL_FORE_SCHEMECOLOR_INDEX" val="1"/>
  <p:tag name="KSO_WM_UNIT_TEXT_FILL_TYPE" val="1"/>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4_1"/>
  <p:tag name="KSO_WM_UNIT_ID" val="diagram20231109_5*m_h_a*1_4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6_1"/>
  <p:tag name="KSO_WM_UNIT_ID" val="diagram20231109_5*m_h_a*1_6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1_1"/>
  <p:tag name="KSO_WM_UNIT_ID" val="diagram20231109_5*m_h_a*1_1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Lst>
</file>

<file path=ppt/tags/tag1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3_1"/>
  <p:tag name="KSO_WM_UNIT_ID" val="diagram20231109_5*m_h_a*1_3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Lst>
</file>

<file path=ppt/tags/tag1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5_1"/>
  <p:tag name="KSO_WM_UNIT_ID" val="diagram20231109_5*m_h_a*1_5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4_1"/>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4_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solidLine&quot;:{&quot;brightness&quot;:0,&quot;colorType&quot;:1,&quot;foreColorIndex&quot;:8,&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8"/>
</p:tagLst>
</file>

<file path=ppt/tags/tag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custom20230314_6*l_h_a*1_1_1"/>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目录标题"/>
  <p:tag name="KSO_WM_UNIT_TEXT_FILL_FORE_SCHEMECOLOR_INDEX_BRIGHTNESS" val="0.15"/>
  <p:tag name="KSO_WM_UNIT_TEXT_FILL_FORE_SCHEMECOLOR_INDEX" val="13"/>
  <p:tag name="KSO_WM_UNIT_TEXT_FILL_TYPE" val="1"/>
  <p:tag name="KSO_WM_UNIT_USESOURCEFORMAT_APPLY" val="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6_1"/>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6_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solidLine&quot;:{&quot;brightness&quot;:0,&quot;colorType&quot;:1,&quot;foreColorIndex&quot;:8,&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8"/>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2_1"/>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2_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solidLine&quot;:{&quot;brightness&quot;:0,&quot;colorType&quot;:1,&quot;foreColorIndex&quot;:8,&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8"/>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3_1"/>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3_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5_1"/>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5_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1_1"/>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1_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1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1_2"/>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5,&quot;pos&quot;:1,&quot;transparency&quot;:0},{&quot;brightness&quot;:0,&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6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6_2"/>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8,&quot;pos&quot;:1,&quot;transparency&quot;:0},{&quot;brightness&quot;:0,&quot;colorType&quot;:1,&quot;foreColorIndex&quot;:8,&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2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2_2"/>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8,&quot;pos&quot;:1,&quot;transparency&quot;:0},{&quot;brightness&quot;:0,&quot;colorType&quot;:1,&quot;foreColorIndex&quot;:8,&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3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3_2"/>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5,&quot;pos&quot;:1,&quot;transparency&quot;:0},{&quot;brightness&quot;:0,&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4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4_2"/>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8,&quot;pos&quot;:1,&quot;transparency&quot;:0},{&quot;brightness&quot;:0,&quot;colorType&quot;:1,&quot;foreColorIndex&quot;:8,&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2"/>
  <p:tag name="KSO_WM_UNIT_ID" val="custom20230314_6*l_h_i*1_2_2"/>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5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5_2"/>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5,&quot;pos&quot;:1,&quot;transparency&quot;:0},{&quot;brightness&quot;:0,&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3_3"/>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3_3"/>
  <p:tag name="KSO_WM_DIAGRAM_MAX_ITEMCNT" val="6"/>
  <p:tag name="KSO_WM_DIAGRAM_MIN_ITEMCNT" val="2"/>
  <p:tag name="KSO_WM_DIAGRAM_VIRTUALLY_FRAME" val="{&quot;height&quot;:264.25,&quot;left&quot;:82.55,&quot;top&quot;:178.45,&quot;width&quot;:811.5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PRESET_TEXT" val="3"/>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5_3"/>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5_3"/>
  <p:tag name="KSO_WM_DIAGRAM_MAX_ITEMCNT" val="6"/>
  <p:tag name="KSO_WM_DIAGRAM_MIN_ITEMCNT" val="2"/>
  <p:tag name="KSO_WM_DIAGRAM_VIRTUALLY_FRAME" val="{&quot;height&quot;:264.25,&quot;left&quot;:82.55,&quot;top&quot;:178.45,&quot;width&quot;:811.5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PRESET_TEXT" val="5"/>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1_3"/>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1_3"/>
  <p:tag name="KSO_WM_DIAGRAM_MAX_ITEMCNT" val="6"/>
  <p:tag name="KSO_WM_DIAGRAM_MIN_ITEMCNT" val="2"/>
  <p:tag name="KSO_WM_DIAGRAM_VIRTUALLY_FRAME" val="{&quot;height&quot;:264.25,&quot;left&quot;:82.55,&quot;top&quot;:178.45,&quot;width&quot;:811.5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PRESET_TEXT" val="1"/>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2_3"/>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2_3"/>
  <p:tag name="KSO_WM_DIAGRAM_MAX_ITEMCNT" val="6"/>
  <p:tag name="KSO_WM_DIAGRAM_MIN_ITEMCNT" val="2"/>
  <p:tag name="KSO_WM_DIAGRAM_VIRTUALLY_FRAME" val="{&quot;height&quot;:264.25,&quot;left&quot;:82.55,&quot;top&quot;:178.45,&quot;width&quot;:811.55}"/>
  <p:tag name="KSO_WM_DIAGRAM_COLOR_MATCH_VALUE" val="{&quot;shape&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
  <p:tag name="KSO_WM_UNIT_TEXT_FILL_FORE_SCHEMECOLOR_INDEX" val="1"/>
  <p:tag name="KSO_WM_UNIT_TEXT_FILL_TYPE" val="1"/>
  <p:tag name="KSO_WM_UNIT_PRESET_TEXT" val="2"/>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4_3"/>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4_3"/>
  <p:tag name="KSO_WM_DIAGRAM_MAX_ITEMCNT" val="6"/>
  <p:tag name="KSO_WM_DIAGRAM_MIN_ITEMCNT" val="2"/>
  <p:tag name="KSO_WM_DIAGRAM_VIRTUALLY_FRAME" val="{&quot;height&quot;:264.25,&quot;left&quot;:82.55,&quot;top&quot;:178.45,&quot;width&quot;:811.55}"/>
  <p:tag name="KSO_WM_DIAGRAM_COLOR_MATCH_VALUE" val="{&quot;shape&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
  <p:tag name="KSO_WM_UNIT_TEXT_FILL_FORE_SCHEMECOLOR_INDEX" val="1"/>
  <p:tag name="KSO_WM_UNIT_TEXT_FILL_TYPE" val="1"/>
  <p:tag name="KSO_WM_UNIT_PRESET_TEXT" val="4"/>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6_3"/>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6_3"/>
  <p:tag name="KSO_WM_DIAGRAM_MAX_ITEMCNT" val="6"/>
  <p:tag name="KSO_WM_DIAGRAM_MIN_ITEMCNT" val="2"/>
  <p:tag name="KSO_WM_DIAGRAM_VIRTUALLY_FRAME" val="{&quot;height&quot;:264.25,&quot;left&quot;:82.55,&quot;top&quot;:178.45,&quot;width&quot;:811.55}"/>
  <p:tag name="KSO_WM_DIAGRAM_COLOR_MATCH_VALUE" val="{&quot;shape&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
  <p:tag name="KSO_WM_UNIT_TEXT_FILL_FORE_SCHEMECOLOR_INDEX" val="1"/>
  <p:tag name="KSO_WM_UNIT_TEXT_FILL_TYPE" val="1"/>
  <p:tag name="KSO_WM_UNIT_PRESET_TEXT" val="6"/>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1_4"/>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1_4"/>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5,&quot;pos&quot;:1,&quot;transparency&quot;:0},{&quot;brightness&quot;:0,&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6_4"/>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6_4"/>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8,&quot;pos&quot;:1,&quot;transparency&quot;:0},{&quot;brightness&quot;:0,&quot;colorType&quot;:1,&quot;foreColorIndex&quot;:8,&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39.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custom20230314_6*l_h_a*1_2_1"/>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目录标题"/>
  <p:tag name="KSO_WM_UNIT_TEXT_FILL_FORE_SCHEMECOLOR_INDEX_BRIGHTNESS" val="0.15"/>
  <p:tag name="KSO_WM_UNIT_TEXT_FILL_FORE_SCHEMECOLOR_INDEX" val="13"/>
  <p:tag name="KSO_WM_UNIT_TEXT_FILL_TYPE" val="1"/>
  <p:tag name="KSO_WM_UNIT_USESOURCEFORMAT_APPLY" val="1"/>
</p:tagLst>
</file>

<file path=ppt/tags/tag40.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298_3*l_h_i*1_4_1"/>
  <p:tag name="KSO_WM_TEMPLATE_CATEGORY" val="diagram"/>
  <p:tag name="KSO_WM_TEMPLATE_INDEX" val="20231298"/>
  <p:tag name="KSO_WM_UNIT_LAYERLEVEL" val="1_1_1"/>
  <p:tag name="KSO_WM_TAG_VERSION" val="3.0"/>
  <p:tag name="KSO_WM_BEAUTIFY_FLAG" val="#wm#"/>
  <p:tag name="KSO_WM_UNIT_PRESET_TEXT" val="4"/>
  <p:tag name="KSO_WM_UNIT_FILL_TYPE" val="3"/>
  <p:tag name="KSO_WM_UNIT_TEXT_FILL_FORE_SCHEMECOLOR_INDEX" val="1"/>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8_3*l_h_f*1_4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43.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298_3*l_h_f*1_1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5"/>
  <p:tag name="KSO_WM_UNIT_FILL_FORE_SCHEMECOLOR_INDEX_BRIGHTNESS" val="0"/>
</p:tagLst>
</file>

<file path=ppt/tags/tag44.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298_3*l_h_f*1_2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45.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5,&quot;pos&quot;:0.019999999552965164,&quot;transparency&quot;:0},{&quot;brightness&quot;:0.8999999761581421,&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298_3*l_h_i*1_1_1"/>
  <p:tag name="KSO_WM_TEMPLATE_CATEGORY" val="diagram"/>
  <p:tag name="KSO_WM_TEMPLATE_INDEX" val="20231298"/>
  <p:tag name="KSO_WM_UNIT_LAYERLEVEL" val="1_1_1"/>
  <p:tag name="KSO_WM_TAG_VERSION" val="3.0"/>
  <p:tag name="KSO_WM_BEAUTIFY_FLAG" val="#wm#"/>
  <p:tag name="KSO_WM_UNIT_PRESET_TEXT" val="1"/>
  <p:tag name="KSO_WM_UNIT_FILL_TYPE" val="3"/>
  <p:tag name="KSO_WM_UNIT_TEXT_FILL_FORE_SCHEMECOLOR_INDEX" val="1"/>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298_3*l_h_f*1_3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5"/>
  <p:tag name="KSO_WM_UNIT_FILL_FORE_SCHEMECOLOR_INDEX_BRIGHTNESS" val="0"/>
</p:tagLst>
</file>

<file path=ppt/tags/tag48.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5,&quot;pos&quot;:0.019999999552965164,&quot;transparency&quot;:0},{&quot;brightness&quot;:0.8999999761581421,&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1298_3*l_h_i*1_3_1"/>
  <p:tag name="KSO_WM_TEMPLATE_CATEGORY" val="diagram"/>
  <p:tag name="KSO_WM_TEMPLATE_INDEX" val="20231298"/>
  <p:tag name="KSO_WM_UNIT_LAYERLEVEL" val="1_1_1"/>
  <p:tag name="KSO_WM_TAG_VERSION" val="3.0"/>
  <p:tag name="KSO_WM_BEAUTIFY_FLAG" val="#wm#"/>
  <p:tag name="KSO_WM_UNIT_PRESET_TEXT" val="3"/>
  <p:tag name="KSO_WM_UNIT_FILL_TYPE" val="3"/>
  <p:tag name="KSO_WM_UNIT_TEXT_FILL_FORE_SCHEMECOLOR_INDEX" val="1"/>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8_3*l_h_f*1_4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2"/>
  <p:tag name="KSO_WM_UNIT_ID" val="custom20230314_6*l_h_i*1_3_2"/>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3"/>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0.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298_3*l_h_i*1_4_1"/>
  <p:tag name="KSO_WM_TEMPLATE_CATEGORY" val="diagram"/>
  <p:tag name="KSO_WM_TEMPLATE_INDEX" val="20231298"/>
  <p:tag name="KSO_WM_UNIT_LAYERLEVEL" val="1_1_1"/>
  <p:tag name="KSO_WM_TAG_VERSION" val="3.0"/>
  <p:tag name="KSO_WM_BEAUTIFY_FLAG" val="#wm#"/>
  <p:tag name="KSO_WM_UNIT_PRESET_TEXT" val="4"/>
  <p:tag name="KSO_WM_UNIT_FILL_TYPE" val="3"/>
  <p:tag name="KSO_WM_UNIT_TEXT_FILL_FORE_SCHEMECOLOR_INDEX" val="1"/>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298_3*l_h_i*1_4_1"/>
  <p:tag name="KSO_WM_TEMPLATE_CATEGORY" val="diagram"/>
  <p:tag name="KSO_WM_TEMPLATE_INDEX" val="20231298"/>
  <p:tag name="KSO_WM_UNIT_LAYERLEVEL" val="1_1_1"/>
  <p:tag name="KSO_WM_TAG_VERSION" val="3.0"/>
  <p:tag name="KSO_WM_BEAUTIFY_FLAG" val="#wm#"/>
  <p:tag name="KSO_WM_UNIT_PRESET_TEXT" val="4"/>
  <p:tag name="KSO_WM_UNIT_FILL_TYPE" val="3"/>
  <p:tag name="KSO_WM_UNIT_TEXT_FILL_FORE_SCHEMECOLOR_INDEX" val="1"/>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8_3*l_h_f*1_4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55.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298_3*l_h_f*1_1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5"/>
  <p:tag name="KSO_WM_UNIT_FILL_FORE_SCHEMECOLOR_INDEX_BRIGHTNESS" val="0"/>
</p:tagLst>
</file>

<file path=ppt/tags/tag56.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298_3*l_h_f*1_2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57.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5,&quot;pos&quot;:0.019999999552965164,&quot;transparency&quot;:0},{&quot;brightness&quot;:0.8999999761581421,&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298_3*l_h_i*1_1_1"/>
  <p:tag name="KSO_WM_TEMPLATE_CATEGORY" val="diagram"/>
  <p:tag name="KSO_WM_TEMPLATE_INDEX" val="20231298"/>
  <p:tag name="KSO_WM_UNIT_LAYERLEVEL" val="1_1_1"/>
  <p:tag name="KSO_WM_TAG_VERSION" val="3.0"/>
  <p:tag name="KSO_WM_BEAUTIFY_FLAG" val="#wm#"/>
  <p:tag name="KSO_WM_UNIT_PRESET_TEXT" val="1"/>
  <p:tag name="KSO_WM_UNIT_FILL_TYPE" val="3"/>
  <p:tag name="KSO_WM_UNIT_TEXT_FILL_FORE_SCHEMECOLOR_INDEX" val="1"/>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298_3*l_h_f*1_3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5"/>
  <p:tag name="KSO_WM_UNIT_FILL_FORE_SCHEMECOLOR_INDEX_BRIGHTNESS" val="0"/>
</p:tagLst>
</file>

<file path=ppt/tags/tag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custom20230314_6*l_h_a*1_3_1"/>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目录标题"/>
  <p:tag name="KSO_WM_UNIT_TEXT_FILL_FORE_SCHEMECOLOR_INDEX_BRIGHTNESS" val="0.15"/>
  <p:tag name="KSO_WM_UNIT_TEXT_FILL_FORE_SCHEMECOLOR_INDEX" val="13"/>
  <p:tag name="KSO_WM_UNIT_TEXT_FILL_TYPE" val="1"/>
  <p:tag name="KSO_WM_UNIT_USESOURCEFORMAT_APPLY" val="1"/>
</p:tagLst>
</file>

<file path=ppt/tags/tag60.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5,&quot;pos&quot;:0.019999999552965164,&quot;transparency&quot;:0},{&quot;brightness&quot;:0.8999999761581421,&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1298_3*l_h_i*1_3_1"/>
  <p:tag name="KSO_WM_TEMPLATE_CATEGORY" val="diagram"/>
  <p:tag name="KSO_WM_TEMPLATE_INDEX" val="20231298"/>
  <p:tag name="KSO_WM_UNIT_LAYERLEVEL" val="1_1_1"/>
  <p:tag name="KSO_WM_TAG_VERSION" val="3.0"/>
  <p:tag name="KSO_WM_BEAUTIFY_FLAG" val="#wm#"/>
  <p:tag name="KSO_WM_UNIT_PRESET_TEXT" val="3"/>
  <p:tag name="KSO_WM_UNIT_FILL_TYPE" val="3"/>
  <p:tag name="KSO_WM_UNIT_TEXT_FILL_FORE_SCHEMECOLOR_INDEX" val="1"/>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8_3*l_h_f*1_4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62.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298_3*l_h_i*1_4_1"/>
  <p:tag name="KSO_WM_TEMPLATE_CATEGORY" val="diagram"/>
  <p:tag name="KSO_WM_TEMPLATE_INDEX" val="20231298"/>
  <p:tag name="KSO_WM_UNIT_LAYERLEVEL" val="1_1_1"/>
  <p:tag name="KSO_WM_TAG_VERSION" val="3.0"/>
  <p:tag name="KSO_WM_BEAUTIFY_FLAG" val="#wm#"/>
  <p:tag name="KSO_WM_UNIT_PRESET_TEXT" val="4"/>
  <p:tag name="KSO_WM_UNIT_FILL_TYPE" val="3"/>
  <p:tag name="KSO_WM_UNIT_TEXT_FILL_FORE_SCHEMECOLOR_INDEX" val="1"/>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custom20231237_1*i*1"/>
  <p:tag name="KSO_WM_TEMPLATE_CATEGORY" val="custom"/>
  <p:tag name="KSO_WM_TEMPLATE_INDEX" val="20231237"/>
  <p:tag name="KSO_WM_UNIT_LAYERLEVEL" val="1"/>
  <p:tag name="KSO_WM_TAG_VERSION" val="3.0"/>
</p:tagLst>
</file>

<file path=ppt/tags/tag6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1_1"/>
  <p:tag name="KSO_WM_UNIT_ID" val="custom20231237_1*h_f*1_1"/>
  <p:tag name="KSO_WM_TEMPLATE_CATEGORY" val="custom"/>
  <p:tag name="KSO_WM_TEMPLATE_INDEX" val="20231237"/>
  <p:tag name="KSO_WM_UNIT_LAYERLEVEL" val="1_1"/>
  <p:tag name="KSO_WM_TAG_VERSION" val="3.0"/>
  <p:tag name="KSO_WM_BEAUTIFY_FLAG" val="#wm#"/>
  <p:tag name="KSO_WM_UNIT_TEXT_FILL_FORE_SCHEMECOLOR_INDEX_BRIGHTNESS" val="0.15"/>
  <p:tag name="KSO_WM_UNIT_TEXT_FILL_FORE_SCHEMECOLOR_INDEX" val="13"/>
  <p:tag name="KSO_WM_UNIT_TEXT_FILL_TYPE" val="1"/>
  <p:tag name="KSO_WM_UNIT_PRESET_TEXT" val="单击此处输入你的正文，文字是您思想的提炼，请尽量言简意赅的阐述观点。单击此处输入你的正文。请尽量言简意赅的阐述观点。"/>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1_1"/>
  <p:tag name="KSO_WM_UNIT_ID" val="custom20231237_1*h_a*1_1"/>
  <p:tag name="KSO_WM_TEMPLATE_CATEGORY" val="custom"/>
  <p:tag name="KSO_WM_TEMPLATE_INDEX" val="20231237"/>
  <p:tag name="KSO_WM_UNIT_LAYERLEVEL" val="1_1"/>
  <p:tag name="KSO_WM_TAG_VERSION" val="3.0"/>
  <p:tag name="KSO_WM_BEAUTIFY_FLAG" val="#wm#"/>
  <p:tag name="KSO_WM_UNIT_TEXT_FILL_FORE_SCHEMECOLOR_INDEX_BRIGHTNESS" val="0.15"/>
  <p:tag name="KSO_WM_UNIT_TEXT_FILL_FORE_SCHEMECOLOR_INDEX" val="13"/>
  <p:tag name="KSO_WM_UNIT_TEXT_FILL_TYPE" val="1"/>
  <p:tag name="KSO_WM_UNIT_PRESET_TEXT" val="添加标题"/>
</p:tagLst>
</file>

<file path=ppt/tags/tag66.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298_3*l_h_i*1_4_1"/>
  <p:tag name="KSO_WM_TEMPLATE_CATEGORY" val="diagram"/>
  <p:tag name="KSO_WM_TEMPLATE_INDEX" val="20231298"/>
  <p:tag name="KSO_WM_UNIT_LAYERLEVEL" val="1_1_1"/>
  <p:tag name="KSO_WM_TAG_VERSION" val="3.0"/>
  <p:tag name="KSO_WM_BEAUTIFY_FLAG" val="#wm#"/>
  <p:tag name="KSO_WM_UNIT_PRESET_TEXT" val="4"/>
  <p:tag name="KSO_WM_UNIT_FILL_TYPE" val="3"/>
  <p:tag name="KSO_WM_UNIT_TEXT_FILL_FORE_SCHEMECOLOR_INDEX" val="1"/>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8_3*l_h_f*1_4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custom20231237_1*i*1"/>
  <p:tag name="KSO_WM_TEMPLATE_CATEGORY" val="custom"/>
  <p:tag name="KSO_WM_TEMPLATE_INDEX" val="20231237"/>
  <p:tag name="KSO_WM_UNIT_LAYERLEVEL" val="1"/>
  <p:tag name="KSO_WM_TAG_VERSION" val="3.0"/>
</p:tagLst>
</file>

<file path=ppt/tags/tag70.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298_3*l_h_f*1_1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5"/>
  <p:tag name="KSO_WM_UNIT_FILL_FORE_SCHEMECOLOR_INDEX_BRIGHTNESS" val="0"/>
</p:tagLst>
</file>

<file path=ppt/tags/tag71.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298_3*l_h_f*1_2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72.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5,&quot;pos&quot;:0.019999999552965164,&quot;transparency&quot;:0},{&quot;brightness&quot;:0.8999999761581421,&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298_3*l_h_i*1_1_1"/>
  <p:tag name="KSO_WM_TEMPLATE_CATEGORY" val="diagram"/>
  <p:tag name="KSO_WM_TEMPLATE_INDEX" val="20231298"/>
  <p:tag name="KSO_WM_UNIT_LAYERLEVEL" val="1_1_1"/>
  <p:tag name="KSO_WM_TAG_VERSION" val="3.0"/>
  <p:tag name="KSO_WM_BEAUTIFY_FLAG" val="#wm#"/>
  <p:tag name="KSO_WM_UNIT_PRESET_TEXT" val="1"/>
  <p:tag name="KSO_WM_UNIT_FILL_TYPE" val="3"/>
  <p:tag name="KSO_WM_UNIT_TEXT_FILL_FORE_SCHEMECOLOR_INDEX" val="1"/>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298_3*l_h_f*1_3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5"/>
  <p:tag name="KSO_WM_UNIT_FILL_FORE_SCHEMECOLOR_INDEX_BRIGHTNESS" val="0"/>
</p:tagLst>
</file>

<file path=ppt/tags/tag75.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5,&quot;pos&quot;:0.019999999552965164,&quot;transparency&quot;:0},{&quot;brightness&quot;:0.8999999761581421,&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1298_3*l_h_i*1_3_1"/>
  <p:tag name="KSO_WM_TEMPLATE_CATEGORY" val="diagram"/>
  <p:tag name="KSO_WM_TEMPLATE_INDEX" val="20231298"/>
  <p:tag name="KSO_WM_UNIT_LAYERLEVEL" val="1_1_1"/>
  <p:tag name="KSO_WM_TAG_VERSION" val="3.0"/>
  <p:tag name="KSO_WM_BEAUTIFY_FLAG" val="#wm#"/>
  <p:tag name="KSO_WM_UNIT_PRESET_TEXT" val="3"/>
  <p:tag name="KSO_WM_UNIT_FILL_TYPE" val="3"/>
  <p:tag name="KSO_WM_UNIT_TEXT_FILL_FORE_SCHEMECOLOR_INDEX" val="1"/>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8_3*l_h_f*1_4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77.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298_3*l_h_i*1_4_1"/>
  <p:tag name="KSO_WM_TEMPLATE_CATEGORY" val="diagram"/>
  <p:tag name="KSO_WM_TEMPLATE_INDEX" val="20231298"/>
  <p:tag name="KSO_WM_UNIT_LAYERLEVEL" val="1_1_1"/>
  <p:tag name="KSO_WM_TAG_VERSION" val="3.0"/>
  <p:tag name="KSO_WM_BEAUTIFY_FLAG" val="#wm#"/>
  <p:tag name="KSO_WM_UNIT_PRESET_TEXT" val="4"/>
  <p:tag name="KSO_WM_UNIT_FILL_TYPE" val="3"/>
  <p:tag name="KSO_WM_UNIT_TEXT_FILL_FORE_SCHEMECOLOR_INDEX" val="1"/>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5"/>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5"/>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gradient&quot;:[{&quot;brightness&quot;:0.6000000238418579,&quot;colorType&quot;:1,&quot;foreColorIndex&quot;:5,&quot;pos&quot;:0,&quot;transparency&quot;:0},{&quot;brightness&quot;:0,&quot;colorType&quot;:1,&quot;foreColorIndex&quot;:5,&quot;pos&quot;:0.9200000166893005,&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_1_BRIGHTNESS" val="0.6"/>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92"/>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1_1"/>
  <p:tag name="KSO_WM_UNIT_ID" val="custom20231237_1*h_f*1_1"/>
  <p:tag name="KSO_WM_TEMPLATE_CATEGORY" val="custom"/>
  <p:tag name="KSO_WM_TEMPLATE_INDEX" val="20231237"/>
  <p:tag name="KSO_WM_UNIT_LAYERLEVEL" val="1_1"/>
  <p:tag name="KSO_WM_TAG_VERSION" val="3.0"/>
  <p:tag name="KSO_WM_BEAUTIFY_FLAG" val="#wm#"/>
  <p:tag name="KSO_WM_UNIT_TEXT_FILL_FORE_SCHEMECOLOR_INDEX_BRIGHTNESS" val="0.15"/>
  <p:tag name="KSO_WM_UNIT_TEXT_FILL_FORE_SCHEMECOLOR_INDEX" val="13"/>
  <p:tag name="KSO_WM_UNIT_TEXT_FILL_TYPE" val="1"/>
  <p:tag name="KSO_WM_UNIT_PRESET_TEXT" val="单击此处输入你的正文，文字是您思想的提炼，请尽量言简意赅的阐述观点。单击此处输入你的正文。请尽量言简意赅的阐述观点。"/>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1"/>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ORE_SCHEMECOLOR_INDEX_BRIGHTNESS" val="0"/>
  <p:tag name="KSO_WM_UNIT_LINE_FILL_TYPE" val="2"/>
  <p:tag name="KSO_WM_UNIT_SHADOW_SCHEMECOLOR_INDEX_BRIGHTNESS" val="-0.25"/>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2"/>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2"/>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25,&quot;colorType&quot;:1,&quot;foreColorIndex&quot;:5,&quot;pos&quot;:0.009999999776482582,&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8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731_4*l_h_f*1_1_1"/>
  <p:tag name="KSO_WM_TEMPLATE_CATEGORY" val="diagram"/>
  <p:tag name="KSO_WM_TEMPLATE_INDEX" val="2023173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
  <p:tag name="KSO_WM_UNIT_TEXT_FILL_FORE_SCHEMECOLOR_INDEX" val="1"/>
  <p:tag name="KSO_WM_UNIT_TEXT_FILL_TYPE" val="1"/>
  <p:tag name="KSO_WM_UNIT_USESOURCEFORMAT_APPLY" val="1"/>
</p:tagLst>
</file>

<file path=ppt/tags/tag8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731_4*l_h_a*1_1_1"/>
  <p:tag name="KSO_WM_TEMPLATE_CATEGORY" val="diagram"/>
  <p:tag name="KSO_WM_TEMPLATE_INDEX" val="2023173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项标题"/>
  <p:tag name="KSO_WM_UNIT_TEXT_FILL_FORE_SCHEMECOLOR_INDEX" val="1"/>
  <p:tag name="KSO_WM_UNIT_TEXT_FILL_TYPE" val="1"/>
  <p:tag name="KSO_WM_UNIT_USESOURCEFORMAT_APPLY" val="1"/>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3"/>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3"/>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_1_BRIGHTNESS" val="0"/>
  <p:tag name="KSO_WM_UNIT_LINE_FORE_SCHEMECOLOR_INDEX_1" val="5"/>
  <p:tag name="KSO_WM_UNIT_LINE_FORE_SCHEMECOLOR_INDEX_1_POS" val="0"/>
  <p:tag name="KSO_WM_UNIT_LINE_FORE_SCHEMECOLOR_INDEX_1_TRANS" val="1"/>
  <p:tag name="KSO_WM_UNIT_LINE_FORE_SCHEMECOLOR_INDEX_2_BRIGHTNESS" val="0"/>
  <p:tag name="KSO_WM_UNIT_LINE_FORE_SCHEMECOLOR_INDEX_2" val="5"/>
  <p:tag name="KSO_WM_UNIT_LINE_FORE_SCHEMECOLOR_INDEX_2_POS" val="1"/>
  <p:tag name="KSO_WM_UNIT_LINE_FORE_SCHEMECOLOR_INDEX_2_TRANS" val="0"/>
  <p:tag name="KSO_WM_UNIT_LINE_GRADIENT_TYPE" val="0"/>
  <p:tag name="KSO_WM_UNIT_LINE_GRADIENT_ANGLE" val="270"/>
  <p:tag name="KSO_WM_UNIT_LINE_GRADIENT_DIRECTION" val="6"/>
  <p:tag name="KSO_WM_UNIT_LINE_FILL_TYPE" val="5"/>
  <p:tag name="KSO_WM_UNIT_USESOURCEFORMAT_APPLY" val="1"/>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5_1"/>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5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ORE_SCHEMECOLOR_INDEX_BRIGHTNESS" val="0"/>
  <p:tag name="KSO_WM_UNIT_LINE_FILL_TYPE" val="2"/>
  <p:tag name="KSO_WM_UNIT_SHADOW_SCHEMECOLOR_INDEX_BRIGHTNESS" val="-0.25"/>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5_2"/>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5_2"/>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25,&quot;colorType&quot;:1,&quot;foreColorIndex&quot;:5,&quot;pos&quot;:0.009999999776482582,&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8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5_1"/>
  <p:tag name="KSO_WM_UNIT_ID" val="diagram20231731_4*l_h_f*1_5_1"/>
  <p:tag name="KSO_WM_TEMPLATE_CATEGORY" val="diagram"/>
  <p:tag name="KSO_WM_TEMPLATE_INDEX" val="2023173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
  <p:tag name="KSO_WM_UNIT_TEXT_FILL_FORE_SCHEMECOLOR_INDEX" val="1"/>
  <p:tag name="KSO_WM_UNIT_TEXT_FILL_TYPE" val="1"/>
  <p:tag name="KSO_WM_UNIT_USESOURCEFORMAT_APPLY" val="1"/>
</p:tagLst>
</file>

<file path=ppt/tags/tag8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5_1"/>
  <p:tag name="KSO_WM_UNIT_ID" val="diagram20231731_4*l_h_a*1_5_1"/>
  <p:tag name="KSO_WM_TEMPLATE_CATEGORY" val="diagram"/>
  <p:tag name="KSO_WM_TEMPLATE_INDEX" val="2023173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项标题"/>
  <p:tag name="KSO_WM_UNIT_TEXT_FILL_FORE_SCHEMECOLOR_INDEX" val="1"/>
  <p:tag name="KSO_WM_UNIT_TEXT_FILL_TYPE" val="1"/>
  <p:tag name="KSO_WM_UNIT_USESOURCEFORMAT_APPLY" val="1"/>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5_3"/>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5_3"/>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_1_BRIGHTNESS" val="0"/>
  <p:tag name="KSO_WM_UNIT_LINE_FORE_SCHEMECOLOR_INDEX_1" val="5"/>
  <p:tag name="KSO_WM_UNIT_LINE_FORE_SCHEMECOLOR_INDEX_1_POS" val="0"/>
  <p:tag name="KSO_WM_UNIT_LINE_FORE_SCHEMECOLOR_INDEX_1_TRANS" val="1"/>
  <p:tag name="KSO_WM_UNIT_LINE_FORE_SCHEMECOLOR_INDEX_2_BRIGHTNESS" val="0"/>
  <p:tag name="KSO_WM_UNIT_LINE_FORE_SCHEMECOLOR_INDEX_2" val="5"/>
  <p:tag name="KSO_WM_UNIT_LINE_FORE_SCHEMECOLOR_INDEX_2_POS" val="1"/>
  <p:tag name="KSO_WM_UNIT_LINE_FORE_SCHEMECOLOR_INDEX_2_TRANS" val="0"/>
  <p:tag name="KSO_WM_UNIT_LINE_GRADIENT_TYPE" val="0"/>
  <p:tag name="KSO_WM_UNIT_LINE_GRADIENT_ANGLE" val="270"/>
  <p:tag name="KSO_WM_UNIT_LINE_GRADIENT_DIRECTION" val="6"/>
  <p:tag name="KSO_WM_UNIT_LINE_FILL_TYPE" val="5"/>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1_1"/>
  <p:tag name="KSO_WM_UNIT_ID" val="custom20231237_1*h_a*1_1"/>
  <p:tag name="KSO_WM_TEMPLATE_CATEGORY" val="custom"/>
  <p:tag name="KSO_WM_TEMPLATE_INDEX" val="20231237"/>
  <p:tag name="KSO_WM_UNIT_LAYERLEVEL" val="1_1"/>
  <p:tag name="KSO_WM_TAG_VERSION" val="3.0"/>
  <p:tag name="KSO_WM_BEAUTIFY_FLAG" val="#wm#"/>
  <p:tag name="KSO_WM_UNIT_TEXT_FILL_FORE_SCHEMECOLOR_INDEX_BRIGHTNESS" val="0.15"/>
  <p:tag name="KSO_WM_UNIT_TEXT_FILL_FORE_SCHEMECOLOR_INDEX" val="13"/>
  <p:tag name="KSO_WM_UNIT_TEXT_FILL_TYPE" val="1"/>
  <p:tag name="KSO_WM_UNIT_PRESET_TEXT" val="添加标题"/>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3_1"/>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3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ORE_SCHEMECOLOR_INDEX_BRIGHTNESS" val="0"/>
  <p:tag name="KSO_WM_UNIT_LINE_FILL_TYPE" val="2"/>
  <p:tag name="KSO_WM_UNIT_SHADOW_SCHEMECOLOR_INDEX_BRIGHTNESS" val="-0.25"/>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3_2"/>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3_2"/>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25,&quot;colorType&quot;:1,&quot;foreColorIndex&quot;:5,&quot;pos&quot;:0.009999999776482582,&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9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1731_4*l_h_f*1_3_1"/>
  <p:tag name="KSO_WM_TEMPLATE_CATEGORY" val="diagram"/>
  <p:tag name="KSO_WM_TEMPLATE_INDEX" val="2023173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
  <p:tag name="KSO_WM_UNIT_TEXT_FILL_FORE_SCHEMECOLOR_INDEX" val="1"/>
  <p:tag name="KSO_WM_UNIT_TEXT_FILL_TYPE" val="1"/>
  <p:tag name="KSO_WM_UNIT_USESOURCEFORMAT_APPLY" val="1"/>
</p:tagLst>
</file>

<file path=ppt/tags/tag9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1731_4*l_h_a*1_3_1"/>
  <p:tag name="KSO_WM_TEMPLATE_CATEGORY" val="diagram"/>
  <p:tag name="KSO_WM_TEMPLATE_INDEX" val="2023173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项标题"/>
  <p:tag name="KSO_WM_UNIT_TEXT_FILL_FORE_SCHEMECOLOR_INDEX" val="1"/>
  <p:tag name="KSO_WM_UNIT_TEXT_FILL_TYPE" val="1"/>
  <p:tag name="KSO_WM_UNIT_USESOURCEFORMAT_APPLY" val="1"/>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3_3"/>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3_3"/>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_1_BRIGHTNESS" val="0"/>
  <p:tag name="KSO_WM_UNIT_LINE_FORE_SCHEMECOLOR_INDEX_1" val="5"/>
  <p:tag name="KSO_WM_UNIT_LINE_FORE_SCHEMECOLOR_INDEX_1_POS" val="0"/>
  <p:tag name="KSO_WM_UNIT_LINE_FORE_SCHEMECOLOR_INDEX_1_TRANS" val="1"/>
  <p:tag name="KSO_WM_UNIT_LINE_FORE_SCHEMECOLOR_INDEX_2_BRIGHTNESS" val="0"/>
  <p:tag name="KSO_WM_UNIT_LINE_FORE_SCHEMECOLOR_INDEX_2" val="5"/>
  <p:tag name="KSO_WM_UNIT_LINE_FORE_SCHEMECOLOR_INDEX_2_POS" val="1"/>
  <p:tag name="KSO_WM_UNIT_LINE_FORE_SCHEMECOLOR_INDEX_2_TRANS" val="0"/>
  <p:tag name="KSO_WM_UNIT_LINE_GRADIENT_TYPE" val="0"/>
  <p:tag name="KSO_WM_UNIT_LINE_GRADIENT_ANGLE" val="270"/>
  <p:tag name="KSO_WM_UNIT_LINE_GRADIENT_DIRECTION" val="6"/>
  <p:tag name="KSO_WM_UNIT_LINE_FILL_TYPE" val="5"/>
  <p:tag name="KSO_WM_UNIT_USESOURCEFORMAT_APPLY" val="1"/>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1"/>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ORE_SCHEMECOLOR_INDEX_BRIGHTNESS" val="0"/>
  <p:tag name="KSO_WM_UNIT_LINE_FILL_TYPE" val="2"/>
  <p:tag name="KSO_WM_UNIT_SHADOW_SCHEMECOLOR_INDEX_BRIGHTNESS" val="-0.25"/>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2"/>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2"/>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25,&quot;colorType&quot;:1,&quot;foreColorIndex&quot;:5,&quot;pos&quot;:0.009999999776482582,&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3"/>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3"/>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_1_BRIGHTNESS" val="0"/>
  <p:tag name="KSO_WM_UNIT_LINE_FORE_SCHEMECOLOR_INDEX_1" val="5"/>
  <p:tag name="KSO_WM_UNIT_LINE_FORE_SCHEMECOLOR_INDEX_1_POS" val="0"/>
  <p:tag name="KSO_WM_UNIT_LINE_FORE_SCHEMECOLOR_INDEX_1_TRANS" val="1"/>
  <p:tag name="KSO_WM_UNIT_LINE_FORE_SCHEMECOLOR_INDEX_2_BRIGHTNESS" val="0"/>
  <p:tag name="KSO_WM_UNIT_LINE_FORE_SCHEMECOLOR_INDEX_2" val="5"/>
  <p:tag name="KSO_WM_UNIT_LINE_FORE_SCHEMECOLOR_INDEX_2_POS" val="1"/>
  <p:tag name="KSO_WM_UNIT_LINE_FORE_SCHEMECOLOR_INDEX_2_TRANS" val="0"/>
  <p:tag name="KSO_WM_UNIT_LINE_GRADIENT_TYPE" val="0"/>
  <p:tag name="KSO_WM_UNIT_LINE_GRADIENT_ANGLE" val="270"/>
  <p:tag name="KSO_WM_UNIT_LINE_GRADIENT_DIRECTION" val="6"/>
  <p:tag name="KSO_WM_UNIT_LINE_FILL_TYPE" val="5"/>
  <p:tag name="KSO_WM_UNIT_USESOURCEFORMAT_APPLY" val="1"/>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1"/>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ORE_SCHEMECOLOR_INDEX_BRIGHTNESS" val="0"/>
  <p:tag name="KSO_WM_UNIT_LINE_FILL_TYPE" val="2"/>
  <p:tag name="KSO_WM_UNIT_SHADOW_SCHEMECOLOR_INDEX_BRIGHTNESS" val="-0.25"/>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7D2412E-D90C-4D20-9636-A808D6EA6EED}">
  <we:reference id="wa200006214" version="1.0.0.0" store="it-IT" storeType="OMEX"/>
  <we:alternateReferences>
    <we:reference id="wa200006214" version="1.0.0.0" store="wa20000621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3808</TotalTime>
  <Words>2237</Words>
  <Application>Microsoft Macintosh PowerPoint</Application>
  <PresentationFormat>Widescreen</PresentationFormat>
  <Paragraphs>277</Paragraphs>
  <Slides>39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微软雅黑</vt:lpstr>
      <vt:lpstr>Aptos</vt:lpstr>
      <vt:lpstr>Arial</vt:lpstr>
      <vt:lpstr>Calibri</vt:lpstr>
      <vt:lpstr>Cambria Math</vt:lpstr>
      <vt:lpstr>Office Theme</vt:lpstr>
      <vt:lpstr>Leaf-ID </vt:lpstr>
      <vt:lpstr>Indice</vt:lpstr>
      <vt:lpstr>Obbiettivo del Progetto</vt:lpstr>
      <vt:lpstr>Caratteristiche del Dataset</vt:lpstr>
      <vt:lpstr>Problemi da Affrontare</vt:lpstr>
      <vt:lpstr>Limitazioni del Progetto </vt:lpstr>
      <vt:lpstr>Project Pipeline</vt:lpstr>
      <vt:lpstr>Project Pipeline</vt:lpstr>
      <vt:lpstr>01-Acquisizione delle Immagini</vt:lpstr>
      <vt:lpstr>02-Segmentazione delle Immagini</vt:lpstr>
      <vt:lpstr>Region Growing con LAB</vt:lpstr>
      <vt:lpstr>Perchè una Soglia di 21?</vt:lpstr>
      <vt:lpstr>Segmentatori Differenti</vt:lpstr>
      <vt:lpstr>03-Calcolo delle Features</vt:lpstr>
      <vt:lpstr>Calcolo delle Features</vt:lpstr>
      <vt:lpstr>Pipeline di estrazione delle features</vt:lpstr>
      <vt:lpstr>PowerPoint Presentation</vt:lpstr>
      <vt:lpstr>Selezione Automatica delle Features</vt:lpstr>
      <vt:lpstr>Scaling dei Dati</vt:lpstr>
      <vt:lpstr>04-Riconoscimento degli Oggetti</vt:lpstr>
      <vt:lpstr>Come mai un riconoscitore separato dal classificatore?</vt:lpstr>
      <vt:lpstr>Ensemble</vt:lpstr>
      <vt:lpstr>Numero di feature selezionate per il riconoscitore</vt:lpstr>
      <vt:lpstr>Riconoscimento degli Oggetti</vt:lpstr>
      <vt:lpstr>05-Classificazione delle Foglie</vt:lpstr>
      <vt:lpstr>Pipeline di Classificazione</vt:lpstr>
      <vt:lpstr>Perché KNN come classificatore?</vt:lpstr>
      <vt:lpstr>Number of neighbours e numero di features selezionate </vt:lpstr>
      <vt:lpstr>Segmentazione: Accuracy di 0.99 sull’interezza del dataset</vt:lpstr>
      <vt:lpstr>PowerPoint Presentation</vt:lpstr>
      <vt:lpstr>Come mai un calo così drastico? </vt:lpstr>
      <vt:lpstr>Come si potrebbe migliorare il Progetto?</vt:lpstr>
      <vt:lpstr>PowerPoint Presentation</vt:lpstr>
      <vt:lpstr>Descrittori di feature di Texture</vt:lpstr>
      <vt:lpstr>PowerPoint Presentation</vt:lpstr>
      <vt:lpstr>RFE Loop</vt:lpstr>
      <vt:lpstr>Maximum Relevance Minimum Redundance(MRMR)</vt:lpstr>
      <vt:lpstr>Out-of-Bag Permuted Importance (OOBPermutedImportance)</vt:lpstr>
      <vt:lpstr>Science And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Andrea Rossi</dc:creator>
  <cp:lastModifiedBy>Alessandro Teodori</cp:lastModifiedBy>
  <cp:revision>39</cp:revision>
  <dcterms:created xsi:type="dcterms:W3CDTF">2025-05-30T12:37:56Z</dcterms:created>
  <dcterms:modified xsi:type="dcterms:W3CDTF">2025-06-09T17:47:27Z</dcterms:modified>
</cp:coreProperties>
</file>