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59cec7a3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59cec7a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59cec7a3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59cec7a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7495ca1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7495c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59cec7a3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59cec7a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59cec7a3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59cec7a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59cec7a3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59cec7a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59cec7a3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59cec7a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59cec7a3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59cec7a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59cec7a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59cec7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59cec7a3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59cec7a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7495ca1b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7495ca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59cec7a3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59cec7a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59cec7a3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59cec7a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59cec7a3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59cec7a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59cec7a3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59cec7a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easyecom.io/" TargetMode="External"/><Relationship Id="rId4" Type="http://schemas.openxmlformats.org/officeDocument/2006/relationships/hyperlink" Target="https://www.sas.com/" TargetMode="External"/><Relationship Id="rId10" Type="http://schemas.openxmlformats.org/officeDocument/2006/relationships/image" Target="../media/image5.jpg"/><Relationship Id="rId9" Type="http://schemas.openxmlformats.org/officeDocument/2006/relationships/hyperlink" Target="https://www.antuit.com/" TargetMode="External"/><Relationship Id="rId5" Type="http://schemas.openxmlformats.org/officeDocument/2006/relationships/hyperlink" Target="https://www.trifacta.com/" TargetMode="External"/><Relationship Id="rId6" Type="http://schemas.openxmlformats.org/officeDocument/2006/relationships/hyperlink" Target="https://www.spate.nyc/" TargetMode="External"/><Relationship Id="rId7" Type="http://schemas.openxmlformats.org/officeDocument/2006/relationships/hyperlink" Target="https://www.nextatlas.com/" TargetMode="External"/><Relationship Id="rId8" Type="http://schemas.openxmlformats.org/officeDocument/2006/relationships/hyperlink" Target="https://www.5analytic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importance of Big Data Analytics in studying consumer behavior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Paul Blondel • 27.09.2019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50" y="-36100"/>
            <a:ext cx="8012675" cy="50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65500" y="8458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 dynamic prices</a:t>
            </a:r>
            <a:endParaRPr sz="2400"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891625" y="895425"/>
            <a:ext cx="40452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keep the highest ROI possible while beating the competition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With dynamic prices we can adapt to: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Taxe changes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Competitor prices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Seasonal</a:t>
            </a:r>
            <a:r>
              <a:rPr lang="en" sz="1500"/>
              <a:t> effects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Material cost changes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Perceived</a:t>
            </a:r>
            <a:r>
              <a:rPr lang="en" sz="1500"/>
              <a:t> </a:t>
            </a:r>
            <a:r>
              <a:rPr lang="en" sz="1500"/>
              <a:t>va</a:t>
            </a:r>
            <a:r>
              <a:rPr lang="en" sz="1500"/>
              <a:t>lue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This is highly strategic to keep acquired consumers,  continue to get new ones and to have a high ROI.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Example: H&amp;M uses </a:t>
            </a:r>
            <a:r>
              <a:rPr lang="en" sz="1500"/>
              <a:t>dynamic</a:t>
            </a:r>
            <a:r>
              <a:rPr lang="en" sz="1500"/>
              <a:t> </a:t>
            </a:r>
            <a:r>
              <a:rPr lang="en" sz="1500"/>
              <a:t>pricing</a:t>
            </a:r>
            <a:endParaRPr sz="15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75" y="2445775"/>
            <a:ext cx="2992824" cy="1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8839199" cy="329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08425" y="10946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Improve consumer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satisfaction</a:t>
            </a:r>
            <a:endParaRPr sz="2400"/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4819650" y="1124025"/>
            <a:ext cx="41988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improve satisfaction means improve retention and loyalty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Consumer satisfaction can be gauged from: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Consumer service calls 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Mentions in social networks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Mentions in social media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Finding poor customer experience from data and   solving this can </a:t>
            </a:r>
            <a:r>
              <a:rPr b="1" lang="en"/>
              <a:t>easily help  improving the satisfaction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r>
              <a:rPr b="1" lang="en"/>
              <a:t> 5 times less expensive</a:t>
            </a:r>
            <a:r>
              <a:rPr lang="en"/>
              <a:t> to keep an existing consumer rather than get a new one.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75" y="2701200"/>
            <a:ext cx="2501100" cy="1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65500" y="9220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Forecast the demand</a:t>
            </a:r>
            <a:endParaRPr sz="2400"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796325" y="1200225"/>
            <a:ext cx="40452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knowing the demand to produce the right amount of products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Forecasting the demand helps: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Limiting number of unsold products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/>
              <a:t>Reducing overall production costs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Reducing environment damages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BUT: forecasting the demand is particularly challenging for the fashion industry, although recently the research focused on this issue*.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Fashion Retail: Forecasting Demand for New Items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KDD 2019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545050"/>
            <a:ext cx="22669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25" y="167875"/>
            <a:ext cx="7649400" cy="48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265500" y="9220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Detect the churn</a:t>
            </a:r>
            <a:endParaRPr sz="2400"/>
          </a:p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5174225" y="10478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detect in advance if and when a consumer is likely to disengage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How to detect this?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opening your company’s mails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Unfollow your social networks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Followed KOLs less interested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buying for a while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Contact the customers likely to churn and give them </a:t>
            </a:r>
            <a:r>
              <a:rPr b="1" lang="en"/>
              <a:t>free coupons</a:t>
            </a:r>
            <a:r>
              <a:rPr lang="en"/>
              <a:t>,</a:t>
            </a:r>
            <a:r>
              <a:rPr b="1" lang="en"/>
              <a:t> promotions</a:t>
            </a:r>
            <a:r>
              <a:rPr lang="en"/>
              <a:t>, </a:t>
            </a:r>
            <a:r>
              <a:rPr b="1" lang="en"/>
              <a:t>invite them</a:t>
            </a:r>
            <a:r>
              <a:rPr lang="en"/>
              <a:t> to social events .. . Remember it’s </a:t>
            </a:r>
            <a:r>
              <a:rPr b="1" lang="en"/>
              <a:t>5 times harder</a:t>
            </a:r>
            <a:r>
              <a:rPr lang="en"/>
              <a:t> to get new customers!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50" y="2520425"/>
            <a:ext cx="3011324" cy="15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5" y="533000"/>
            <a:ext cx="8170375" cy="43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Big Data Analytics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325" y="1926475"/>
            <a:ext cx="826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McKinsey </a:t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</a:t>
            </a:r>
            <a:r>
              <a:rPr i="1" lang="en" sz="1200"/>
              <a:t>Big data</a:t>
            </a:r>
            <a:r>
              <a:rPr lang="en" sz="1200"/>
              <a:t> will become a key basis of competition”, </a:t>
            </a:r>
            <a:r>
              <a:rPr b="1" i="1" lang="en" sz="1200"/>
              <a:t>Big data: The next frontier for innovation, competition, and productivity</a:t>
            </a:r>
            <a:endParaRPr b="1" i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“Big Data: Many companies don’t have one… [those having one] can deliver productivity and profit gains that are 5 to 6 percent higher than those of the competition”,</a:t>
            </a:r>
            <a:r>
              <a:rPr i="1" lang="en" sz="1200"/>
              <a:t> </a:t>
            </a:r>
            <a:r>
              <a:rPr i="1" lang="en" sz="1200">
                <a:solidFill>
                  <a:srgbClr val="000000"/>
                </a:solidFill>
              </a:rPr>
              <a:t>Big data: What’s your plan?</a:t>
            </a:r>
            <a:endParaRPr i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</a:t>
            </a:r>
            <a:r>
              <a:rPr lang="en" sz="1200"/>
              <a:t>Our colleagues at the McKinsey Global Institute (MGI) …  estimated that retailers exploiting data analytics …  could increase their operating margins by more than 60 percent”,  </a:t>
            </a:r>
            <a:r>
              <a:rPr lang="en" sz="1200">
                <a:solidFill>
                  <a:srgbClr val="000000"/>
                </a:solidFill>
              </a:rPr>
              <a:t>Getting big impact from big data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265500" y="10744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Big Data Analytics solutions for you</a:t>
            </a:r>
            <a:endParaRPr sz="2400"/>
          </a:p>
        </p:txBody>
      </p:sp>
      <p:sp>
        <p:nvSpPr>
          <p:cNvPr id="201" name="Google Shape;201;p31"/>
          <p:cNvSpPr txBox="1"/>
          <p:nvPr>
            <p:ph idx="2" type="body"/>
          </p:nvPr>
        </p:nvSpPr>
        <p:spPr>
          <a:xfrm>
            <a:off x="5174225" y="6668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Nowadays you don’t need a massive budget for a super expensive team of Data engineers.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You can use SaaS* solutions:</a:t>
            </a:r>
            <a:endParaRPr sz="15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Inventory forecast: 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ttps://www.easyecom.io/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Consumer analytics: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https://www.sas.com/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https://www.trifacta.com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Trends forecast: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ttps://www.spate.nyc/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https://www.nextatlas.com/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Dynamic pricing: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https://www.5analytics.com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https://www.antuit.com/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* SaaS: Software as a Service (web platform)</a:t>
            </a:r>
            <a:endParaRPr sz="12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23675" y="2608300"/>
            <a:ext cx="2659851" cy="19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Big Data?</a:t>
            </a:r>
            <a:endParaRPr sz="22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446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 </a:t>
            </a:r>
            <a:r>
              <a:rPr b="1" lang="en" sz="2100">
                <a:solidFill>
                  <a:schemeClr val="dk1"/>
                </a:solidFill>
              </a:rPr>
              <a:t>combination of  characteristics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</a:t>
            </a:r>
            <a:r>
              <a:rPr b="1" lang="en" sz="1600"/>
              <a:t>volume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High </a:t>
            </a:r>
            <a:r>
              <a:rPr b="1" lang="en" sz="1600"/>
              <a:t>variety</a:t>
            </a:r>
            <a:r>
              <a:rPr lang="en" sz="1600"/>
              <a:t>/</a:t>
            </a:r>
            <a:r>
              <a:rPr b="1" lang="en" sz="1600"/>
              <a:t>complexity</a:t>
            </a:r>
            <a:endParaRPr b="1" sz="16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High </a:t>
            </a:r>
            <a:r>
              <a:rPr b="1" lang="en" sz="1600"/>
              <a:t>velocity</a:t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23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fun!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5050"/>
            <a:ext cx="63879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 	 	 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Clothing Detection for fashion recommendation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9" name="Google Shape;209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305" y="1103850"/>
            <a:ext cx="5598573" cy="39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216" name="Google Shape;216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you can do </a:t>
            </a:r>
            <a:r>
              <a:rPr b="1" i="1" lang="en"/>
              <a:t>better</a:t>
            </a:r>
            <a:r>
              <a:rPr b="1" lang="en"/>
              <a:t> thanks to Big Data Analytics: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</a:t>
            </a:r>
            <a:r>
              <a:rPr b="1" lang="en"/>
              <a:t>more competitive</a:t>
            </a:r>
            <a:r>
              <a:rPr lang="en"/>
              <a:t>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Forecast</a:t>
            </a:r>
            <a:r>
              <a:rPr lang="en"/>
              <a:t> what </a:t>
            </a:r>
            <a:r>
              <a:rPr b="1" lang="en"/>
              <a:t>want</a:t>
            </a:r>
            <a:r>
              <a:rPr lang="en"/>
              <a:t> your consumers,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Keep</a:t>
            </a:r>
            <a:r>
              <a:rPr lang="en"/>
              <a:t> your </a:t>
            </a:r>
            <a:r>
              <a:rPr b="1" lang="en"/>
              <a:t>consumers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Reduce</a:t>
            </a:r>
            <a:r>
              <a:rPr lang="en"/>
              <a:t> </a:t>
            </a:r>
            <a:r>
              <a:rPr b="1" lang="en"/>
              <a:t>cost</a:t>
            </a:r>
            <a:r>
              <a:rPr lang="en"/>
              <a:t> by forecasting demand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a </a:t>
            </a:r>
            <a:r>
              <a:rPr b="1" lang="en"/>
              <a:t>lower</a:t>
            </a:r>
            <a:r>
              <a:rPr lang="en"/>
              <a:t> </a:t>
            </a:r>
            <a:r>
              <a:rPr b="1" lang="en"/>
              <a:t>environment</a:t>
            </a:r>
            <a:r>
              <a:rPr lang="en"/>
              <a:t> </a:t>
            </a:r>
            <a:r>
              <a:rPr b="1" lang="en"/>
              <a:t>impact</a:t>
            </a:r>
            <a:r>
              <a:rPr lang="en"/>
              <a:t>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Etc (the potential is huge).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Big Data Analytics is </a:t>
            </a:r>
            <a:r>
              <a:rPr b="1" lang="en"/>
              <a:t>more</a:t>
            </a:r>
            <a:r>
              <a:rPr lang="en"/>
              <a:t> </a:t>
            </a:r>
            <a:r>
              <a:rPr b="1" lang="en"/>
              <a:t>and</a:t>
            </a:r>
            <a:r>
              <a:rPr lang="en"/>
              <a:t> </a:t>
            </a:r>
            <a:r>
              <a:rPr b="1" lang="en"/>
              <a:t>more</a:t>
            </a:r>
            <a:r>
              <a:rPr lang="en"/>
              <a:t> accessible to companies of all size thanks to </a:t>
            </a:r>
            <a:r>
              <a:rPr b="1" lang="en"/>
              <a:t>SaaS</a:t>
            </a:r>
            <a:r>
              <a:rPr lang="en"/>
              <a:t> </a:t>
            </a:r>
            <a:r>
              <a:rPr b="1" lang="en"/>
              <a:t>solutions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825" y="1301100"/>
            <a:ext cx="4818425" cy="36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Where comes consumers’ Big Data</a:t>
            </a:r>
            <a:r>
              <a:rPr lang="en" sz="2200"/>
              <a:t>?</a:t>
            </a:r>
            <a:endParaRPr sz="22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690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The digital era created new sources of information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CRM* softwares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Social networks 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Sensors/IOTs**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* CRM: Customer Relationship Management        **IOT: Internet Of Things</a:t>
            </a:r>
            <a:endParaRPr b="1" sz="1600"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800"/>
              <a:t>Blog articles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Digitized news and articles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b="1" lang="en" sz="1800"/>
              <a:t>Etc.</a:t>
            </a:r>
            <a:endParaRPr b="1"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000" y="1318650"/>
            <a:ext cx="1859475" cy="164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Consu</a:t>
            </a:r>
            <a:r>
              <a:rPr lang="en" sz="2200"/>
              <a:t>mer behavior?</a:t>
            </a:r>
            <a:endParaRPr sz="22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325" y="2078875"/>
            <a:ext cx="726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Definition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consumers </a:t>
            </a:r>
            <a:r>
              <a:rPr b="1" lang="en" sz="1600"/>
              <a:t>make decisions</a:t>
            </a:r>
            <a:r>
              <a:rPr lang="en" sz="1600"/>
              <a:t> about what they </a:t>
            </a:r>
            <a:r>
              <a:rPr b="1" lang="en" sz="1600"/>
              <a:t>need</a:t>
            </a:r>
            <a:r>
              <a:rPr lang="en" sz="1600"/>
              <a:t>, </a:t>
            </a:r>
            <a:r>
              <a:rPr b="1" lang="en" sz="1600"/>
              <a:t>want</a:t>
            </a:r>
            <a:r>
              <a:rPr lang="en" sz="1600"/>
              <a:t> and </a:t>
            </a:r>
            <a:r>
              <a:rPr b="1" lang="en" sz="1600"/>
              <a:t>desire</a:t>
            </a:r>
            <a:r>
              <a:rPr lang="en" sz="1600"/>
              <a:t> 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do they </a:t>
            </a:r>
            <a:r>
              <a:rPr b="1" lang="en" sz="1600"/>
              <a:t>buy</a:t>
            </a:r>
            <a:r>
              <a:rPr lang="en" sz="1600"/>
              <a:t>, </a:t>
            </a:r>
            <a:r>
              <a:rPr b="1" lang="en" sz="1600"/>
              <a:t>use</a:t>
            </a:r>
            <a:r>
              <a:rPr lang="en" sz="1600"/>
              <a:t>, and </a:t>
            </a:r>
            <a:r>
              <a:rPr b="1" lang="en" sz="1600"/>
              <a:t>dispose</a:t>
            </a:r>
            <a:r>
              <a:rPr lang="en" sz="1600"/>
              <a:t> of goods.</a:t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950" y="785250"/>
            <a:ext cx="1721975" cy="17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Why study c</a:t>
            </a:r>
            <a:r>
              <a:rPr lang="en" sz="2200"/>
              <a:t>onsumer behavior?</a:t>
            </a:r>
            <a:endParaRPr sz="22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325" y="2078875"/>
            <a:ext cx="726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Business needs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Attracting new customers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K</a:t>
            </a:r>
            <a:r>
              <a:rPr b="1" lang="en" sz="1600"/>
              <a:t>eeping acquired customers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*ROI: Return On Investment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While </a:t>
            </a:r>
            <a:r>
              <a:rPr b="1" lang="en" sz="1600"/>
              <a:t>having a high ROI</a:t>
            </a:r>
            <a:r>
              <a:rPr lang="en" sz="1600"/>
              <a:t>*</a:t>
            </a:r>
            <a:endParaRPr sz="18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950" y="785250"/>
            <a:ext cx="1721975" cy="17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Studying customer behavior with Big Data Analytics</a:t>
            </a:r>
            <a:endParaRPr sz="22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New possibilities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Forecast </a:t>
            </a:r>
            <a:r>
              <a:rPr b="1" lang="en" sz="1600"/>
              <a:t>trends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 </a:t>
            </a:r>
            <a:r>
              <a:rPr b="1" lang="en" sz="1600"/>
              <a:t>dynamic</a:t>
            </a:r>
            <a:r>
              <a:rPr lang="en" sz="1600"/>
              <a:t> </a:t>
            </a:r>
            <a:r>
              <a:rPr b="1" lang="en" sz="1600"/>
              <a:t>prices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Improve </a:t>
            </a:r>
            <a:r>
              <a:rPr b="1" lang="en" sz="1600"/>
              <a:t>customer</a:t>
            </a:r>
            <a:r>
              <a:rPr lang="en" sz="1600"/>
              <a:t> </a:t>
            </a:r>
            <a:r>
              <a:rPr b="1" lang="en" sz="1600"/>
              <a:t>satisfaction</a:t>
            </a:r>
            <a:endParaRPr b="1" sz="160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6917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Forecast the </a:t>
            </a:r>
            <a:r>
              <a:rPr b="1" lang="en" sz="1600"/>
              <a:t>demand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the </a:t>
            </a:r>
            <a:r>
              <a:rPr b="1" lang="en" sz="1600"/>
              <a:t>churn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Etc.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65500" y="9220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Forecast trends</a:t>
            </a:r>
            <a:endParaRPr sz="2400"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945625" y="1124025"/>
            <a:ext cx="3969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Forecasting the trends to be the first supplier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can forecast: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Excitement</a:t>
            </a:r>
            <a:r>
              <a:rPr lang="en"/>
              <a:t> trends (for new products)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Worry trends (ex:  </a:t>
            </a:r>
            <a:r>
              <a:rPr lang="en"/>
              <a:t>concerns</a:t>
            </a:r>
            <a:r>
              <a:rPr lang="en"/>
              <a:t> about a material 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</a:t>
            </a:r>
            <a:r>
              <a:rPr lang="en"/>
              <a:t> needs (ex: organic materials)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Analyzing </a:t>
            </a:r>
            <a:r>
              <a:rPr b="1" lang="en"/>
              <a:t>social </a:t>
            </a:r>
            <a:r>
              <a:rPr b="1" lang="en"/>
              <a:t>networks</a:t>
            </a:r>
            <a:r>
              <a:rPr lang="en"/>
              <a:t> and </a:t>
            </a:r>
            <a:r>
              <a:rPr b="1" lang="en"/>
              <a:t>blog articles </a:t>
            </a:r>
            <a:r>
              <a:rPr lang="en"/>
              <a:t>can be particularly interesting 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Deloitte’s Blab tool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468850"/>
            <a:ext cx="25908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75" y="260250"/>
            <a:ext cx="7802725" cy="45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