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E1FCA3-34D4-4D4B-AF5E-A5B2BBEFA711}">
  <a:tblStyle styleId="{0DE1FCA3-34D4-4D4B-AF5E-A5B2BBEFA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c3030b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c3030b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572a3d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572a3d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3c3030b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3c3030b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572a3d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572a3d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f572a3d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f572a3d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c3030b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c3030b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c3030b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3c3030b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f572a3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f572a3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572a3d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f572a3d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b3e9862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3b3e986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4d05d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4d05d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572a3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572a3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b3e98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b3e98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b3e986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b3e986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b3e986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b3e986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b3e986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b3e986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f572a3d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f572a3d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b3e986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b3e986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Aprendizado de Máquina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Alef Vinicius Cardoso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088275" y="1927125"/>
            <a:ext cx="70389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ETAPAS PARA ESTRUTURAÇÃO E APLICAÇÃO DOS ALGORITMOS 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Preparação dos dados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Análise dos</a:t>
            </a:r>
            <a:r>
              <a:rPr lang="pt-BR" sz="1800"/>
              <a:t> dados</a:t>
            </a:r>
            <a:endParaRPr sz="18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 o conhecimento de uma especialista pode-se rotular os dados do conjunto, de modo que represente uma informação (classificar de forma manual)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Separar o conjunto de dados em treinamento e teste (ou treinamento, teste e validação)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Caso os dados </a:t>
            </a:r>
            <a:r>
              <a:rPr lang="pt-BR" sz="1600"/>
              <a:t>apresentem</a:t>
            </a:r>
            <a:r>
              <a:rPr lang="pt-BR" sz="1600"/>
              <a:t> um número muito grande de colunas por instância pode-se aplicar a redução de </a:t>
            </a:r>
            <a:r>
              <a:rPr lang="pt-BR" sz="1600"/>
              <a:t>dimensionalidade</a:t>
            </a:r>
            <a:r>
              <a:rPr lang="pt-BR" sz="1600"/>
              <a:t> (exemplo: PCA) e retirar informações que não trazem uma separação clara ao conjunto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Preparação dos dados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Pré-processamento dos Dados: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Eliminação manual de atributos (nome, id)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integração de dados que estão em diferentes datasets (atributos semelhantes, tempo, id </a:t>
            </a:r>
            <a:r>
              <a:rPr lang="pt-BR" sz="1400"/>
              <a:t>usuário</a:t>
            </a:r>
            <a:r>
              <a:rPr lang="pt-BR" sz="1400"/>
              <a:t> 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Amostragem dos Dados (Acurácia vs Eficiência computacional), subconjuntos pode melhorar essa relação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Dados desbalanceados (porcentagem para cada classe)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Limpeza de Dados (dados ruidosos)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Dados incompletos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Dados inconsistentes (instâncias </a:t>
            </a:r>
            <a:r>
              <a:rPr lang="pt-BR" sz="1400"/>
              <a:t>têm</a:t>
            </a:r>
            <a:r>
              <a:rPr lang="pt-BR" sz="1400"/>
              <a:t> a mesma característica, mas são de classes diferentes)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Dados redundantes (repetidos)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Converter símbolos em números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Preditivos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24325" y="1598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Algoritmo</a:t>
            </a:r>
            <a:endParaRPr sz="18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Implementar os algoritmos  pela formulação </a:t>
            </a:r>
            <a:r>
              <a:rPr lang="pt-BR" sz="1600"/>
              <a:t>proposta</a:t>
            </a:r>
            <a:r>
              <a:rPr lang="pt-BR" sz="1600"/>
              <a:t> ou utilizar bibliotecas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Implementar possibilita alterar verificar outras funções matemáticas para o aprendizado e permite que o desenvolvedor entendam melhor os conceitos empregados para realizar o aprendizado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Bibliotecas </a:t>
            </a:r>
            <a:r>
              <a:rPr lang="pt-BR" sz="1600"/>
              <a:t>facilitam</a:t>
            </a:r>
            <a:r>
              <a:rPr lang="pt-BR" sz="1600"/>
              <a:t> a 	implementação e teste e pode ser utilizada desde que o usuário tenha o conhecimento do algoritmo e saiba avaliar os resultados (ou apenas para conhecer a ferramenta pode-se testar)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modelos Preditivos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MÉTRICAS DE AVALIAÇÃO DE MODELOS</a:t>
            </a:r>
            <a:endParaRPr sz="18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Intuitivamente é importante refletir qual técnica é mais indicada para cada conjunto de dados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Testar um conjunto de técnicas pode ajudar a escolher qual a melhor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Para testar e comparar as técnicas é necessário conhecer um conjunto de métricas apropriadas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para regressão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348000" y="1567550"/>
            <a:ext cx="7038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Validação cruzada: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t-BR" sz="1800"/>
              <a:t>r-fold cross validation</a:t>
            </a:r>
            <a:r>
              <a:rPr lang="pt-BR" sz="1800"/>
              <a:t> - dividir o conjunto em </a:t>
            </a:r>
            <a:r>
              <a:rPr i="1" lang="pt-BR" sz="1800"/>
              <a:t>r</a:t>
            </a:r>
            <a:r>
              <a:rPr lang="pt-BR" sz="1800"/>
              <a:t> conjuntos de tamanho </a:t>
            </a:r>
            <a:r>
              <a:rPr lang="pt-BR" sz="1800"/>
              <a:t>aproximadamente</a:t>
            </a:r>
            <a:r>
              <a:rPr lang="pt-BR" sz="1800"/>
              <a:t> igual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utiliza </a:t>
            </a:r>
            <a:r>
              <a:rPr i="1" lang="pt-BR" sz="1800"/>
              <a:t>r</a:t>
            </a:r>
            <a:r>
              <a:rPr lang="pt-BR" sz="1800"/>
              <a:t>-1 partições para treino e um </a:t>
            </a:r>
            <a:r>
              <a:rPr i="1" lang="pt-BR" sz="1800"/>
              <a:t>r</a:t>
            </a:r>
            <a:r>
              <a:rPr lang="pt-BR" sz="1800"/>
              <a:t> para teste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cada ciclo utiliza um </a:t>
            </a:r>
            <a:r>
              <a:rPr i="1" lang="pt-BR" sz="1800"/>
              <a:t>r</a:t>
            </a:r>
            <a:r>
              <a:rPr lang="pt-BR" sz="1800"/>
              <a:t> diferente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calcula-se a média das partições e obtêm-se a taxa de erros e acertos.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Existem outras técnicas: holdout, bootstrap, etc...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para classificação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1348000" y="1567550"/>
            <a:ext cx="7038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Taxa de erro: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Taxa de acerto 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800" y="2020500"/>
            <a:ext cx="4610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4">
            <a:alphaModFix/>
          </a:blip>
          <a:srcRect b="24573" l="0" r="0" t="27757"/>
          <a:stretch/>
        </p:blipFill>
        <p:spPr>
          <a:xfrm>
            <a:off x="2862263" y="3971400"/>
            <a:ext cx="3419475" cy="6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Medidas de Desempenho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297500" y="1567550"/>
            <a:ext cx="39828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algoritmos podem retornar: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 - Positivo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 - Negativo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VP - Verdadeiro Positivo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FP - Falso Positivo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VN - Verdadeiro Negativo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FN - Falso Negativo</a:t>
            </a:r>
            <a:endParaRPr/>
          </a:p>
        </p:txBody>
      </p:sp>
      <p:graphicFrame>
        <p:nvGraphicFramePr>
          <p:cNvPr id="252" name="Google Shape;252;p29"/>
          <p:cNvGraphicFramePr/>
          <p:nvPr/>
        </p:nvGraphicFramePr>
        <p:xfrm>
          <a:off x="5466525" y="318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{0DE1FCA3-34D4-4D4B-AF5E-A5B2BBEFA711}</a:tableStyleId>
              </a:tblPr>
              <a:tblGrid>
                <a:gridCol w="988675"/>
                <a:gridCol w="988675"/>
                <a:gridCol w="988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+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+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VN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p29"/>
          <p:cNvSpPr txBox="1"/>
          <p:nvPr/>
        </p:nvSpPr>
        <p:spPr>
          <a:xfrm>
            <a:off x="4776650" y="2122050"/>
            <a:ext cx="3982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Exemplo: matriz de confusão para duas classes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6013950" y="2769575"/>
            <a:ext cx="149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Classe predita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3726000" y="3583150"/>
            <a:ext cx="1692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Classe Verdadeira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de modelos Preditivos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297500" y="1236625"/>
            <a:ext cx="70389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MÉTRICAS DE AVALIAÇÃO DE MODELOS (duas classes)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Acurácia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Acurácia </a:t>
            </a:r>
            <a:r>
              <a:rPr lang="pt-BR"/>
              <a:t> = total de acertos / total de dados do conjunto testado</a:t>
            </a:r>
            <a:br>
              <a:rPr lang="pt-BR"/>
            </a:br>
            <a:r>
              <a:rPr lang="pt-BR"/>
              <a:t>Acurácia = (VP + VN) / (P + 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Precisão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Precisão =  acertos positivos / (acertos positivos + falsos positivos)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Precisão = VP / (VP + FP)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Recall </a:t>
            </a:r>
            <a:r>
              <a:rPr lang="pt-BR"/>
              <a:t> (Sensibilidade)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Recall = acertos positivos / (acertos positivos + falsos negativos)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Recall = VP/ (VP + FN)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Taxa de erro total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erro = (falsos positivos + falsos negativos) / total de dados do conjunto testado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erro = (FP + FN) / 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Taxa de erro da classe negativa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erro_n =  FP / (FP + VN)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taxa de erro da classe positiva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erro_p = FN / (VP + FN)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Bora implementar...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21036" l="0" r="0" t="0"/>
          <a:stretch/>
        </p:blipFill>
        <p:spPr>
          <a:xfrm>
            <a:off x="1297500" y="930600"/>
            <a:ext cx="6611200" cy="40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que é Aprendizado de Máquina e 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Hierarquia de Aprendizado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Aprendizado supervisionado e não supervisionado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Etapas para estruturação e aplicação dos algoritmos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Aprendizado de máquina?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06125"/>
            <a:ext cx="71298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É uma área de IA cujo objetivo é o desenvolvimento de técnicas computacionais sobre o aprendizado bem como a construção de sistemas capazes de adquirir conhecimento de forma automática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Um sistema de aprendizado é um programa de computador que toma decisões baseado em experiências acumuladas através da solução bem sucedida de problemas anteriores</a:t>
            </a: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9022" l="25975" r="27060" t="8875"/>
          <a:stretch/>
        </p:blipFill>
        <p:spPr>
          <a:xfrm>
            <a:off x="3794288" y="3069350"/>
            <a:ext cx="2136224" cy="1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Inteligência Artificial (IA)?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45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Inteligência Artificial é um tipo de inteligência produzida pelo homem para dotar as máquinas de algum tipo de habilidade que simula a inteligência do homem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É a parte da ciência da computação voltada para o desenvolvimento de sistemas de computadores inteligentes, isto é, sistemas que exibem características, as quais associam-se com a inteligência no comportamento humano</a:t>
            </a:r>
            <a:endParaRPr sz="18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12" y="3435475"/>
            <a:ext cx="2592476" cy="16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Ordem Cronológica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42850"/>
            <a:ext cx="7024351" cy="3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Hierarquia do Aprendizado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indução é a forma de inferência lógica que permite obter conclusões genéricas sobre um conjunto particular de exemplos,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um conceito é aprendido efetuando-se inferência indutiva sobre os exemplos apresentados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que podem ou não preservar a verdade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Cada exemplo é descrito por um vetor de valores de características, ou atributos e o rótulo da classe associada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18"/>
          <p:cNvSpPr/>
          <p:nvPr/>
        </p:nvSpPr>
        <p:spPr>
          <a:xfrm>
            <a:off x="974775" y="3608750"/>
            <a:ext cx="2433600" cy="9528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indução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032525" y="3967175"/>
            <a:ext cx="1230600" cy="4770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exemplos</a:t>
            </a:r>
            <a:endParaRPr sz="1200"/>
          </a:p>
        </p:txBody>
      </p:sp>
      <p:cxnSp>
        <p:nvCxnSpPr>
          <p:cNvPr id="171" name="Google Shape;171;p18"/>
          <p:cNvCxnSpPr>
            <a:stCxn id="169" idx="6"/>
          </p:cNvCxnSpPr>
          <p:nvPr/>
        </p:nvCxnSpPr>
        <p:spPr>
          <a:xfrm flipH="1" rot="10800000">
            <a:off x="3408375" y="4078850"/>
            <a:ext cx="711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8"/>
          <p:cNvSpPr/>
          <p:nvPr/>
        </p:nvSpPr>
        <p:spPr>
          <a:xfrm>
            <a:off x="4141075" y="3850700"/>
            <a:ext cx="1590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512325" y="3785300"/>
            <a:ext cx="2143200" cy="59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novos exemplos</a:t>
            </a:r>
            <a:endParaRPr/>
          </a:p>
        </p:txBody>
      </p:sp>
      <p:cxnSp>
        <p:nvCxnSpPr>
          <p:cNvPr id="174" name="Google Shape;174;p18"/>
          <p:cNvCxnSpPr>
            <a:stCxn id="172" idx="6"/>
            <a:endCxn id="173" idx="2"/>
          </p:cNvCxnSpPr>
          <p:nvPr/>
        </p:nvCxnSpPr>
        <p:spPr>
          <a:xfrm flipH="1" rot="10800000">
            <a:off x="5731075" y="4082000"/>
            <a:ext cx="781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Hierarquia do Aprendizado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465900" y="1209825"/>
            <a:ext cx="2212200" cy="9141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 Indutivo</a:t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1479475" y="2260650"/>
            <a:ext cx="2170800" cy="9141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 Supervisionado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5655075" y="2333700"/>
            <a:ext cx="2612100" cy="76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 Não-Supervisionado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65925" y="3698625"/>
            <a:ext cx="2212200" cy="9141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2758700" y="3698625"/>
            <a:ext cx="2212200" cy="9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</a:t>
            </a:r>
            <a:endParaRPr/>
          </a:p>
        </p:txBody>
      </p:sp>
      <p:cxnSp>
        <p:nvCxnSpPr>
          <p:cNvPr id="185" name="Google Shape;185;p19"/>
          <p:cNvCxnSpPr>
            <a:stCxn id="180" idx="3"/>
            <a:endCxn id="181" idx="7"/>
          </p:cNvCxnSpPr>
          <p:nvPr/>
        </p:nvCxnSpPr>
        <p:spPr>
          <a:xfrm flipH="1">
            <a:off x="3332369" y="1990058"/>
            <a:ext cx="4575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>
            <a:stCxn id="180" idx="5"/>
            <a:endCxn id="182" idx="1"/>
          </p:cNvCxnSpPr>
          <p:nvPr/>
        </p:nvCxnSpPr>
        <p:spPr>
          <a:xfrm>
            <a:off x="5354131" y="1990058"/>
            <a:ext cx="6834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81" idx="3"/>
            <a:endCxn id="183" idx="0"/>
          </p:cNvCxnSpPr>
          <p:nvPr/>
        </p:nvCxnSpPr>
        <p:spPr>
          <a:xfrm flipH="1">
            <a:off x="1272081" y="3040883"/>
            <a:ext cx="5253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stCxn id="181" idx="5"/>
            <a:endCxn id="184" idx="0"/>
          </p:cNvCxnSpPr>
          <p:nvPr/>
        </p:nvCxnSpPr>
        <p:spPr>
          <a:xfrm>
            <a:off x="3332369" y="3040883"/>
            <a:ext cx="5325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42175" y="398675"/>
            <a:ext cx="747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supervisionado e não supervisionado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97500" y="1312775"/>
            <a:ext cx="70389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Aprendizado supervisionado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É fornecido ao algoritmo de aprendizado, ou indutor, um conjunto de exemplos de treinamento para os quais o rótulo da classe associada é conhecido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Conjunto X, no qual para cada Xi possua um Y conhecido.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0"/>
          <p:cNvGraphicFramePr/>
          <p:nvPr/>
        </p:nvGraphicFramePr>
        <p:xfrm>
          <a:off x="1762450" y="3219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{0DE1FCA3-34D4-4D4B-AF5E-A5B2BBEFA711}</a:tableStyleId>
              </a:tblPr>
              <a:tblGrid>
                <a:gridCol w="1527250"/>
                <a:gridCol w="1527250"/>
                <a:gridCol w="1527250"/>
                <a:gridCol w="1527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altura(m)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peso(kg)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saída 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1,80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homem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1,75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homem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1,60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mulher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42175" y="398675"/>
            <a:ext cx="747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supervisionado e não supervisionado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206650"/>
            <a:ext cx="70389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Aprendizado não-supervisionado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O indutor analisa os exemplos fornecidos e tenta determinar se alguns podem ser agrupados de alguma maneira, formando clusters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Após a agrupamento é necessário uma análise para determinar o que cada agrupamento significa no contexto do problema que está sendo analisado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1762450" y="3268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{0DE1FCA3-34D4-4D4B-AF5E-A5B2BBEFA711}</a:tableStyleId>
              </a:tblPr>
              <a:tblGrid>
                <a:gridCol w="1527250"/>
                <a:gridCol w="1527250"/>
                <a:gridCol w="1527250"/>
                <a:gridCol w="1527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altura(m)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peso(kg)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saída 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1,80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grupo 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1,75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grupo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1,60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grupo 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