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0" r:id="rId26"/>
    <p:sldId id="26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D9C"/>
    <a:srgbClr val="C01C46"/>
    <a:srgbClr val="A9335A"/>
    <a:srgbClr val="D50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F997311-1415-42D6-91A1-49690D618E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  <p:sp>
        <p:nvSpPr>
          <p:cNvPr id="27" name="Google Shape;27;p9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Fevereiro 2024 / versão 1</a:t>
            </a:r>
            <a:endParaRPr sz="200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  <p:pic>
        <p:nvPicPr>
          <p:cNvPr id="33" name="Google Shape;33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12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API/Document_Object_Mode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devmedia.com.br/trabalhando-com-dom-em-javascript/29039" TargetMode="External"/><Relationship Id="rId4" Type="http://schemas.openxmlformats.org/officeDocument/2006/relationships/hyperlink" Target="https://developer.mozilla.org/pt-BR/docs/Web/API/Document_Object_Model/Introduction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document.getElementsByClassName()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 lang="pt-BR"/>
          </a:p>
        </p:txBody>
      </p:sp>
      <p:sp>
        <p:nvSpPr>
          <p:cNvPr id="310" name="Google Shape;310;p72"/>
          <p:cNvSpPr txBox="1"/>
          <p:nvPr/>
        </p:nvSpPr>
        <p:spPr>
          <a:xfrm>
            <a:off x="833120" y="1844675"/>
            <a:ext cx="5224145" cy="429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Usado para acessar um conjunto de elementos da estrutura HTML, utilizando seu atributo class como identificação. </a:t>
            </a:r>
            <a:endParaRPr sz="28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Retornará um array de elementos com todas as correspondências.</a:t>
            </a:r>
          </a:p>
        </p:txBody>
      </p:sp>
      <p:graphicFrame>
        <p:nvGraphicFramePr>
          <p:cNvPr id="311" name="Google Shape;311;p72"/>
          <p:cNvGraphicFramePr/>
          <p:nvPr>
            <p:custDataLst>
              <p:tags r:id="rId1"/>
            </p:custDataLst>
          </p:nvPr>
        </p:nvGraphicFramePr>
        <p:xfrm>
          <a:off x="6383655" y="1844675"/>
          <a:ext cx="4535805" cy="1715135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45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51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ul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paises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&gt;AR&lt;/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paises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&gt;CL&lt;/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paises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&gt;UY&lt;/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ul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2" name="Google Shape;312;p72"/>
          <p:cNvGraphicFramePr/>
          <p:nvPr>
            <p:custDataLst>
              <p:tags r:id="rId2"/>
            </p:custDataLst>
          </p:nvPr>
        </p:nvGraphicFramePr>
        <p:xfrm>
          <a:off x="4920615" y="4147820"/>
          <a:ext cx="6362700" cy="192024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636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paises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getElementsByClassName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paises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(paises[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(paises[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(paises[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]);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document.getElementsByTagName()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 lang="pt-BR"/>
          </a:p>
        </p:txBody>
      </p:sp>
      <p:sp>
        <p:nvSpPr>
          <p:cNvPr id="319" name="Google Shape;319;p73"/>
          <p:cNvSpPr txBox="1"/>
          <p:nvPr/>
        </p:nvSpPr>
        <p:spPr>
          <a:xfrm>
            <a:off x="767715" y="1700530"/>
            <a:ext cx="4886960" cy="46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Usado para acessar um conjunto de elementos da estrutura HTML, através do nome da sua tag como identificação. Essa opção é a menos específica de todas, já que é muito provável que os rótulos se repitam no código HTML.</a:t>
            </a:r>
          </a:p>
        </p:txBody>
      </p:sp>
      <p:graphicFrame>
        <p:nvGraphicFramePr>
          <p:cNvPr id="320" name="Google Shape;320;p73"/>
          <p:cNvGraphicFramePr/>
          <p:nvPr>
            <p:custDataLst>
              <p:tags r:id="rId1"/>
            </p:custDataLst>
          </p:nvPr>
        </p:nvGraphicFramePr>
        <p:xfrm>
          <a:off x="6456045" y="1760855"/>
          <a:ext cx="4789805" cy="144653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478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6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&gt;container 2&lt;/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&gt;container 3&lt;/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1" name="Google Shape;321;p73"/>
          <p:cNvGraphicFramePr/>
          <p:nvPr>
            <p:custDataLst>
              <p:tags r:id="rId2"/>
            </p:custDataLst>
          </p:nvPr>
        </p:nvGraphicFramePr>
        <p:xfrm>
          <a:off x="6005830" y="3429000"/>
          <a:ext cx="5808980" cy="195580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80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containers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getElementsByTagName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(containers[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(containers[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(containers[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]);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document.querySelector()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 lang="pt-BR"/>
          </a:p>
        </p:txBody>
      </p:sp>
      <p:sp>
        <p:nvSpPr>
          <p:cNvPr id="328" name="Google Shape;328;p74"/>
          <p:cNvSpPr txBox="1"/>
          <p:nvPr/>
        </p:nvSpPr>
        <p:spPr>
          <a:xfrm>
            <a:off x="638255" y="1557020"/>
            <a:ext cx="3942000" cy="500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Usado para selecionar o primeiro elemento que corresponda ao parâmetro de busca. Funciona com a mesma sintaxe que utilizamos nos seletores de CSS.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quisermos obter uma coleção de elementos, podemos utilizar o método querySelectorAll()</a:t>
            </a:r>
          </a:p>
        </p:txBody>
      </p:sp>
      <p:graphicFrame>
        <p:nvGraphicFramePr>
          <p:cNvPr id="329" name="Google Shape;329;p74"/>
          <p:cNvGraphicFramePr/>
          <p:nvPr>
            <p:custDataLst>
              <p:tags r:id="rId1"/>
            </p:custDataLst>
          </p:nvPr>
        </p:nvGraphicFramePr>
        <p:xfrm>
          <a:off x="7823835" y="1196975"/>
          <a:ext cx="3971290" cy="104140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397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9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container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texto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0" name="Google Shape;330;p74"/>
          <p:cNvGraphicFramePr/>
          <p:nvPr>
            <p:custDataLst>
              <p:tags r:id="rId2"/>
            </p:custDataLst>
          </p:nvPr>
        </p:nvGraphicFramePr>
        <p:xfrm>
          <a:off x="4512945" y="2310765"/>
          <a:ext cx="6906260" cy="443103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690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0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container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querySelector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#container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//Por id com #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(container)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paragrafo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querySelector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.texto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Por classe com .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(paragrafo)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É possível selecionar a tag &lt;p&gt; seguindo a sintaxe de CSS: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paragrafo2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querySelector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#container p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(paragrafo)</a:t>
                      </a:r>
                      <a:endParaRPr sz="2000">
                        <a:solidFill>
                          <a:schemeClr val="dk1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document.querySelector()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 lang="pt-BR"/>
          </a:p>
        </p:txBody>
      </p:sp>
      <p:sp>
        <p:nvSpPr>
          <p:cNvPr id="337" name="Google Shape;337;p75"/>
          <p:cNvSpPr txBox="1"/>
          <p:nvPr/>
        </p:nvSpPr>
        <p:spPr>
          <a:xfrm>
            <a:off x="479425" y="1557020"/>
            <a:ext cx="5759450" cy="458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parte interessante do querySelector é que ele também se aplica às pseudo-classes de CSS, oferecendo um maior nível de precisão.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Suponha que temos alguns radio buttons e queremos selecionar apenas aquele que esteja selecionado, isso pode ser feito de forma muito fácil com o querySelector e a pseudoclasse :checked de CSS.</a:t>
            </a:r>
          </a:p>
        </p:txBody>
      </p:sp>
      <p:graphicFrame>
        <p:nvGraphicFramePr>
          <p:cNvPr id="338" name="Google Shape;338;p75"/>
          <p:cNvGraphicFramePr/>
          <p:nvPr>
            <p:custDataLst>
              <p:tags r:id="rId1"/>
            </p:custDataLst>
          </p:nvPr>
        </p:nvGraphicFramePr>
        <p:xfrm>
          <a:off x="6310630" y="3141345"/>
          <a:ext cx="5786120" cy="106934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78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9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radioChecked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querySelector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.radio:checked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Modificar Nós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 lang="pt-BR"/>
          </a:p>
        </p:txBody>
      </p:sp>
      <p:sp>
        <p:nvSpPr>
          <p:cNvPr id="358" name="Google Shape;358;p78"/>
          <p:cNvSpPr txBox="1"/>
          <p:nvPr/>
        </p:nvSpPr>
        <p:spPr>
          <a:xfrm>
            <a:off x="767715" y="1630045"/>
            <a:ext cx="4500880" cy="77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innerText</a:t>
            </a:r>
          </a:p>
        </p:txBody>
      </p:sp>
      <p:sp>
        <p:nvSpPr>
          <p:cNvPr id="359" name="Google Shape;359;p78"/>
          <p:cNvSpPr txBox="1"/>
          <p:nvPr/>
        </p:nvSpPr>
        <p:spPr>
          <a:xfrm>
            <a:off x="696040" y="2997200"/>
            <a:ext cx="4383600" cy="187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propriedade</a:t>
            </a:r>
            <a:r>
              <a:rPr lang="pt-BR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innerText</a:t>
            </a: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de um nó nos permite acessar e/ou modificar o conteúdo textual de algum elemento.</a:t>
            </a:r>
          </a:p>
        </p:txBody>
      </p:sp>
      <p:graphicFrame>
        <p:nvGraphicFramePr>
          <p:cNvPr id="360" name="Google Shape;360;p78"/>
          <p:cNvGraphicFramePr/>
          <p:nvPr>
            <p:custDataLst>
              <p:tags r:id="rId1"/>
            </p:custDataLst>
          </p:nvPr>
        </p:nvGraphicFramePr>
        <p:xfrm>
          <a:off x="6312535" y="1626870"/>
          <a:ext cx="4759960" cy="73660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475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h1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 dirty="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titulo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&gt;Olá, Mundo!&lt;/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h1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" name="Google Shape;361;p78"/>
          <p:cNvGraphicFramePr/>
          <p:nvPr>
            <p:custDataLst>
              <p:tags r:id="rId2"/>
            </p:custDataLst>
          </p:nvPr>
        </p:nvGraphicFramePr>
        <p:xfrm>
          <a:off x="5592445" y="2562860"/>
          <a:ext cx="5605780" cy="328803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60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80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titulo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titulo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titulo.innerText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"Olá, Mundo!"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b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//Modificação do conteúdo do elemento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titulo.innerText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Olá, 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Dev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!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titulo.innerText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"Olá, </a:t>
                      </a:r>
                      <a:r>
                        <a:rPr lang="pt-BR" sz="2000" dirty="0" err="1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Dev</a:t>
                      </a: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!"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Modificar Nós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 lang="pt-BR"/>
          </a:p>
        </p:txBody>
      </p:sp>
      <p:sp>
        <p:nvSpPr>
          <p:cNvPr id="358" name="Google Shape;358;p78"/>
          <p:cNvSpPr txBox="1"/>
          <p:nvPr/>
        </p:nvSpPr>
        <p:spPr>
          <a:xfrm>
            <a:off x="767715" y="1630045"/>
            <a:ext cx="4500880" cy="77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innerHTML</a:t>
            </a:r>
          </a:p>
        </p:txBody>
      </p:sp>
      <p:sp>
        <p:nvSpPr>
          <p:cNvPr id="359" name="Google Shape;359;p78"/>
          <p:cNvSpPr txBox="1"/>
          <p:nvPr/>
        </p:nvSpPr>
        <p:spPr>
          <a:xfrm>
            <a:off x="695960" y="2350135"/>
            <a:ext cx="4740275" cy="415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innerHTML permite acessar ou definir o código HTML interno do elemento selecionado.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navegador irá interpretá-lo como código HTML e não como conteúdo de texto, permitindo criar uma nova estrutura de tags e conteúdos a partir de uma string.</a:t>
            </a:r>
          </a:p>
        </p:txBody>
      </p:sp>
      <p:graphicFrame>
        <p:nvGraphicFramePr>
          <p:cNvPr id="371" name="Google Shape;371;p79"/>
          <p:cNvGraphicFramePr/>
          <p:nvPr>
            <p:custDataLst>
              <p:tags r:id="rId1"/>
            </p:custDataLst>
          </p:nvPr>
        </p:nvGraphicFramePr>
        <p:xfrm>
          <a:off x="6240145" y="1700530"/>
          <a:ext cx="3884295" cy="555625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388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 dirty="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container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&gt;&lt;/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2" name="Google Shape;372;p79"/>
          <p:cNvGraphicFramePr/>
          <p:nvPr>
            <p:custDataLst>
              <p:tags r:id="rId2"/>
            </p:custDataLst>
          </p:nvPr>
        </p:nvGraphicFramePr>
        <p:xfrm>
          <a:off x="6096000" y="2853055"/>
          <a:ext cx="5947410" cy="195580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94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container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container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//Modificação do código HTML interno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container.innerHTML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&lt;h2&gt;Olá, Mundo!&lt;/h2&gt;&lt;p&gt;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Lorem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ipsum&lt;/p&gt;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Modificar Nós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 lang="pt-BR"/>
          </a:p>
        </p:txBody>
      </p:sp>
      <p:sp>
        <p:nvSpPr>
          <p:cNvPr id="358" name="Google Shape;358;p78"/>
          <p:cNvSpPr txBox="1"/>
          <p:nvPr/>
        </p:nvSpPr>
        <p:spPr>
          <a:xfrm>
            <a:off x="767715" y="1630045"/>
            <a:ext cx="4500880" cy="77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Class Name</a:t>
            </a:r>
          </a:p>
        </p:txBody>
      </p:sp>
      <p:sp>
        <p:nvSpPr>
          <p:cNvPr id="359" name="Google Shape;359;p78"/>
          <p:cNvSpPr txBox="1"/>
          <p:nvPr/>
        </p:nvSpPr>
        <p:spPr>
          <a:xfrm>
            <a:off x="695960" y="2350135"/>
            <a:ext cx="4740275" cy="230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Através da propriedade className de algum nó selecionado, podemos acessar seu atributo class e definir quais serão suas classes.</a:t>
            </a:r>
          </a:p>
        </p:txBody>
      </p:sp>
      <p:graphicFrame>
        <p:nvGraphicFramePr>
          <p:cNvPr id="371" name="Google Shape;371;p79"/>
          <p:cNvGraphicFramePr/>
          <p:nvPr>
            <p:custDataLst>
              <p:tags r:id="rId1"/>
            </p:custDataLst>
          </p:nvPr>
        </p:nvGraphicFramePr>
        <p:xfrm>
          <a:off x="6240145" y="1700530"/>
          <a:ext cx="3884295" cy="555625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388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container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2" name="Google Shape;372;p79"/>
          <p:cNvGraphicFramePr/>
          <p:nvPr>
            <p:custDataLst>
              <p:tags r:id="rId2"/>
            </p:custDataLst>
          </p:nvPr>
        </p:nvGraphicFramePr>
        <p:xfrm>
          <a:off x="6096000" y="2853055"/>
          <a:ext cx="5947410" cy="317500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94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container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container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//Modificação do código HTML interno</a:t>
                      </a:r>
                      <a:endParaRPr sz="2000" b="0" u="none" strike="noStrike" cap="none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container.innerHTML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&lt;h2&gt;Olá, Mundo!&lt;/h2&gt;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//Modificação do atributo </a:t>
                      </a:r>
                      <a:r>
                        <a:rPr lang="pt-BR" sz="2000" dirty="0" err="1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endParaRPr sz="2000" b="0" u="none" strike="noStrike" cap="none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container.className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row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endParaRPr sz="2000" b="0" u="none" strike="noStrike" cap="none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 lang="pt-BR"/>
          </a:p>
        </p:txBody>
      </p:sp>
      <p:grpSp>
        <p:nvGrpSpPr>
          <p:cNvPr id="408" name="Google Shape;408;p83"/>
          <p:cNvGrpSpPr/>
          <p:nvPr/>
        </p:nvGrpSpPr>
        <p:grpSpPr>
          <a:xfrm>
            <a:off x="990402" y="693246"/>
            <a:ext cx="401518" cy="401518"/>
            <a:chOff x="974706" y="2467173"/>
            <a:chExt cx="738900" cy="738900"/>
          </a:xfrm>
        </p:grpSpPr>
        <p:sp>
          <p:nvSpPr>
            <p:cNvPr id="409" name="Google Shape;409;p83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Google Shape;410;p83" title="ícono de actividad en clase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" name="Google Shape;411;p83"/>
          <p:cNvSpPr txBox="1"/>
          <p:nvPr/>
        </p:nvSpPr>
        <p:spPr>
          <a:xfrm>
            <a:off x="990400" y="1291935"/>
            <a:ext cx="4987200" cy="92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praticar</a:t>
            </a:r>
          </a:p>
        </p:txBody>
      </p:sp>
      <p:sp>
        <p:nvSpPr>
          <p:cNvPr id="413" name="Google Shape;413;p83"/>
          <p:cNvSpPr txBox="1"/>
          <p:nvPr/>
        </p:nvSpPr>
        <p:spPr>
          <a:xfrm>
            <a:off x="1047115" y="2447925"/>
            <a:ext cx="8999220" cy="3881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Descrição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Crie uma lista não ordenada &lt;ul&gt; com pelo menos 5 produtos no seu HTML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Pegue todos os produtos da tela e coloque-os em um array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Exiba o array completo no console </a:t>
            </a:r>
          </a:p>
        </p:txBody>
      </p:sp>
      <p:sp>
        <p:nvSpPr>
          <p:cNvPr id="414" name="Google Shape;414;p83"/>
          <p:cNvSpPr txBox="1"/>
          <p:nvPr/>
        </p:nvSpPr>
        <p:spPr>
          <a:xfrm>
            <a:off x="1419225" y="678180"/>
            <a:ext cx="328104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ATIVIDADE EM SALA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 lang="pt-BR"/>
          </a:p>
        </p:txBody>
      </p:sp>
      <p:grpSp>
        <p:nvGrpSpPr>
          <p:cNvPr id="408" name="Google Shape;408;p83"/>
          <p:cNvGrpSpPr/>
          <p:nvPr/>
        </p:nvGrpSpPr>
        <p:grpSpPr>
          <a:xfrm>
            <a:off x="990402" y="693246"/>
            <a:ext cx="401518" cy="401518"/>
            <a:chOff x="974706" y="2467173"/>
            <a:chExt cx="738900" cy="738900"/>
          </a:xfrm>
        </p:grpSpPr>
        <p:sp>
          <p:nvSpPr>
            <p:cNvPr id="409" name="Google Shape;409;p83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Google Shape;410;p83" title="ícono de actividad en clase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4" name="Google Shape;414;p83"/>
          <p:cNvSpPr txBox="1"/>
          <p:nvPr/>
        </p:nvSpPr>
        <p:spPr>
          <a:xfrm>
            <a:off x="1419225" y="678180"/>
            <a:ext cx="328104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ATIVIDADE EM SALA</a:t>
            </a:r>
          </a:p>
        </p:txBody>
      </p:sp>
      <p:graphicFrame>
        <p:nvGraphicFramePr>
          <p:cNvPr id="421" name="Google Shape;421;p84"/>
          <p:cNvGraphicFramePr/>
          <p:nvPr>
            <p:custDataLst>
              <p:tags r:id="rId1"/>
            </p:custDataLst>
          </p:nvPr>
        </p:nvGraphicFramePr>
        <p:xfrm>
          <a:off x="1055370" y="3985260"/>
          <a:ext cx="8874125" cy="261366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887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36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produtos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getElementsByClassName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resultado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[]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u="none" strike="noStrike" cap="none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produtos) {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resultado.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push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.innerText)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 b="0" u="none" strike="noStrike" cap="none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b="0" u="none" strike="noStrike" cap="none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 b="0" u="none" strike="noStrike" cap="none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(resultado);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2" name="Google Shape;422;p84"/>
          <p:cNvGraphicFramePr/>
          <p:nvPr>
            <p:custDataLst>
              <p:tags r:id="rId2"/>
            </p:custDataLst>
          </p:nvPr>
        </p:nvGraphicFramePr>
        <p:xfrm>
          <a:off x="1063625" y="1340485"/>
          <a:ext cx="5377180" cy="232156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37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5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 b="0" u="none" strike="noStrike" cap="none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ul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i="1" u="none" strike="noStrike" cap="none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&gt;Mouse&lt;/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i="1" u="none" strike="noStrike" cap="none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&gt;Teclado&lt;/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i="1" u="none" strike="noStrike" cap="none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&gt;Monitor&lt;/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i="1" u="none" strike="noStrike" cap="none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&gt;Fone&lt;/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b="0" i="1" u="none" strike="noStrike" cap="none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class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b="0" u="none" strike="noStrike" cap="none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&gt;Notebook&lt;/</a:t>
                      </a:r>
                      <a:r>
                        <a:rPr lang="pt-BR" sz="2000" b="0" u="none" strike="noStrike" cap="none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</a:t>
                      </a:r>
                      <a:r>
                        <a:rPr lang="pt-BR" sz="2000" b="0" u="none" strike="noStrike" cap="none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ul</a:t>
                      </a:r>
                      <a:r>
                        <a:rPr lang="pt-BR" sz="2000" b="0" u="none" strike="noStrike" cap="none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9" name="Google Shape;419;p84"/>
          <p:cNvSpPr txBox="1"/>
          <p:nvPr/>
        </p:nvSpPr>
        <p:spPr>
          <a:xfrm>
            <a:off x="5376545" y="692150"/>
            <a:ext cx="2404745" cy="59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pt-BR" sz="2800" b="1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SOLUÇÃO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Criação de elementos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 lang="pt-BR"/>
          </a:p>
        </p:txBody>
      </p:sp>
      <p:sp>
        <p:nvSpPr>
          <p:cNvPr id="435" name="Google Shape;435;p86"/>
          <p:cNvSpPr txBox="1"/>
          <p:nvPr/>
        </p:nvSpPr>
        <p:spPr>
          <a:xfrm>
            <a:off x="839470" y="1412875"/>
            <a:ext cx="11075035" cy="183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criar elementos utilizamos a função </a:t>
            </a:r>
            <a:r>
              <a:rPr lang="pt-BR" sz="2400">
                <a:solidFill>
                  <a:schemeClr val="dk1"/>
                </a:solidFill>
                <a:highlight>
                  <a:srgbClr val="DEFC52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document.createElement()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indicando o nome da tag HTML que representará o elemento.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Em seguida, é necessário acrescentar o nó criado como filho ao body ou a outro nó do documento atual usando o comando </a:t>
            </a:r>
            <a:r>
              <a:rPr lang="pt-BR" sz="2400" b="1">
                <a:solidFill>
                  <a:schemeClr val="dk1"/>
                </a:solidFill>
                <a:highlight>
                  <a:srgbClr val="DEFC52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append()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36" name="Google Shape;436;p86"/>
          <p:cNvGraphicFramePr/>
          <p:nvPr>
            <p:custDataLst>
              <p:tags r:id="rId1"/>
            </p:custDataLst>
          </p:nvPr>
        </p:nvGraphicFramePr>
        <p:xfrm>
          <a:off x="2858770" y="3356610"/>
          <a:ext cx="6477635" cy="347980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647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Criar nó do tipo Elemento, </a:t>
                      </a:r>
                      <a:r>
                        <a:rPr lang="pt-BR" sz="2000" dirty="0" err="1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tag</a:t>
                      </a: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paragrafo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createElement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Inserir HTML interno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paragrafo.innerHTML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&lt;h2&gt;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Hello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World!&lt;/h2&gt;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 Adicionar o nó paragrafo como filho de body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.body.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append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(paragrafo);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Web Development with JS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</a:p>
        </p:txBody>
      </p:sp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Eliminar elementos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 lang="pt-BR"/>
          </a:p>
        </p:txBody>
      </p:sp>
      <p:sp>
        <p:nvSpPr>
          <p:cNvPr id="435" name="Google Shape;435;p86"/>
          <p:cNvSpPr txBox="1"/>
          <p:nvPr/>
        </p:nvSpPr>
        <p:spPr>
          <a:xfrm>
            <a:off x="839470" y="1412875"/>
            <a:ext cx="11075035" cy="183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também eliminar os nós existentes e novos. O método remove() permite eliminar um nó selecionado do DOM.</a:t>
            </a:r>
          </a:p>
        </p:txBody>
      </p:sp>
      <p:graphicFrame>
        <p:nvGraphicFramePr>
          <p:cNvPr id="436" name="Google Shape;436;p86"/>
          <p:cNvGraphicFramePr/>
          <p:nvPr>
            <p:custDataLst>
              <p:tags r:id="rId1"/>
            </p:custDataLst>
          </p:nvPr>
        </p:nvGraphicFramePr>
        <p:xfrm>
          <a:off x="1631315" y="2853055"/>
          <a:ext cx="7877175" cy="256540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787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paragrafo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paragrafo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//Eliminando o próprio elemento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paragrafo.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remove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b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paises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getElementsByClassName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paises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//Eliminando o primeiro elemento da classe países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paises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].</a:t>
                      </a:r>
                      <a:r>
                        <a:rPr lang="pt-BR" sz="2000" dirty="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remove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()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Obter dados de inputs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 lang="pt-BR"/>
          </a:p>
        </p:txBody>
      </p:sp>
      <p:sp>
        <p:nvSpPr>
          <p:cNvPr id="435" name="Google Shape;435;p86"/>
          <p:cNvSpPr txBox="1"/>
          <p:nvPr/>
        </p:nvSpPr>
        <p:spPr>
          <a:xfrm>
            <a:off x="839470" y="1412875"/>
            <a:ext cx="11075035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utilizar o DOM para obter ou modificar dados de um formulário HTML pelo JS. É só acessar a </a:t>
            </a:r>
            <a:r>
              <a:rPr lang="pt-BR" sz="2400" b="1">
                <a:solidFill>
                  <a:schemeClr val="dk1"/>
                </a:solidFill>
                <a:highlight>
                  <a:srgbClr val="DEFC52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propriedade value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de cada input selecionado.</a:t>
            </a:r>
            <a:endParaRPr lang="pt-BR"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455" name="Google Shape;455;p88"/>
          <p:cNvGraphicFramePr/>
          <p:nvPr>
            <p:custDataLst>
              <p:tags r:id="rId1"/>
            </p:custDataLst>
          </p:nvPr>
        </p:nvGraphicFramePr>
        <p:xfrm>
          <a:off x="2927350" y="2853055"/>
          <a:ext cx="5361940" cy="813435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36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34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input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 dirty="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nome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type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text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input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 dirty="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idade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type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number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6" name="Google Shape;456;p88"/>
          <p:cNvGraphicFramePr/>
          <p:nvPr>
            <p:custDataLst>
              <p:tags r:id="rId2"/>
            </p:custDataLst>
          </p:nvPr>
        </p:nvGraphicFramePr>
        <p:xfrm>
          <a:off x="2063115" y="4076700"/>
          <a:ext cx="6906895" cy="780415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690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04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nome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).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value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Maria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idade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).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value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20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Criando listas a partir de um Array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 lang="pt-BR"/>
          </a:p>
        </p:txBody>
      </p:sp>
      <p:graphicFrame>
        <p:nvGraphicFramePr>
          <p:cNvPr id="463" name="Google Shape;463;p89"/>
          <p:cNvGraphicFramePr/>
          <p:nvPr>
            <p:custDataLst>
              <p:tags r:id="rId1"/>
            </p:custDataLst>
          </p:nvPr>
        </p:nvGraphicFramePr>
        <p:xfrm>
          <a:off x="3575685" y="1668145"/>
          <a:ext cx="3905885" cy="546735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390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ul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 dirty="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pessoas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&gt;&lt;/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ul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" name="Google Shape;464;p89"/>
          <p:cNvGraphicFramePr/>
          <p:nvPr>
            <p:custDataLst>
              <p:tags r:id="rId2"/>
            </p:custDataLst>
          </p:nvPr>
        </p:nvGraphicFramePr>
        <p:xfrm>
          <a:off x="1271270" y="2420620"/>
          <a:ext cx="9388475" cy="4186555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938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6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//Obtemos o nó em que acrescentaremos os novos elementos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pai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pessoas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</a:t>
                      </a:r>
                      <a:r>
                        <a:rPr lang="pt-BR" sz="2000" dirty="0" err="1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Array</a:t>
                      </a: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com a informação a ser acrescentada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pessoas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[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HOMER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MARGE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BART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LISA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MAGGIE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//Iteramos o </a:t>
                      </a:r>
                      <a:r>
                        <a:rPr lang="pt-BR" sz="2000" dirty="0" err="1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array</a:t>
                      </a: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com for...</a:t>
                      </a:r>
                      <a:r>
                        <a:rPr lang="pt-BR" sz="2000" dirty="0" err="1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pessoa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pessoas) {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//Criamos um nó &lt;li&gt; e acrescentamos ao pai em cada ciclo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li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createElement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li.innerHTML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pessoa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pai.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append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(li);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 lang="pt-BR"/>
          </a:p>
        </p:txBody>
      </p:sp>
      <p:grpSp>
        <p:nvGrpSpPr>
          <p:cNvPr id="408" name="Google Shape;408;p83"/>
          <p:cNvGrpSpPr/>
          <p:nvPr/>
        </p:nvGrpSpPr>
        <p:grpSpPr>
          <a:xfrm>
            <a:off x="990402" y="693246"/>
            <a:ext cx="401518" cy="401518"/>
            <a:chOff x="974706" y="2467173"/>
            <a:chExt cx="738900" cy="738900"/>
          </a:xfrm>
        </p:grpSpPr>
        <p:sp>
          <p:nvSpPr>
            <p:cNvPr id="409" name="Google Shape;409;p83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Google Shape;410;p83" title="ícono de actividad en clase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" name="Google Shape;411;p83"/>
          <p:cNvSpPr txBox="1"/>
          <p:nvPr/>
        </p:nvSpPr>
        <p:spPr>
          <a:xfrm>
            <a:off x="990400" y="1291935"/>
            <a:ext cx="4987200" cy="92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praticar</a:t>
            </a:r>
          </a:p>
        </p:txBody>
      </p:sp>
      <p:sp>
        <p:nvSpPr>
          <p:cNvPr id="413" name="Google Shape;413;p83"/>
          <p:cNvSpPr txBox="1"/>
          <p:nvPr/>
        </p:nvSpPr>
        <p:spPr>
          <a:xfrm>
            <a:off x="1047115" y="2447925"/>
            <a:ext cx="8999220" cy="3881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Descrição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Remova da tela a lista criada anteriormente, sem alterar o arquivo HTML diretamente, use o remove()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Ordene alfabeticamente os elementos que foram inseridos no array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idact Gothic" panose="00000500000000000000"/>
              <a:buChar char="✓"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Exiba os elementos em uma nova lista do tipo ordenada &lt;ol&gt;</a:t>
            </a:r>
          </a:p>
        </p:txBody>
      </p:sp>
      <p:sp>
        <p:nvSpPr>
          <p:cNvPr id="414" name="Google Shape;414;p83"/>
          <p:cNvSpPr txBox="1"/>
          <p:nvPr/>
        </p:nvSpPr>
        <p:spPr>
          <a:xfrm>
            <a:off x="1419225" y="678180"/>
            <a:ext cx="328104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ATIVIDADE EM SALA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Criando elementos a partir de Objetos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 lang="pt-BR"/>
          </a:p>
        </p:txBody>
      </p:sp>
      <p:graphicFrame>
        <p:nvGraphicFramePr>
          <p:cNvPr id="491" name="Google Shape;491;p92"/>
          <p:cNvGraphicFramePr/>
          <p:nvPr>
            <p:custDataLst>
              <p:tags r:id="rId1"/>
            </p:custDataLst>
          </p:nvPr>
        </p:nvGraphicFramePr>
        <p:xfrm>
          <a:off x="912495" y="1555750"/>
          <a:ext cx="9789795" cy="472440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9789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produtos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[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nome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Arroz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preco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20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},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nome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Macarrão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preco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5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},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nome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Pão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preco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},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{ id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4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nome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Pudim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, 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preco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10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}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];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</a:b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for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(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of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produtos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 {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dirty="0" err="1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container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createElement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//Definimos o </a:t>
                      </a:r>
                      <a:r>
                        <a:rPr lang="pt-BR" sz="2000" dirty="0" err="1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innerHTML</a:t>
                      </a: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do elemento com uma </a:t>
                      </a:r>
                      <a:r>
                        <a:rPr lang="pt-BR" sz="2000" dirty="0" err="1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string</a:t>
                      </a:r>
                      <a:r>
                        <a:rPr lang="pt-BR" sz="2000" dirty="0">
                          <a:solidFill>
                            <a:srgbClr val="6272A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de texto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container.innerHTML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&lt;h3&gt; ID: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.id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&lt;/h3&gt;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             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&lt;p&gt; Produto: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.nome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&lt;/p&gt;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                     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&lt;b&gt; R$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produto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.preco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+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&lt;/b&gt;&lt;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br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&gt;&lt;</a:t>
                      </a:r>
                      <a:r>
                        <a:rPr lang="pt-BR" sz="2000" dirty="0" err="1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br</a:t>
                      </a:r>
                      <a:r>
                        <a:rPr lang="pt-BR" sz="2000" dirty="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&gt;"</a:t>
                      </a:r>
                      <a:endParaRPr sz="2000" dirty="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</a:t>
                      </a:r>
                      <a:r>
                        <a:rPr lang="pt-BR" sz="2000" dirty="0" err="1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 dirty="0" err="1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.body.</a:t>
                      </a:r>
                      <a:r>
                        <a:rPr lang="pt-BR" sz="2000" dirty="0" err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append</a:t>
                      </a: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(container);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}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Referências: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 lang="pt-BR"/>
          </a:p>
        </p:txBody>
      </p:sp>
      <p:sp>
        <p:nvSpPr>
          <p:cNvPr id="709" name="Google Shape;709;p116"/>
          <p:cNvSpPr txBox="1"/>
          <p:nvPr/>
        </p:nvSpPr>
        <p:spPr>
          <a:xfrm>
            <a:off x="612775" y="1670050"/>
            <a:ext cx="9199245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3"/>
              </a:rPr>
              <a:t>Conhecendo o DOM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Developer Mozilla</a:t>
            </a:r>
            <a:endParaRPr sz="2800">
              <a:solidFill>
                <a:srgbClr val="80808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4"/>
              </a:rPr>
              <a:t>Introdução ao DOM</a:t>
            </a:r>
            <a:r>
              <a:rPr lang="pt-BR" sz="2800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Developer Mozilla</a:t>
            </a:r>
            <a:endParaRPr sz="2800" b="1">
              <a:solidFill>
                <a:srgbClr val="80808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u="sng">
                <a:solidFill>
                  <a:srgbClr val="99999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5"/>
              </a:rPr>
              <a:t>Trabalhando com DOM em JavaScript </a:t>
            </a:r>
            <a:r>
              <a:rPr lang="pt-BR" sz="2800" b="1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| DevMedia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2024</a:t>
            </a:r>
            <a:b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/>
              <a:t>Prof. Lucas Silva</a:t>
            </a:r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838200" y="1046480"/>
            <a:ext cx="10515600" cy="536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Arial" panose="020B0604020202020204"/>
              <a:buNone/>
            </a:pPr>
            <a:r>
              <a:rPr lang="pt-BR" sz="4400"/>
              <a:t>Modelo de objetos de documento (DOM)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Representação do Dom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lang="pt-BR"/>
          </a:p>
        </p:txBody>
      </p:sp>
      <p:sp>
        <p:nvSpPr>
          <p:cNvPr id="217" name="Google Shape;217;p63"/>
          <p:cNvSpPr txBox="1"/>
          <p:nvPr/>
        </p:nvSpPr>
        <p:spPr>
          <a:xfrm>
            <a:off x="793750" y="1483360"/>
            <a:ext cx="10927715" cy="494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DOM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(Document Object Model) 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uma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 b="1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interface que representa como os documentos HTML e XML são lidos pelo seu navegador. </a:t>
            </a:r>
            <a:endParaRPr sz="2400" b="1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Após o navegador ler seu documento HTML, ele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cria um objeto 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que faz uma representação estruturada do seu documento e define meios de como essa estrutura pode ser acessada.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Nós podemos acessar e manipular o DOM com JavaScript, é a forma mais fácil e usada.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lang="pt-BR" sz="2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cada página carregada no browser, existe um objeto Document.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interface Document serve como um ponto de entrada para o conteúdo da Página.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Representação do Dom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 lang="pt-BR"/>
          </a:p>
        </p:txBody>
      </p:sp>
      <p:grpSp>
        <p:nvGrpSpPr>
          <p:cNvPr id="231" name="Google Shape;231;p65"/>
          <p:cNvGrpSpPr/>
          <p:nvPr/>
        </p:nvGrpSpPr>
        <p:grpSpPr>
          <a:xfrm>
            <a:off x="1343660" y="1340485"/>
            <a:ext cx="8626475" cy="5182870"/>
            <a:chOff x="2069625" y="1735550"/>
            <a:chExt cx="5041800" cy="2882400"/>
          </a:xfrm>
        </p:grpSpPr>
        <p:sp>
          <p:nvSpPr>
            <p:cNvPr id="232" name="Google Shape;232;p65"/>
            <p:cNvSpPr/>
            <p:nvPr/>
          </p:nvSpPr>
          <p:spPr>
            <a:xfrm>
              <a:off x="2069625" y="1735550"/>
              <a:ext cx="5041800" cy="288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EAFF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33" name="Google Shape;233;p65"/>
            <p:cNvSpPr/>
            <p:nvPr/>
          </p:nvSpPr>
          <p:spPr>
            <a:xfrm>
              <a:off x="4213643" y="1956974"/>
              <a:ext cx="810548" cy="275103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chemeClr val="lt1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Document</a:t>
              </a:r>
            </a:p>
          </p:txBody>
        </p:sp>
        <p:sp>
          <p:nvSpPr>
            <p:cNvPr id="234" name="Google Shape;234;p65"/>
            <p:cNvSpPr/>
            <p:nvPr/>
          </p:nvSpPr>
          <p:spPr>
            <a:xfrm>
              <a:off x="3001000" y="2962313"/>
              <a:ext cx="753600" cy="275100"/>
            </a:xfrm>
            <a:prstGeom prst="rect">
              <a:avLst/>
            </a:prstGeom>
            <a:solidFill>
              <a:srgbClr val="EAFF6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head</a:t>
              </a:r>
            </a:p>
          </p:txBody>
        </p:sp>
        <p:sp>
          <p:nvSpPr>
            <p:cNvPr id="235" name="Google Shape;235;p65"/>
            <p:cNvSpPr/>
            <p:nvPr/>
          </p:nvSpPr>
          <p:spPr>
            <a:xfrm>
              <a:off x="5578487" y="2962313"/>
              <a:ext cx="753600" cy="275100"/>
            </a:xfrm>
            <a:prstGeom prst="rect">
              <a:avLst/>
            </a:prstGeom>
            <a:solidFill>
              <a:srgbClr val="EAFF6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body</a:t>
              </a:r>
            </a:p>
          </p:txBody>
        </p:sp>
        <p:sp>
          <p:nvSpPr>
            <p:cNvPr id="236" name="Google Shape;236;p65"/>
            <p:cNvSpPr/>
            <p:nvPr/>
          </p:nvSpPr>
          <p:spPr>
            <a:xfrm>
              <a:off x="2192125" y="3536438"/>
              <a:ext cx="524400" cy="275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meta</a:t>
              </a:r>
            </a:p>
          </p:txBody>
        </p:sp>
        <p:sp>
          <p:nvSpPr>
            <p:cNvPr id="237" name="Google Shape;237;p65"/>
            <p:cNvSpPr/>
            <p:nvPr/>
          </p:nvSpPr>
          <p:spPr>
            <a:xfrm>
              <a:off x="2838025" y="3536438"/>
              <a:ext cx="524400" cy="275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meta</a:t>
              </a:r>
            </a:p>
          </p:txBody>
        </p:sp>
        <p:sp>
          <p:nvSpPr>
            <p:cNvPr id="238" name="Google Shape;238;p65"/>
            <p:cNvSpPr/>
            <p:nvPr/>
          </p:nvSpPr>
          <p:spPr>
            <a:xfrm>
              <a:off x="3483925" y="3536438"/>
              <a:ext cx="524400" cy="275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title</a:t>
              </a:r>
            </a:p>
          </p:txBody>
        </p:sp>
        <p:sp>
          <p:nvSpPr>
            <p:cNvPr id="239" name="Google Shape;239;p65"/>
            <p:cNvSpPr/>
            <p:nvPr/>
          </p:nvSpPr>
          <p:spPr>
            <a:xfrm>
              <a:off x="4119650" y="3559100"/>
              <a:ext cx="524400" cy="275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link</a:t>
              </a:r>
            </a:p>
          </p:txBody>
        </p:sp>
        <p:sp>
          <p:nvSpPr>
            <p:cNvPr id="240" name="Google Shape;240;p65"/>
            <p:cNvSpPr/>
            <p:nvPr/>
          </p:nvSpPr>
          <p:spPr>
            <a:xfrm>
              <a:off x="5288964" y="3563514"/>
              <a:ext cx="524400" cy="275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div</a:t>
              </a:r>
            </a:p>
          </p:txBody>
        </p:sp>
        <p:sp>
          <p:nvSpPr>
            <p:cNvPr id="241" name="Google Shape;241;p65"/>
            <p:cNvSpPr/>
            <p:nvPr/>
          </p:nvSpPr>
          <p:spPr>
            <a:xfrm>
              <a:off x="6129233" y="3559013"/>
              <a:ext cx="524400" cy="275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script</a:t>
              </a:r>
            </a:p>
          </p:txBody>
        </p:sp>
        <p:sp>
          <p:nvSpPr>
            <p:cNvPr id="242" name="Google Shape;242;p65"/>
            <p:cNvSpPr/>
            <p:nvPr/>
          </p:nvSpPr>
          <p:spPr>
            <a:xfrm>
              <a:off x="4560333" y="4100301"/>
              <a:ext cx="397200" cy="275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img</a:t>
              </a:r>
            </a:p>
          </p:txBody>
        </p:sp>
        <p:sp>
          <p:nvSpPr>
            <p:cNvPr id="243" name="Google Shape;243;p65"/>
            <p:cNvSpPr/>
            <p:nvPr/>
          </p:nvSpPr>
          <p:spPr>
            <a:xfrm>
              <a:off x="5087408" y="4100301"/>
              <a:ext cx="397200" cy="275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h1</a:t>
              </a:r>
            </a:p>
          </p:txBody>
        </p:sp>
        <p:sp>
          <p:nvSpPr>
            <p:cNvPr id="244" name="Google Shape;244;p65"/>
            <p:cNvSpPr/>
            <p:nvPr/>
          </p:nvSpPr>
          <p:spPr>
            <a:xfrm>
              <a:off x="5614483" y="4100301"/>
              <a:ext cx="397200" cy="275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p</a:t>
              </a:r>
            </a:p>
          </p:txBody>
        </p:sp>
        <p:sp>
          <p:nvSpPr>
            <p:cNvPr id="245" name="Google Shape;245;p65"/>
            <p:cNvSpPr/>
            <p:nvPr/>
          </p:nvSpPr>
          <p:spPr>
            <a:xfrm>
              <a:off x="6141558" y="4100301"/>
              <a:ext cx="397200" cy="275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 panose="020B0604020202020204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Arial" panose="020B0604020202020204" pitchFamily="34" charset="0"/>
                  <a:ea typeface="DM Sans"/>
                  <a:cs typeface="Arial" panose="020B0604020202020204" pitchFamily="34" charset="0"/>
                  <a:sym typeface="DM Sans"/>
                </a:rPr>
                <a:t>div</a:t>
              </a:r>
            </a:p>
          </p:txBody>
        </p:sp>
        <p:cxnSp>
          <p:nvCxnSpPr>
            <p:cNvPr id="246" name="Google Shape;246;p65"/>
            <p:cNvCxnSpPr>
              <a:stCxn id="233" idx="2"/>
              <a:endCxn id="234" idx="0"/>
            </p:cNvCxnSpPr>
            <p:nvPr/>
          </p:nvCxnSpPr>
          <p:spPr>
            <a:xfrm flipH="1">
              <a:off x="3378044" y="2232100"/>
              <a:ext cx="1240687" cy="7303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65"/>
            <p:cNvCxnSpPr>
              <a:stCxn id="233" idx="2"/>
              <a:endCxn id="235" idx="0"/>
            </p:cNvCxnSpPr>
            <p:nvPr/>
          </p:nvCxnSpPr>
          <p:spPr>
            <a:xfrm>
              <a:off x="4619102" y="2232100"/>
              <a:ext cx="1336810" cy="7303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65"/>
            <p:cNvCxnSpPr>
              <a:stCxn id="234" idx="2"/>
              <a:endCxn id="236" idx="0"/>
            </p:cNvCxnSpPr>
            <p:nvPr/>
          </p:nvCxnSpPr>
          <p:spPr>
            <a:xfrm flipH="1">
              <a:off x="2454400" y="3237413"/>
              <a:ext cx="923400" cy="2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65"/>
            <p:cNvCxnSpPr>
              <a:stCxn id="234" idx="2"/>
              <a:endCxn id="237" idx="0"/>
            </p:cNvCxnSpPr>
            <p:nvPr/>
          </p:nvCxnSpPr>
          <p:spPr>
            <a:xfrm flipH="1">
              <a:off x="3100300" y="3237413"/>
              <a:ext cx="277500" cy="2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65"/>
            <p:cNvCxnSpPr>
              <a:stCxn id="234" idx="2"/>
              <a:endCxn id="238" idx="0"/>
            </p:cNvCxnSpPr>
            <p:nvPr/>
          </p:nvCxnSpPr>
          <p:spPr>
            <a:xfrm>
              <a:off x="3377800" y="3237413"/>
              <a:ext cx="368400" cy="2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65"/>
            <p:cNvCxnSpPr>
              <a:stCxn id="234" idx="2"/>
              <a:endCxn id="239" idx="0"/>
            </p:cNvCxnSpPr>
            <p:nvPr/>
          </p:nvCxnSpPr>
          <p:spPr>
            <a:xfrm>
              <a:off x="3377800" y="3237413"/>
              <a:ext cx="1004100" cy="32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65"/>
            <p:cNvCxnSpPr>
              <a:stCxn id="235" idx="2"/>
              <a:endCxn id="240" idx="0"/>
            </p:cNvCxnSpPr>
            <p:nvPr/>
          </p:nvCxnSpPr>
          <p:spPr>
            <a:xfrm flipH="1">
              <a:off x="5551187" y="3237413"/>
              <a:ext cx="404100" cy="32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65"/>
            <p:cNvCxnSpPr>
              <a:stCxn id="235" idx="2"/>
              <a:endCxn id="241" idx="0"/>
            </p:cNvCxnSpPr>
            <p:nvPr/>
          </p:nvCxnSpPr>
          <p:spPr>
            <a:xfrm>
              <a:off x="5955287" y="3237413"/>
              <a:ext cx="436200" cy="32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4" name="Google Shape;254;p65"/>
            <p:cNvCxnSpPr>
              <a:stCxn id="240" idx="2"/>
              <a:endCxn id="242" idx="0"/>
            </p:cNvCxnSpPr>
            <p:nvPr/>
          </p:nvCxnSpPr>
          <p:spPr>
            <a:xfrm flipH="1">
              <a:off x="4758864" y="3838614"/>
              <a:ext cx="792300" cy="26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65"/>
            <p:cNvCxnSpPr>
              <a:stCxn id="240" idx="2"/>
              <a:endCxn id="243" idx="0"/>
            </p:cNvCxnSpPr>
            <p:nvPr/>
          </p:nvCxnSpPr>
          <p:spPr>
            <a:xfrm flipH="1">
              <a:off x="5285964" y="3838614"/>
              <a:ext cx="265200" cy="26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5"/>
            <p:cNvCxnSpPr>
              <a:stCxn id="240" idx="2"/>
              <a:endCxn id="244" idx="0"/>
            </p:cNvCxnSpPr>
            <p:nvPr/>
          </p:nvCxnSpPr>
          <p:spPr>
            <a:xfrm>
              <a:off x="5551164" y="3838614"/>
              <a:ext cx="261900" cy="26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5"/>
            <p:cNvCxnSpPr>
              <a:stCxn id="240" idx="2"/>
              <a:endCxn id="245" idx="0"/>
            </p:cNvCxnSpPr>
            <p:nvPr/>
          </p:nvCxnSpPr>
          <p:spPr>
            <a:xfrm>
              <a:off x="5551164" y="3838614"/>
              <a:ext cx="789000" cy="26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Como funciona?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 lang="pt-BR"/>
          </a:p>
        </p:txBody>
      </p:sp>
      <p:sp>
        <p:nvSpPr>
          <p:cNvPr id="263" name="Google Shape;263;p66"/>
          <p:cNvSpPr txBox="1"/>
          <p:nvPr/>
        </p:nvSpPr>
        <p:spPr>
          <a:xfrm>
            <a:off x="839470" y="1484630"/>
            <a:ext cx="9474200" cy="426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8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estrutura de um documento HTML é composta por </a:t>
            </a:r>
            <a:r>
              <a:rPr lang="pt-BR" sz="28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tags</a:t>
            </a:r>
            <a:r>
              <a:rPr lang="pt-BR" sz="28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8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800" b="1">
                <a:solidFill>
                  <a:schemeClr val="dk1"/>
                </a:solidFill>
                <a:highlight>
                  <a:srgbClr val="DEFC52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 DOM cada tag HTML é um objeto, que podemos chamar de nó.</a:t>
            </a:r>
            <a:r>
              <a:rPr lang="pt-BR" sz="28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8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pt-BR" sz="28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As tags aninhadas são chamadas “nós filhos” da tag “nó pai” que os contêm.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Acesso pelo objeto Document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 lang="pt-BR"/>
          </a:p>
        </p:txBody>
      </p:sp>
      <p:sp>
        <p:nvSpPr>
          <p:cNvPr id="271" name="Google Shape;271;p67"/>
          <p:cNvSpPr txBox="1"/>
          <p:nvPr/>
        </p:nvSpPr>
        <p:spPr>
          <a:xfrm>
            <a:off x="767715" y="1772920"/>
            <a:ext cx="5414645" cy="345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acesso ao body usando a referência </a:t>
            </a:r>
            <a:r>
              <a:rPr lang="pt-BR" sz="2800" b="1">
                <a:solidFill>
                  <a:schemeClr val="dk1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document.body</a:t>
            </a:r>
            <a:r>
              <a:rPr lang="pt-BR" sz="2800">
                <a:solidFill>
                  <a:schemeClr val="dk1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requer que o script seja incluído ao final de </a:t>
            </a:r>
            <a:r>
              <a:rPr lang="pt-BR" sz="28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&lt;body&gt; </a:t>
            </a: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 HTML.</a:t>
            </a:r>
            <a:endParaRPr sz="28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aphicFrame>
        <p:nvGraphicFramePr>
          <p:cNvPr id="272" name="Google Shape;272;p67"/>
          <p:cNvGraphicFramePr/>
          <p:nvPr>
            <p:custDataLst>
              <p:tags r:id="rId1"/>
            </p:custDataLst>
          </p:nvPr>
        </p:nvGraphicFramePr>
        <p:xfrm>
          <a:off x="6383655" y="1772920"/>
          <a:ext cx="5113655" cy="1590675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11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head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.body);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Didact Gothic" panose="00000500000000000000"/>
                        <a:ea typeface="Didact Gothic" panose="00000500000000000000"/>
                        <a:cs typeface="Didact Gothic" panose="00000500000000000000"/>
                        <a:sym typeface="Didact Gothic" panose="00000500000000000000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oogle Shape;273;p67"/>
          <p:cNvGraphicFramePr/>
          <p:nvPr>
            <p:custDataLst>
              <p:tags r:id="rId2"/>
            </p:custDataLst>
          </p:nvPr>
        </p:nvGraphicFramePr>
        <p:xfrm>
          <a:off x="6383655" y="3573145"/>
          <a:ext cx="5514340" cy="179578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51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7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body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&gt;Prof. Lucas&lt;/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h2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script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src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js/main.js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script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body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Acessar os nós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 lang="pt-BR"/>
          </a:p>
        </p:txBody>
      </p:sp>
      <p:sp>
        <p:nvSpPr>
          <p:cNvPr id="294" name="Google Shape;294;p70"/>
          <p:cNvSpPr txBox="1"/>
          <p:nvPr/>
        </p:nvSpPr>
        <p:spPr>
          <a:xfrm>
            <a:off x="803275" y="1548130"/>
            <a:ext cx="10894060" cy="50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manipular o conteúdo da tela, utilizamos o que chamamos de </a:t>
            </a:r>
            <a:r>
              <a:rPr lang="pt-BR" sz="28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browser APIs </a:t>
            </a:r>
            <a:r>
              <a:rPr lang="pt-BR"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(Application Programming Interfaces), que é uma camada de abstração para interagirmos com o conteúdo presente. 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Vamos interagir com as interfaces do browser para entender seu funcionamento. Vamos ver alguns exemplos na prática: 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document.getElementById();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document.getElementsByClassName();</a:t>
            </a:r>
            <a:endParaRPr sz="32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document.getElementsByTagName();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document.querySelector();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9470" y="4766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document.getElementById()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 lang="pt-BR"/>
          </a:p>
        </p:txBody>
      </p:sp>
      <p:sp>
        <p:nvSpPr>
          <p:cNvPr id="301" name="Google Shape;301;p71"/>
          <p:cNvSpPr txBox="1"/>
          <p:nvPr/>
        </p:nvSpPr>
        <p:spPr>
          <a:xfrm>
            <a:off x="638810" y="2132965"/>
            <a:ext cx="4784725" cy="21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Usado para acessar um elemento da estrutura HTML utilizando seu atributo ID como identificação. </a:t>
            </a:r>
          </a:p>
        </p:txBody>
      </p:sp>
      <p:graphicFrame>
        <p:nvGraphicFramePr>
          <p:cNvPr id="302" name="Google Shape;302;p71"/>
          <p:cNvGraphicFramePr/>
          <p:nvPr>
            <p:custDataLst>
              <p:tags r:id="rId1"/>
            </p:custDataLst>
          </p:nvPr>
        </p:nvGraphicFramePr>
        <p:xfrm>
          <a:off x="5600065" y="1628775"/>
          <a:ext cx="5755005" cy="1414145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75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41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app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    &lt;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 i="1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id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paragrafo1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&gt;Olá, Mundo&lt;/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&lt;/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div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&gt;</a:t>
                      </a: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3" name="Google Shape;303;p71"/>
          <p:cNvGraphicFramePr/>
          <p:nvPr>
            <p:custDataLst>
              <p:tags r:id="rId2"/>
            </p:custDataLst>
          </p:nvPr>
        </p:nvGraphicFramePr>
        <p:xfrm>
          <a:off x="5663565" y="3284855"/>
          <a:ext cx="5626100" cy="2660650"/>
        </p:xfrm>
        <a:graphic>
          <a:graphicData uri="http://schemas.openxmlformats.org/drawingml/2006/table">
            <a:tbl>
              <a:tblPr>
                <a:noFill/>
                <a:tableStyleId>{EF997311-1415-42D6-91A1-49690D618E85}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div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app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(div);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2000">
                        <a:solidFill>
                          <a:srgbClr val="F8F8F2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let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paragrafo </a:t>
                      </a:r>
                      <a:r>
                        <a:rPr lang="pt-BR" sz="2000">
                          <a:solidFill>
                            <a:srgbClr val="FF79C6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=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document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getElementById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1FA8C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paragrafo1</a:t>
                      </a:r>
                      <a:r>
                        <a:rPr lang="pt-BR" sz="2000">
                          <a:solidFill>
                            <a:srgbClr val="E9F284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);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BD93F9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console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.</a:t>
                      </a:r>
                      <a:r>
                        <a:rPr lang="pt-BR" sz="2000">
                          <a:solidFill>
                            <a:srgbClr val="50FA7B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log</a:t>
                      </a:r>
                      <a:r>
                        <a:rPr lang="pt-BR" sz="2000">
                          <a:solidFill>
                            <a:srgbClr val="F8F8F2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(paragrafo);</a:t>
                      </a:r>
                    </a:p>
                  </a:txBody>
                  <a:tcPr marL="63500" marR="63500" marT="63500" marB="63500">
                    <a:lnL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2*125"/>
  <p:tag name="TABLE_ENDDRAG_RECT" val="502*139*402*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43*348"/>
  <p:tag name="TABLE_ENDDRAG_RECT" val="389*181*543*3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5*84"/>
  <p:tag name="TABLE_ENDDRAG_RECT" val="463*264*455*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4*42"/>
  <p:tag name="TABLE_ENDDRAG_RECT" val="508*82*374*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1*243"/>
  <p:tag name="TABLE_ENDDRAG_RECT" val="451*156*471*2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5*43"/>
  <p:tag name="TABLE_ENDDRAG_RECT" val="403*96*305*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8*143"/>
  <p:tag name="TABLE_ENDDRAG_RECT" val="480*224*468*1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5*43"/>
  <p:tag name="TABLE_ENDDRAG_RECT" val="403*96*305*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8*143"/>
  <p:tag name="TABLE_ENDDRAG_RECT" val="480*224*468*1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8*205"/>
  <p:tag name="TABLE_ENDDRAG_RECT" val="372*196*698*2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3*182"/>
  <p:tag name="TABLE_ENDDRAG_RECT" val="32*162*423*1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7*144"/>
  <p:tag name="TABLE_ENDDRAG_RECT" val="502*281*447*1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10*209"/>
  <p:tag name="TABLE_ENDDRAG_RECT" val="420*116*510*20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20*186"/>
  <p:tag name="TABLE_ENDDRAG_RECT" val="225*264*620*18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2*64"/>
  <p:tag name="TABLE_ENDDRAG_RECT" val="312*225*422*6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43*62"/>
  <p:tag name="TABLE_ENDDRAG_RECT" val="219*321*543*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07*43"/>
  <p:tag name="TABLE_ENDDRAG_RECT" val="54*211*307*4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39*329"/>
  <p:tag name="TABLE_ENDDRAG_RECT" val="105*139*739*32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70*372"/>
  <p:tag name="TABLE_ENDDRAG_RECT" val="100*99*770*3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3*111"/>
  <p:tag name="TABLE_ENDDRAG_RECT" val="388*161*453*1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2*209"/>
  <p:tag name="TABLE_ENDDRAG_RECT" val="445*258*443*2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7*135"/>
  <p:tag name="TABLE_ENDDRAG_RECT" val="388*161*357*1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0*151"/>
  <p:tag name="TABLE_ENDDRAG_RECT" val="393*304*501*1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7*113"/>
  <p:tag name="TABLE_ENDDRAG_RECT" val="508*138*377*1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7*147"/>
  <p:tag name="TABLE_ENDDRAG_RECT" val="491*280*457*14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12*73"/>
  <p:tag name="TABLE_ENDDRAG_RECT" val="434*123*312*73"/>
</p:tagLst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1961</Words>
  <Application>Microsoft Office PowerPoint</Application>
  <PresentationFormat>Widescreen</PresentationFormat>
  <Paragraphs>248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Didact Gothic</vt:lpstr>
      <vt:lpstr>DM Sans</vt:lpstr>
      <vt:lpstr>Personalizar design</vt:lpstr>
      <vt:lpstr>PowerPoint Presentation</vt:lpstr>
      <vt:lpstr>Engenharia de Software</vt:lpstr>
      <vt:lpstr>Modelo de objetos de documento (DOM)</vt:lpstr>
      <vt:lpstr>Representação do Dom</vt:lpstr>
      <vt:lpstr>Representação do Dom</vt:lpstr>
      <vt:lpstr>Como funciona?</vt:lpstr>
      <vt:lpstr>Acesso pelo objeto Document</vt:lpstr>
      <vt:lpstr>Acessar os nós</vt:lpstr>
      <vt:lpstr>document.getElementById()</vt:lpstr>
      <vt:lpstr>document.getElementsByClassName()</vt:lpstr>
      <vt:lpstr>document.getElementsByTagName()</vt:lpstr>
      <vt:lpstr>document.querySelector()</vt:lpstr>
      <vt:lpstr>document.querySelector()</vt:lpstr>
      <vt:lpstr>Modificar Nós</vt:lpstr>
      <vt:lpstr>Modificar Nós</vt:lpstr>
      <vt:lpstr>Modificar Nós</vt:lpstr>
      <vt:lpstr>PowerPoint Presentation</vt:lpstr>
      <vt:lpstr>PowerPoint Presentation</vt:lpstr>
      <vt:lpstr>Criação de elementos</vt:lpstr>
      <vt:lpstr>Eliminar elementos</vt:lpstr>
      <vt:lpstr>Obter dados de inputs</vt:lpstr>
      <vt:lpstr>Criando listas a partir de um Array</vt:lpstr>
      <vt:lpstr>PowerPoint Presentation</vt:lpstr>
      <vt:lpstr>Criando elementos a partir de Objetos</vt:lpstr>
      <vt:lpstr>Referências:</vt:lpstr>
      <vt:lpstr>Copyright © 2024 Prof. Lucas Silva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Fernando Oberleitner Lima</dc:creator>
  <cp:lastModifiedBy>Laboratório FIAP</cp:lastModifiedBy>
  <cp:revision>11</cp:revision>
  <dcterms:created xsi:type="dcterms:W3CDTF">2024-05-06T00:37:00Z</dcterms:created>
  <dcterms:modified xsi:type="dcterms:W3CDTF">2024-08-06T00:04:26Z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1046-12.2.0.17545</vt:lpwstr>
  </property>
</Properties>
</file>