
<file path=[Content_Types].xml><?xml version="1.0" encoding="utf-8"?>
<Types xmlns="http://schemas.openxmlformats.org/package/2006/content-types"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2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297" r:id="rId35"/>
    <p:sldId id="260" r:id="rId36"/>
    <p:sldId id="261" r:id="rId3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2D9C"/>
    <a:srgbClr val="C01C46"/>
    <a:srgbClr val="A9335A"/>
    <a:srgbClr val="D509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972704-986D-499D-ABC0-4F76003E91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" name="Google Shape;50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" name="Google Shape;63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" name="Google Shape;76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" name="Google Shape;83;p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+ Black">
  <p:cSld name="Logo + Black">
    <p:bg>
      <p:bgPr>
        <a:solidFill>
          <a:srgbClr val="1A1C1E"/>
        </a:solidFill>
        <a:effectLst/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01700" y="292781"/>
            <a:ext cx="11588600" cy="6272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961366" y="2854782"/>
            <a:ext cx="4269268" cy="1148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abeçalho da Seção">
  <p:cSld name="1_Cabeçalho da Seçã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1975643"/>
            <a:ext cx="12191999" cy="290671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9"/>
          <p:cNvSpPr txBox="1"/>
          <p:nvPr>
            <p:ph type="title"/>
          </p:nvPr>
        </p:nvSpPr>
        <p:spPr>
          <a:xfrm>
            <a:off x="838200" y="2073528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 panose="020B0604020202020204"/>
              <a:buNone/>
              <a:defRPr sz="4000">
                <a:solidFill>
                  <a:srgbClr val="D8D8D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type="body" idx="1"/>
          </p:nvPr>
        </p:nvSpPr>
        <p:spPr>
          <a:xfrm>
            <a:off x="831850" y="2967290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3600"/>
              <a:buNone/>
              <a:defRPr sz="3600" b="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22" name="Google Shape;22;p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60094" y="2039437"/>
            <a:ext cx="199158" cy="25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9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193361" y="145018"/>
            <a:ext cx="1579539" cy="424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353799" y="5485606"/>
            <a:ext cx="838201" cy="58261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9"/>
          <p:cNvSpPr txBox="1"/>
          <p:nvPr>
            <p:ph type="body" idx="2"/>
          </p:nvPr>
        </p:nvSpPr>
        <p:spPr>
          <a:xfrm>
            <a:off x="831850" y="3960557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 b="1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27" name="Google Shape;27;p9"/>
          <p:cNvSpPr txBox="1"/>
          <p:nvPr/>
        </p:nvSpPr>
        <p:spPr>
          <a:xfrm>
            <a:off x="219075" y="6088030"/>
            <a:ext cx="3384737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Fevereiro 2024 / versão 1</a:t>
            </a:r>
            <a:endParaRPr sz="2000">
              <a:solidFill>
                <a:srgbClr val="59595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Logo + Black">
  <p:cSld name="1_Logo + Black">
    <p:bg>
      <p:bgPr>
        <a:solidFill>
          <a:srgbClr val="1A1C1E"/>
        </a:solidFill>
        <a:effectLst/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838198" y="3017044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800"/>
              <a:buFont typeface="Arial" panose="020B0604020202020204"/>
              <a:buNone/>
              <a:defRPr sz="4800">
                <a:solidFill>
                  <a:srgbClr val="D8D8D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0" name="Google Shape;30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353799" y="5485606"/>
            <a:ext cx="838201" cy="582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1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197839" y="364886"/>
            <a:ext cx="1579539" cy="42489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0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pic>
        <p:nvPicPr>
          <p:cNvPr id="33" name="Google Shape;33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19100" y="0"/>
            <a:ext cx="11353798" cy="168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ítulo e Conteúdo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353799" y="5485606"/>
            <a:ext cx="838201" cy="582612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1"/>
          <p:cNvSpPr txBox="1"/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  <a:defRPr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type="body" idx="1"/>
          </p:nvPr>
        </p:nvSpPr>
        <p:spPr>
          <a:xfrm>
            <a:off x="838200" y="1493521"/>
            <a:ext cx="10515600" cy="497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  <a:defRPr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81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355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8" name="Google Shape;38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17320" y="387750"/>
            <a:ext cx="121148" cy="988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193361" y="145018"/>
            <a:ext cx="1579539" cy="424896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1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>
  <p:cSld name="Cabeçalho da Seção">
    <p:bg>
      <p:bgPr>
        <a:solidFill>
          <a:schemeClr val="lt1"/>
        </a:solidFill>
        <a:effectLst/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1975643"/>
            <a:ext cx="12191999" cy="2906713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2"/>
          <p:cNvSpPr txBox="1"/>
          <p:nvPr>
            <p:ph type="title"/>
          </p:nvPr>
        </p:nvSpPr>
        <p:spPr>
          <a:xfrm>
            <a:off x="838199" y="2073528"/>
            <a:ext cx="11183471" cy="123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 panose="020B0604020202020204"/>
              <a:buNone/>
              <a:defRPr sz="4000">
                <a:solidFill>
                  <a:srgbClr val="D8D8D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4" name="Google Shape;44;p1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60094" y="2039437"/>
            <a:ext cx="199158" cy="25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193361" y="145018"/>
            <a:ext cx="1579539" cy="42489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46" name="Google Shape;46;p12"/>
          <p:cNvSpPr txBox="1"/>
          <p:nvPr/>
        </p:nvSpPr>
        <p:spPr>
          <a:xfrm>
            <a:off x="838199" y="3357951"/>
            <a:ext cx="10699378" cy="123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Arial" panose="020B0604020202020204"/>
              <a:buNone/>
            </a:pPr>
            <a:r>
              <a:rPr lang="pt-BR" sz="2400" b="1">
                <a:solidFill>
                  <a:srgbClr val="D8D8D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Todos direitos reservados. Reprodução ou divulgação total ou parcial deste documento é expressamente proibido sem o consentimento formal, por escrito, do Professor (autor).</a:t>
            </a:r>
            <a:endParaRPr sz="4800" b="1">
              <a:solidFill>
                <a:srgbClr val="D8D8D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e Conteúdo">
  <p:cSld name="1_Título e Conteúd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Arial" panose="020B0604020202020204"/>
              <a:buNone/>
              <a:defRPr sz="4400" b="1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.png"/><Relationship Id="rId2" Type="http://schemas.openxmlformats.org/officeDocument/2006/relationships/tags" Target="../tags/tag7.xml"/><Relationship Id="rId1" Type="http://schemas.openxmlformats.org/officeDocument/2006/relationships/image" Target="../media/image6.GIF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GIF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GIF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GIF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GIF"/><Relationship Id="rId1" Type="http://schemas.openxmlformats.org/officeDocument/2006/relationships/tags" Target="../tags/tag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6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7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21.xml"/><Relationship Id="rId1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4.xml"/><Relationship Id="rId3" Type="http://schemas.openxmlformats.org/officeDocument/2006/relationships/hyperlink" Target="https://www.devmedia.com.br/javascript-promise/41205" TargetMode="External"/><Relationship Id="rId2" Type="http://schemas.openxmlformats.org/officeDocument/2006/relationships/hyperlink" Target="https://developer.mozilla.org/pt-BR/docs/Web/JavaScript/Reference/Global_Objects/Promise" TargetMode="External"/><Relationship Id="rId1" Type="http://schemas.openxmlformats.org/officeDocument/2006/relationships/hyperlink" Target="https://developer.mozilla.org/pt-BR/docs/Web/JavaScript/Reference/Statements/async_function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/>
          <p:nvPr>
            <p:ph type="sldNum" idx="4294967295"/>
          </p:nvPr>
        </p:nvSpPr>
        <p:spPr>
          <a:xfrm>
            <a:off x="11353800" y="5594350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7726680" cy="102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setTimeout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366" name="Google Shape;366;p91"/>
          <p:cNvSpPr txBox="1"/>
          <p:nvPr/>
        </p:nvSpPr>
        <p:spPr>
          <a:xfrm>
            <a:off x="839470" y="1700530"/>
            <a:ext cx="4627880" cy="128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Podemos ajustar um elemento DOM após um evento e remover uma classe após certo tempo: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graphicFrame>
        <p:nvGraphicFramePr>
          <p:cNvPr id="367" name="Google Shape;367;p91"/>
          <p:cNvGraphicFramePr/>
          <p:nvPr>
            <p:custDataLst>
              <p:tags r:id="rId1"/>
            </p:custDataLst>
          </p:nvPr>
        </p:nvGraphicFramePr>
        <p:xfrm>
          <a:off x="6527800" y="691515"/>
          <a:ext cx="4715510" cy="3788410"/>
        </p:xfrm>
        <a:graphic>
          <a:graphicData uri="http://schemas.openxmlformats.org/drawingml/2006/table">
            <a:tbl>
              <a:tblPr>
                <a:noFill/>
                <a:tableStyleId>{74972704-986D-499D-ABC0-4F76003E919A}</a:tableStyleId>
              </a:tblPr>
              <a:tblGrid>
                <a:gridCol w="4715510"/>
              </a:tblGrid>
              <a:tr h="378841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i="1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.popup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{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</a:t>
                      </a:r>
                      <a:r>
                        <a:rPr lang="pt-BR" sz="2000">
                          <a:solidFill>
                            <a:srgbClr val="8BE9FD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display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none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;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</a:t>
                      </a:r>
                      <a:r>
                        <a:rPr lang="pt-BR" sz="2000">
                          <a:solidFill>
                            <a:srgbClr val="8BE9FD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width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250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px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;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</a:t>
                      </a:r>
                      <a:r>
                        <a:rPr lang="pt-BR" sz="2000">
                          <a:solidFill>
                            <a:srgbClr val="8BE9FD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height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50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px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;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</a:t>
                      </a:r>
                      <a:r>
                        <a:rPr lang="pt-BR" sz="2000">
                          <a:solidFill>
                            <a:srgbClr val="8BE9FD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position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absolute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;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</a:t>
                      </a:r>
                      <a:r>
                        <a:rPr lang="pt-BR" sz="2000">
                          <a:solidFill>
                            <a:srgbClr val="8BE9FD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text-align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center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;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</a:t>
                      </a:r>
                      <a:r>
                        <a:rPr lang="pt-BR" sz="2000">
                          <a:solidFill>
                            <a:srgbClr val="8BE9FD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vertical-align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middle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;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</a:t>
                      </a:r>
                      <a:r>
                        <a:rPr lang="pt-BR" sz="2000">
                          <a:solidFill>
                            <a:srgbClr val="8BE9FD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background-color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burlywood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;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}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i="1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.popup-active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{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</a:t>
                      </a:r>
                      <a:r>
                        <a:rPr lang="pt-BR" sz="2000">
                          <a:solidFill>
                            <a:srgbClr val="8BE9FD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display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block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;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}</a:t>
                      </a:r>
                      <a:endParaRPr sz="2000">
                        <a:solidFill>
                          <a:srgbClr val="BD93F9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8" name="Google Shape;368;p91"/>
          <p:cNvGraphicFramePr/>
          <p:nvPr>
            <p:custDataLst>
              <p:tags r:id="rId2"/>
            </p:custDataLst>
          </p:nvPr>
        </p:nvGraphicFramePr>
        <p:xfrm>
          <a:off x="5582285" y="4869180"/>
          <a:ext cx="5693410" cy="1346200"/>
        </p:xfrm>
        <a:graphic>
          <a:graphicData uri="http://schemas.openxmlformats.org/drawingml/2006/table">
            <a:tbl>
              <a:tblPr>
                <a:noFill/>
                <a:tableStyleId>{74972704-986D-499D-ABC0-4F76003E919A}</a:tableStyleId>
              </a:tblPr>
              <a:tblGrid>
                <a:gridCol w="5693410"/>
              </a:tblGrid>
              <a:tr h="134620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&lt;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button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i="1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id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botao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&gt;Clique Aqui&lt;/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button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&lt;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div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i="1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id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popup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i="1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class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popup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&lt;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&gt;Atenção! Site em manutenção&lt;/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&lt;/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div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</a:t>
                      </a:r>
                      <a:endParaRPr sz="2000" i="1">
                        <a:solidFill>
                          <a:srgbClr val="50FA7B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7726680" cy="102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setTimeout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376" name="Google Shape;376;p92"/>
          <p:cNvSpPr txBox="1"/>
          <p:nvPr/>
        </p:nvSpPr>
        <p:spPr>
          <a:xfrm>
            <a:off x="845185" y="1567815"/>
            <a:ext cx="4267835" cy="397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Aqui, uma classe é adicionada a um elemento após detectar o clique em um botão, e esse clique dispara um setTimeout que remove essa classe do elemento após 2500 milissegundos. É uma forma de </a:t>
            </a:r>
            <a:r>
              <a:rPr lang="pt-BR" sz="2400" b="1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automatizar um evento interativo.</a:t>
            </a:r>
            <a:endParaRPr sz="2400" b="1">
              <a:solidFill>
                <a:schemeClr val="dk1"/>
              </a:solidFill>
              <a:highlight>
                <a:srgbClr val="EAFF6A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graphicFrame>
        <p:nvGraphicFramePr>
          <p:cNvPr id="377" name="Google Shape;377;p92"/>
          <p:cNvGraphicFramePr/>
          <p:nvPr>
            <p:custDataLst>
              <p:tags r:id="rId1"/>
            </p:custDataLst>
          </p:nvPr>
        </p:nvGraphicFramePr>
        <p:xfrm>
          <a:off x="5447030" y="1554480"/>
          <a:ext cx="6605270" cy="3479800"/>
        </p:xfrm>
        <a:graphic>
          <a:graphicData uri="http://schemas.openxmlformats.org/drawingml/2006/table">
            <a:tbl>
              <a:tblPr>
                <a:noFill/>
                <a:tableStyleId>{74972704-986D-499D-ABC0-4F76003E919A}</a:tableStyleId>
              </a:tblPr>
              <a:tblGrid>
                <a:gridCol w="6605270"/>
              </a:tblGrid>
              <a:tr h="347980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btn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document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getElementById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botao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popup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document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getElementById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popup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</a:b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btn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addEventListener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click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()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=&gt;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{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popup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classList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add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popup-active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</a:b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</a:t>
                      </a:r>
                      <a:r>
                        <a:rPr lang="pt-BR" sz="2000">
                          <a:solidFill>
                            <a:srgbClr val="8BE9FD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setTimeout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(()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=&gt;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{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popup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classList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remove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popup-active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},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2500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})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i="1">
                        <a:solidFill>
                          <a:srgbClr val="50FA7B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7726680" cy="102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setTimeout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382" name="Google Shape;382;p93"/>
          <p:cNvSpPr txBox="1"/>
          <p:nvPr/>
        </p:nvSpPr>
        <p:spPr>
          <a:xfrm>
            <a:off x="839470" y="1341120"/>
            <a:ext cx="7378700" cy="17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pt-BR" sz="200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Para casos simples associados a eventos, o que vimos no exemplo anterior pode ser muito conveniente. </a:t>
            </a:r>
            <a:endParaRPr sz="200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No entanto, o problema aparece quando vamos </a:t>
            </a:r>
            <a:r>
              <a:rPr lang="pt-BR" sz="2000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combinar de forma complexa os dois tipos de processos.</a:t>
            </a:r>
            <a:endParaRPr lang="pt-BR" sz="2000" b="1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pic>
        <p:nvPicPr>
          <p:cNvPr id="383" name="Google Shape;383;p9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257540" y="-27305"/>
            <a:ext cx="3934460" cy="688467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94"/>
          <p:cNvSpPr txBox="1"/>
          <p:nvPr/>
        </p:nvSpPr>
        <p:spPr>
          <a:xfrm>
            <a:off x="839470" y="3145790"/>
            <a:ext cx="7162800" cy="79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De forma </a:t>
            </a:r>
            <a:r>
              <a:rPr lang="pt-BR" sz="20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síncrona</a:t>
            </a:r>
            <a:r>
              <a:rPr lang="pt-BR" sz="20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, esperamos ver um console.log de cada letra de ambas as strings na vertical, uma após a outra:</a:t>
            </a:r>
            <a:endParaRPr lang="pt-BR" sz="20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graphicFrame>
        <p:nvGraphicFramePr>
          <p:cNvPr id="394" name="Google Shape;394;p94"/>
          <p:cNvGraphicFramePr/>
          <p:nvPr>
            <p:custDataLst>
              <p:tags r:id="rId2"/>
            </p:custDataLst>
          </p:nvPr>
        </p:nvGraphicFramePr>
        <p:xfrm>
          <a:off x="911860" y="4021455"/>
          <a:ext cx="4498975" cy="2473960"/>
        </p:xfrm>
        <a:graphic>
          <a:graphicData uri="http://schemas.openxmlformats.org/drawingml/2006/table">
            <a:tbl>
              <a:tblPr>
                <a:noFill/>
                <a:tableStyleId>{74972704-986D-499D-ABC0-4F76003E919A}</a:tableStyleId>
              </a:tblPr>
              <a:tblGrid>
                <a:gridCol w="4498975"/>
              </a:tblGrid>
              <a:tr h="247396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2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for</a:t>
                      </a:r>
                      <a:r>
                        <a:rPr lang="pt-BR" sz="22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(</a:t>
                      </a:r>
                      <a:r>
                        <a:rPr lang="pt-BR" sz="22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let</a:t>
                      </a:r>
                      <a:r>
                        <a:rPr lang="pt-BR" sz="22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letra </a:t>
                      </a:r>
                      <a:r>
                        <a:rPr lang="pt-BR" sz="22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of</a:t>
                      </a:r>
                      <a:r>
                        <a:rPr lang="pt-BR" sz="22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2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2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olá</a:t>
                      </a:r>
                      <a:r>
                        <a:rPr lang="pt-BR" sz="22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2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 {</a:t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2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</a:t>
                      </a:r>
                      <a:r>
                        <a:rPr lang="pt-BR" sz="22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2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2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2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(letra)</a:t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2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}</a:t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pt-BR" sz="22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</a:br>
                      <a:r>
                        <a:rPr lang="pt-BR" sz="22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for</a:t>
                      </a:r>
                      <a:r>
                        <a:rPr lang="pt-BR" sz="22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(</a:t>
                      </a:r>
                      <a:r>
                        <a:rPr lang="pt-BR" sz="22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let</a:t>
                      </a:r>
                      <a:r>
                        <a:rPr lang="pt-BR" sz="22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letra </a:t>
                      </a:r>
                      <a:r>
                        <a:rPr lang="pt-BR" sz="22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of</a:t>
                      </a:r>
                      <a:r>
                        <a:rPr lang="pt-BR" sz="22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2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2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mundo</a:t>
                      </a:r>
                      <a:r>
                        <a:rPr lang="pt-BR" sz="22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2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 {</a:t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2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</a:t>
                      </a:r>
                      <a:r>
                        <a:rPr lang="pt-BR" sz="22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2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2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2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(letra)</a:t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2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}</a:t>
                      </a:r>
                      <a:endParaRPr lang="pt-BR" sz="22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  <p:pic>
        <p:nvPicPr>
          <p:cNvPr id="395" name="Google Shape;395;p9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11265" y="3916680"/>
            <a:ext cx="835660" cy="2887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9352280" cy="102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Exemplo de aplicação de setTimeout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401" name="Google Shape;401;p95"/>
          <p:cNvSpPr txBox="1"/>
          <p:nvPr/>
        </p:nvSpPr>
        <p:spPr>
          <a:xfrm>
            <a:off x="657785" y="1636125"/>
            <a:ext cx="4274400" cy="424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 b="1">
                <a:solidFill>
                  <a:schemeClr val="tx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O que acontece quando acrescentamos um setTimeout a cada console.log dentro dos iteradores?</a:t>
            </a:r>
            <a:r>
              <a:rPr lang="pt-BR" sz="2400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👀 O iterador executa de forma síncrona as chamadas ao setTimeout por cada letra, e elas são resolvidas em ordem com o delay correspondente de forma assíncrona:</a:t>
            </a:r>
            <a:endParaRPr lang="pt-BR" sz="2400">
              <a:solidFill>
                <a:schemeClr val="tx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graphicFrame>
        <p:nvGraphicFramePr>
          <p:cNvPr id="402" name="Google Shape;402;p95"/>
          <p:cNvGraphicFramePr/>
          <p:nvPr>
            <p:custDataLst>
              <p:tags r:id="rId1"/>
            </p:custDataLst>
          </p:nvPr>
        </p:nvGraphicFramePr>
        <p:xfrm>
          <a:off x="5015865" y="1785620"/>
          <a:ext cx="4142740" cy="3598545"/>
        </p:xfrm>
        <a:graphic>
          <a:graphicData uri="http://schemas.openxmlformats.org/drawingml/2006/table">
            <a:tbl>
              <a:tblPr>
                <a:noFill/>
                <a:tableStyleId>{74972704-986D-499D-ABC0-4F76003E919A}</a:tableStyleId>
              </a:tblPr>
              <a:tblGrid>
                <a:gridCol w="4142740"/>
              </a:tblGrid>
              <a:tr h="3598545"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0" u="none" strike="noStrike" cap="none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for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(</a:t>
                      </a:r>
                      <a:r>
                        <a:rPr lang="pt-BR" sz="2000" b="0" u="none" strike="noStrike" cap="none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let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letra </a:t>
                      </a:r>
                      <a:r>
                        <a:rPr lang="pt-BR" sz="2000" b="0" u="none" strike="noStrike" cap="none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of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b="0" u="none" strike="noStrike" cap="none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b="0" u="none" strike="noStrike" cap="none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olá</a:t>
                      </a:r>
                      <a:r>
                        <a:rPr lang="pt-BR" sz="2000" b="0" u="none" strike="noStrike" cap="none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 {</a:t>
                      </a:r>
                      <a:endParaRPr sz="20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</a:t>
                      </a:r>
                      <a:r>
                        <a:rPr lang="pt-BR" sz="2000" b="0" u="none" strike="noStrike" cap="none">
                          <a:solidFill>
                            <a:srgbClr val="8BE9FD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setTimeout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(() </a:t>
                      </a:r>
                      <a:r>
                        <a:rPr lang="pt-BR" sz="2000" b="0" u="none" strike="noStrike" cap="none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=&gt;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{</a:t>
                      </a:r>
                      <a:endParaRPr sz="20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</a:t>
                      </a:r>
                      <a:r>
                        <a:rPr lang="pt-BR" sz="2000" b="0" u="none" strike="noStrike" cap="none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 b="0" u="none" strike="noStrike" cap="none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(letra)</a:t>
                      </a:r>
                      <a:endParaRPr sz="20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}, </a:t>
                      </a:r>
                      <a:r>
                        <a:rPr lang="pt-BR" sz="2000" b="0" u="none" strike="noStrike" cap="none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1000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20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}</a:t>
                      </a:r>
                      <a:endParaRPr sz="20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</a:br>
                      <a:r>
                        <a:rPr lang="pt-BR" sz="2000" b="0" u="none" strike="noStrike" cap="none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for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(</a:t>
                      </a:r>
                      <a:r>
                        <a:rPr lang="pt-BR" sz="2000" b="0" u="none" strike="noStrike" cap="none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let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letra </a:t>
                      </a:r>
                      <a:r>
                        <a:rPr lang="pt-BR" sz="2000" b="0" u="none" strike="noStrike" cap="none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of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b="0" u="none" strike="noStrike" cap="none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b="0" u="none" strike="noStrike" cap="none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mundo</a:t>
                      </a:r>
                      <a:r>
                        <a:rPr lang="pt-BR" sz="2000" b="0" u="none" strike="noStrike" cap="none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 {</a:t>
                      </a:r>
                      <a:endParaRPr sz="20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</a:t>
                      </a:r>
                      <a:r>
                        <a:rPr lang="pt-BR" sz="2000" b="0" u="none" strike="noStrike" cap="none">
                          <a:solidFill>
                            <a:srgbClr val="8BE9FD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setTimeout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(() </a:t>
                      </a:r>
                      <a:r>
                        <a:rPr lang="pt-BR" sz="2000" b="0" u="none" strike="noStrike" cap="none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=&gt;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{</a:t>
                      </a:r>
                      <a:endParaRPr sz="20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</a:t>
                      </a:r>
                      <a:r>
                        <a:rPr lang="pt-BR" sz="2000" b="0" u="none" strike="noStrike" cap="none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 b="0" u="none" strike="noStrike" cap="none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(letra)</a:t>
                      </a:r>
                      <a:endParaRPr sz="20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}, </a:t>
                      </a:r>
                      <a:r>
                        <a:rPr lang="pt-BR" sz="2000" b="0" u="none" strike="noStrike" cap="none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3000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20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}</a:t>
                      </a:r>
                      <a:endParaRPr sz="2000" b="0" u="none" strike="noStrike" cap="none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  <p:pic>
        <p:nvPicPr>
          <p:cNvPr id="403" name="Google Shape;403;p9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297670" y="1772920"/>
            <a:ext cx="2757170" cy="3551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9352280" cy="102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Call Stack (pilha)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429" name="Google Shape;429;p99"/>
          <p:cNvSpPr txBox="1"/>
          <p:nvPr/>
        </p:nvSpPr>
        <p:spPr>
          <a:xfrm>
            <a:off x="840740" y="1412875"/>
            <a:ext cx="7111365" cy="272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É uma lista em que se empilham as diversas tarefas a serem executadas por nosso programa. O JavaScript é uma linguagem single-threaded, o que significa que ela tem uma única stack ou pilha de execução. Com isso, </a:t>
            </a:r>
            <a:r>
              <a:rPr lang="pt-BR" sz="24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fica implícito que sua execução é síncrona</a:t>
            </a: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.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None/>
            </a:pP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437" name="Google Shape;437;p100"/>
          <p:cNvSpPr txBox="1"/>
          <p:nvPr/>
        </p:nvSpPr>
        <p:spPr>
          <a:xfrm>
            <a:off x="840105" y="4221480"/>
            <a:ext cx="6665595" cy="228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Como é o processo de </a:t>
            </a:r>
            <a:r>
              <a:rPr lang="pt-BR" sz="24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Call Stack</a:t>
            </a: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? 📞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Quando se está prestes a executar uma função, ela é adicionada à stack. 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Por sua vez, se a função chama outra função, esta última é adicionada sobre a anterior.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graphicFrame>
        <p:nvGraphicFramePr>
          <p:cNvPr id="438" name="Google Shape;438;p100"/>
          <p:cNvGraphicFramePr/>
          <p:nvPr>
            <p:custDataLst>
              <p:tags r:id="rId1"/>
            </p:custDataLst>
          </p:nvPr>
        </p:nvGraphicFramePr>
        <p:xfrm>
          <a:off x="8114030" y="1915795"/>
          <a:ext cx="3879850" cy="3181985"/>
        </p:xfrm>
        <a:graphic>
          <a:graphicData uri="http://schemas.openxmlformats.org/drawingml/2006/table">
            <a:tbl>
              <a:tblPr>
                <a:noFill/>
                <a:tableStyleId>{74972704-986D-499D-ABC0-4F76003E919A}</a:tableStyleId>
              </a:tblPr>
              <a:tblGrid>
                <a:gridCol w="3879850"/>
              </a:tblGrid>
              <a:tr h="3181985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function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multiply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x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</a:t>
                      </a:r>
                      <a:r>
                        <a:rPr lang="pt-BR" sz="20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y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 {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return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x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*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y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;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}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</a:b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function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printSquare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x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 {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let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s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multiply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x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</a:t>
                      </a:r>
                      <a:r>
                        <a:rPr lang="pt-BR" sz="20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x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);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(s);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}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</a:b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printSquare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5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);</a:t>
                      </a:r>
                      <a:endParaRPr sz="2000">
                        <a:solidFill>
                          <a:srgbClr val="FF79C6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9352280" cy="102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Call Stack (pilha)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444" name="Google Shape;444;p101"/>
          <p:cNvSpPr txBox="1"/>
          <p:nvPr/>
        </p:nvSpPr>
        <p:spPr>
          <a:xfrm>
            <a:off x="983565" y="1413110"/>
            <a:ext cx="7644300" cy="612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800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Os </a:t>
            </a:r>
            <a:r>
              <a:rPr lang="pt-BR" sz="2800" b="1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estados </a:t>
            </a:r>
            <a:r>
              <a:rPr lang="pt-BR" sz="2800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da Call Stack são:</a:t>
            </a:r>
            <a:endParaRPr lang="pt-BR" sz="2800">
              <a:solidFill>
                <a:schemeClr val="tx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445" name="Google Shape;445;p101"/>
          <p:cNvSpPr txBox="1"/>
          <p:nvPr/>
        </p:nvSpPr>
        <p:spPr>
          <a:xfrm>
            <a:off x="723265" y="5113655"/>
            <a:ext cx="10513695" cy="1454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É uma </a:t>
            </a:r>
            <a:r>
              <a:rPr lang="pt-BR" sz="2400" b="1">
                <a:solidFill>
                  <a:schemeClr val="tx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lista do JavaScript com as tarefas</a:t>
            </a:r>
            <a:r>
              <a:rPr lang="pt-BR" sz="2400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a serem executadas durante o funcionamento de nosso programa 📝. Cada nova instrução é adicionada à stack na ordem correspondente, e a engine do JS resolve uma de cada vez.</a:t>
            </a:r>
            <a:endParaRPr lang="pt-BR" sz="2400">
              <a:solidFill>
                <a:schemeClr val="tx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grpSp>
        <p:nvGrpSpPr>
          <p:cNvPr id="446" name="Google Shape;446;p101"/>
          <p:cNvGrpSpPr/>
          <p:nvPr/>
        </p:nvGrpSpPr>
        <p:grpSpPr>
          <a:xfrm>
            <a:off x="725805" y="2171700"/>
            <a:ext cx="11102975" cy="2686685"/>
            <a:chOff x="853400" y="1392000"/>
            <a:chExt cx="7437200" cy="2124600"/>
          </a:xfrm>
        </p:grpSpPr>
        <p:cxnSp>
          <p:nvCxnSpPr>
            <p:cNvPr id="447" name="Google Shape;447;p101"/>
            <p:cNvCxnSpPr>
              <a:endCxn id="448" idx="1"/>
            </p:cNvCxnSpPr>
            <p:nvPr/>
          </p:nvCxnSpPr>
          <p:spPr>
            <a:xfrm>
              <a:off x="2165200" y="2631000"/>
              <a:ext cx="4813500" cy="0"/>
            </a:xfrm>
            <a:prstGeom prst="straightConnector1">
              <a:avLst/>
            </a:prstGeom>
            <a:noFill/>
            <a:ln w="19050" cap="flat" cmpd="sng">
              <a:solidFill>
                <a:srgbClr val="B7B7B7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449" name="Google Shape;449;p101"/>
            <p:cNvSpPr/>
            <p:nvPr/>
          </p:nvSpPr>
          <p:spPr>
            <a:xfrm>
              <a:off x="853400" y="1745400"/>
              <a:ext cx="1311900" cy="17712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endParaRPr>
            </a:p>
          </p:txBody>
        </p:sp>
        <p:sp>
          <p:nvSpPr>
            <p:cNvPr id="450" name="Google Shape;450;p101"/>
            <p:cNvSpPr/>
            <p:nvPr/>
          </p:nvSpPr>
          <p:spPr>
            <a:xfrm>
              <a:off x="925700" y="3132800"/>
              <a:ext cx="1167300" cy="279600"/>
            </a:xfrm>
            <a:prstGeom prst="roundRect">
              <a:avLst>
                <a:gd name="adj" fmla="val 16667"/>
              </a:avLst>
            </a:prstGeom>
            <a:solidFill>
              <a:srgbClr val="EAF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pt-BR" b="1" i="0" u="none" strike="noStrike" cap="none">
                  <a:solidFill>
                    <a:schemeClr val="tx1"/>
                  </a:solidFill>
                  <a:latin typeface="Arial" panose="020B0604020202020204" pitchFamily="34" charset="0"/>
                  <a:ea typeface="DM Sans"/>
                  <a:cs typeface="Arial" panose="020B0604020202020204" pitchFamily="34" charset="0"/>
                  <a:sym typeface="DM Sans"/>
                </a:rPr>
                <a:t>printSquare(5)</a:t>
              </a:r>
              <a:endParaRPr lang="pt-BR" b="1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endParaRPr>
            </a:p>
          </p:txBody>
        </p:sp>
        <p:sp>
          <p:nvSpPr>
            <p:cNvPr id="451" name="Google Shape;451;p101"/>
            <p:cNvSpPr/>
            <p:nvPr/>
          </p:nvSpPr>
          <p:spPr>
            <a:xfrm>
              <a:off x="2384725" y="1745400"/>
              <a:ext cx="1311900" cy="17712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endParaRPr>
            </a:p>
          </p:txBody>
        </p:sp>
        <p:sp>
          <p:nvSpPr>
            <p:cNvPr id="452" name="Google Shape;452;p101"/>
            <p:cNvSpPr/>
            <p:nvPr/>
          </p:nvSpPr>
          <p:spPr>
            <a:xfrm>
              <a:off x="3916050" y="1745400"/>
              <a:ext cx="1311900" cy="17712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endParaRPr>
            </a:p>
          </p:txBody>
        </p:sp>
        <p:sp>
          <p:nvSpPr>
            <p:cNvPr id="453" name="Google Shape;453;p101"/>
            <p:cNvSpPr/>
            <p:nvPr/>
          </p:nvSpPr>
          <p:spPr>
            <a:xfrm>
              <a:off x="5447375" y="1745400"/>
              <a:ext cx="1311900" cy="17712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endParaRPr>
            </a:p>
          </p:txBody>
        </p:sp>
        <p:sp>
          <p:nvSpPr>
            <p:cNvPr id="448" name="Google Shape;448;p101"/>
            <p:cNvSpPr/>
            <p:nvPr/>
          </p:nvSpPr>
          <p:spPr>
            <a:xfrm>
              <a:off x="6978700" y="1745400"/>
              <a:ext cx="1311900" cy="17712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endParaRPr>
            </a:p>
          </p:txBody>
        </p:sp>
        <p:sp>
          <p:nvSpPr>
            <p:cNvPr id="454" name="Google Shape;454;p101"/>
            <p:cNvSpPr/>
            <p:nvPr/>
          </p:nvSpPr>
          <p:spPr>
            <a:xfrm>
              <a:off x="2457025" y="3132800"/>
              <a:ext cx="1167300" cy="279600"/>
            </a:xfrm>
            <a:prstGeom prst="roundRect">
              <a:avLst>
                <a:gd name="adj" fmla="val 16667"/>
              </a:avLst>
            </a:prstGeom>
            <a:solidFill>
              <a:srgbClr val="EAF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pt-BR" b="1" i="0" u="none" strike="noStrike" cap="none">
                  <a:solidFill>
                    <a:schemeClr val="tx1"/>
                  </a:solidFill>
                  <a:latin typeface="Arial" panose="020B0604020202020204" pitchFamily="34" charset="0"/>
                  <a:ea typeface="DM Sans"/>
                  <a:cs typeface="Arial" panose="020B0604020202020204" pitchFamily="34" charset="0"/>
                  <a:sym typeface="DM Sans"/>
                </a:rPr>
                <a:t>printSquare(5)</a:t>
              </a:r>
              <a:endParaRPr lang="pt-BR" b="1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endParaRPr>
            </a:p>
          </p:txBody>
        </p:sp>
        <p:sp>
          <p:nvSpPr>
            <p:cNvPr id="455" name="Google Shape;455;p101"/>
            <p:cNvSpPr/>
            <p:nvPr/>
          </p:nvSpPr>
          <p:spPr>
            <a:xfrm>
              <a:off x="2457026" y="2777625"/>
              <a:ext cx="1167300" cy="279600"/>
            </a:xfrm>
            <a:prstGeom prst="roundRect">
              <a:avLst>
                <a:gd name="adj" fmla="val 16667"/>
              </a:avLst>
            </a:prstGeom>
            <a:solidFill>
              <a:srgbClr val="EAF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pt-BR" b="1" i="0" u="none" strike="noStrike" cap="none">
                  <a:solidFill>
                    <a:schemeClr val="tx1"/>
                  </a:solidFill>
                  <a:latin typeface="Arial" panose="020B0604020202020204" pitchFamily="34" charset="0"/>
                  <a:ea typeface="DM Sans"/>
                  <a:cs typeface="Arial" panose="020B0604020202020204" pitchFamily="34" charset="0"/>
                  <a:sym typeface="DM Sans"/>
                </a:rPr>
                <a:t>multiply(x, x)</a:t>
              </a:r>
              <a:endParaRPr lang="pt-BR" b="1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endParaRPr>
            </a:p>
          </p:txBody>
        </p:sp>
        <p:sp>
          <p:nvSpPr>
            <p:cNvPr id="456" name="Google Shape;456;p101"/>
            <p:cNvSpPr/>
            <p:nvPr/>
          </p:nvSpPr>
          <p:spPr>
            <a:xfrm>
              <a:off x="3988350" y="3132800"/>
              <a:ext cx="1167300" cy="279600"/>
            </a:xfrm>
            <a:prstGeom prst="roundRect">
              <a:avLst>
                <a:gd name="adj" fmla="val 16667"/>
              </a:avLst>
            </a:prstGeom>
            <a:solidFill>
              <a:srgbClr val="EAF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pt-BR" b="1" i="0" u="none" strike="noStrike" cap="none">
                  <a:solidFill>
                    <a:schemeClr val="tx1"/>
                  </a:solidFill>
                  <a:latin typeface="Arial" panose="020B0604020202020204" pitchFamily="34" charset="0"/>
                  <a:ea typeface="DM Sans"/>
                  <a:cs typeface="Arial" panose="020B0604020202020204" pitchFamily="34" charset="0"/>
                  <a:sym typeface="DM Sans"/>
                </a:rPr>
                <a:t>printSquare(5)</a:t>
              </a:r>
              <a:endParaRPr lang="pt-BR" b="1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endParaRPr>
            </a:p>
          </p:txBody>
        </p:sp>
        <p:sp>
          <p:nvSpPr>
            <p:cNvPr id="457" name="Google Shape;457;p101"/>
            <p:cNvSpPr/>
            <p:nvPr/>
          </p:nvSpPr>
          <p:spPr>
            <a:xfrm>
              <a:off x="3988351" y="2777625"/>
              <a:ext cx="1167300" cy="279600"/>
            </a:xfrm>
            <a:prstGeom prst="roundRect">
              <a:avLst>
                <a:gd name="adj" fmla="val 16667"/>
              </a:avLst>
            </a:prstGeom>
            <a:solidFill>
              <a:srgbClr val="EAF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pt-BR" b="1" i="0" u="none" strike="noStrike" cap="none">
                  <a:solidFill>
                    <a:schemeClr val="tx1"/>
                  </a:solidFill>
                  <a:latin typeface="Arial" panose="020B0604020202020204" pitchFamily="34" charset="0"/>
                  <a:ea typeface="DM Sans"/>
                  <a:cs typeface="Arial" panose="020B0604020202020204" pitchFamily="34" charset="0"/>
                  <a:sym typeface="DM Sans"/>
                </a:rPr>
                <a:t>console.log(s)</a:t>
              </a:r>
              <a:endParaRPr lang="pt-BR" b="1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endParaRPr>
            </a:p>
          </p:txBody>
        </p:sp>
        <p:sp>
          <p:nvSpPr>
            <p:cNvPr id="458" name="Google Shape;458;p101"/>
            <p:cNvSpPr/>
            <p:nvPr/>
          </p:nvSpPr>
          <p:spPr>
            <a:xfrm>
              <a:off x="5519675" y="3132800"/>
              <a:ext cx="1167300" cy="279600"/>
            </a:xfrm>
            <a:prstGeom prst="roundRect">
              <a:avLst>
                <a:gd name="adj" fmla="val 16667"/>
              </a:avLst>
            </a:prstGeom>
            <a:solidFill>
              <a:srgbClr val="EAF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pt-BR" b="1" i="0" u="none" strike="noStrike" cap="none">
                  <a:solidFill>
                    <a:schemeClr val="tx1"/>
                  </a:solidFill>
                  <a:latin typeface="Arial" panose="020B0604020202020204" pitchFamily="34" charset="0"/>
                  <a:ea typeface="DM Sans"/>
                  <a:cs typeface="Arial" panose="020B0604020202020204" pitchFamily="34" charset="0"/>
                  <a:sym typeface="DM Sans"/>
                </a:rPr>
                <a:t>printSquare(5)</a:t>
              </a:r>
              <a:endParaRPr lang="pt-BR" b="1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endParaRPr>
            </a:p>
          </p:txBody>
        </p:sp>
        <p:sp>
          <p:nvSpPr>
            <p:cNvPr id="459" name="Google Shape;459;p101"/>
            <p:cNvSpPr txBox="1"/>
            <p:nvPr/>
          </p:nvSpPr>
          <p:spPr>
            <a:xfrm>
              <a:off x="853400" y="1392000"/>
              <a:ext cx="1311900" cy="3379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pt-BR" sz="1600" b="1" i="0" u="none" strike="noStrike" cap="none">
                  <a:solidFill>
                    <a:schemeClr val="tx1"/>
                  </a:solidFill>
                  <a:latin typeface="Arial" panose="020B0604020202020204" pitchFamily="34" charset="0"/>
                  <a:ea typeface="DM Sans"/>
                  <a:cs typeface="Arial" panose="020B0604020202020204" pitchFamily="34" charset="0"/>
                  <a:sym typeface="DM Sans"/>
                </a:rPr>
                <a:t>Passo 1</a:t>
              </a:r>
              <a:endParaRPr lang="pt-BR" sz="1600" b="1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endParaRPr>
            </a:p>
          </p:txBody>
        </p:sp>
        <p:sp>
          <p:nvSpPr>
            <p:cNvPr id="460" name="Google Shape;460;p101"/>
            <p:cNvSpPr txBox="1"/>
            <p:nvPr/>
          </p:nvSpPr>
          <p:spPr>
            <a:xfrm>
              <a:off x="2384725" y="1392000"/>
              <a:ext cx="1311900" cy="3379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pt-BR" sz="1600" b="1" i="0" u="none" strike="noStrike" cap="none">
                  <a:solidFill>
                    <a:schemeClr val="tx1"/>
                  </a:solidFill>
                  <a:latin typeface="Arial" panose="020B0604020202020204" pitchFamily="34" charset="0"/>
                  <a:ea typeface="DM Sans"/>
                  <a:cs typeface="Arial" panose="020B0604020202020204" pitchFamily="34" charset="0"/>
                  <a:sym typeface="DM Sans"/>
                </a:rPr>
                <a:t>Passo 2</a:t>
              </a:r>
              <a:endParaRPr lang="pt-BR" sz="1600" b="1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endParaRPr>
            </a:p>
          </p:txBody>
        </p:sp>
        <p:sp>
          <p:nvSpPr>
            <p:cNvPr id="461" name="Google Shape;461;p101"/>
            <p:cNvSpPr txBox="1"/>
            <p:nvPr/>
          </p:nvSpPr>
          <p:spPr>
            <a:xfrm>
              <a:off x="3916050" y="1392000"/>
              <a:ext cx="1311900" cy="3379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pt-BR" sz="1600" b="1" i="0" u="none" strike="noStrike" cap="none">
                  <a:solidFill>
                    <a:schemeClr val="tx1"/>
                  </a:solidFill>
                  <a:latin typeface="Arial" panose="020B0604020202020204" pitchFamily="34" charset="0"/>
                  <a:ea typeface="DM Sans"/>
                  <a:cs typeface="Arial" panose="020B0604020202020204" pitchFamily="34" charset="0"/>
                  <a:sym typeface="DM Sans"/>
                </a:rPr>
                <a:t>Passo 3</a:t>
              </a:r>
              <a:endParaRPr lang="pt-BR" sz="1600" b="1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endParaRPr>
            </a:p>
          </p:txBody>
        </p:sp>
        <p:sp>
          <p:nvSpPr>
            <p:cNvPr id="462" name="Google Shape;462;p101"/>
            <p:cNvSpPr txBox="1"/>
            <p:nvPr/>
          </p:nvSpPr>
          <p:spPr>
            <a:xfrm>
              <a:off x="5447375" y="1392000"/>
              <a:ext cx="1311900" cy="3379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pt-BR" sz="1600" b="1" i="0" u="none" strike="noStrike" cap="none">
                  <a:solidFill>
                    <a:schemeClr val="tx1"/>
                  </a:solidFill>
                  <a:latin typeface="Arial" panose="020B0604020202020204" pitchFamily="34" charset="0"/>
                  <a:ea typeface="DM Sans"/>
                  <a:cs typeface="Arial" panose="020B0604020202020204" pitchFamily="34" charset="0"/>
                  <a:sym typeface="DM Sans"/>
                </a:rPr>
                <a:t>Passo 4</a:t>
              </a:r>
              <a:endParaRPr lang="pt-BR" sz="1600" b="1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endParaRPr>
            </a:p>
          </p:txBody>
        </p:sp>
        <p:sp>
          <p:nvSpPr>
            <p:cNvPr id="463" name="Google Shape;463;p101"/>
            <p:cNvSpPr txBox="1"/>
            <p:nvPr/>
          </p:nvSpPr>
          <p:spPr>
            <a:xfrm>
              <a:off x="6978700" y="1392000"/>
              <a:ext cx="1311900" cy="3379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pt-BR" sz="1600" b="1" i="0" u="none" strike="noStrike" cap="none">
                  <a:solidFill>
                    <a:schemeClr val="tx1"/>
                  </a:solidFill>
                  <a:latin typeface="Arial" panose="020B0604020202020204" pitchFamily="34" charset="0"/>
                  <a:ea typeface="DM Sans"/>
                  <a:cs typeface="Arial" panose="020B0604020202020204" pitchFamily="34" charset="0"/>
                  <a:sym typeface="DM Sans"/>
                </a:rPr>
                <a:t>Passo 5</a:t>
              </a:r>
              <a:endParaRPr lang="pt-BR" sz="1600" b="1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9352280" cy="102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Event Loop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474" name="Google Shape;474;p103"/>
          <p:cNvSpPr txBox="1"/>
          <p:nvPr/>
        </p:nvSpPr>
        <p:spPr>
          <a:xfrm>
            <a:off x="688975" y="1341120"/>
            <a:ext cx="5878830" cy="5302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Muitas das funções assíncronas são executadas em uma stack diferente. O </a:t>
            </a:r>
            <a:r>
              <a:rPr lang="pt-BR" sz="2000" b="1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Event Loop </a:t>
            </a:r>
            <a:r>
              <a:rPr lang="pt-BR" sz="20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é a ferramenta que permite a sincronização entre nossa </a:t>
            </a:r>
            <a:r>
              <a:rPr lang="pt-BR" sz="20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callstack</a:t>
            </a:r>
            <a:r>
              <a:rPr lang="pt-BR" sz="20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e essas tarefas assíncronas que funcionam em uma thread à parte.</a:t>
            </a:r>
            <a:endParaRPr sz="20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Se a stack estiver vazia, o Event Loop envia a primeira função que estiver na </a:t>
            </a:r>
            <a:r>
              <a:rPr lang="pt-BR" sz="20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callback queue</a:t>
            </a:r>
            <a:r>
              <a:rPr lang="pt-BR" sz="20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à </a:t>
            </a:r>
            <a:r>
              <a:rPr lang="pt-BR" sz="20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call stack </a:t>
            </a:r>
            <a:r>
              <a:rPr lang="pt-BR" sz="20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para ser executada. </a:t>
            </a:r>
            <a:endParaRPr lang="pt-BR" sz="20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Mesmo que configuremos o timeout com 0 milissegundos, ele ainda é enviado à stack de web APIs primeiro, depois ao callback queue e, por último, o event loop o incorpora à call stack para sua execução após os console.log anteriores.</a:t>
            </a:r>
            <a:endParaRPr lang="pt-BR" sz="20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graphicFrame>
        <p:nvGraphicFramePr>
          <p:cNvPr id="492" name="Google Shape;492;p105"/>
          <p:cNvGraphicFramePr/>
          <p:nvPr>
            <p:custDataLst>
              <p:tags r:id="rId1"/>
            </p:custDataLst>
          </p:nvPr>
        </p:nvGraphicFramePr>
        <p:xfrm>
          <a:off x="6871970" y="692785"/>
          <a:ext cx="5189220" cy="2623185"/>
        </p:xfrm>
        <a:graphic>
          <a:graphicData uri="http://schemas.openxmlformats.org/drawingml/2006/table">
            <a:tbl>
              <a:tblPr>
                <a:noFill/>
                <a:tableStyleId>{74972704-986D-499D-ABC0-4F76003E919A}</a:tableStyleId>
              </a:tblPr>
              <a:tblGrid>
                <a:gridCol w="5189220"/>
              </a:tblGrid>
              <a:tr h="2623185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1 - Início do processo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</a:br>
                      <a:r>
                        <a:rPr lang="pt-BR" sz="2000">
                          <a:solidFill>
                            <a:srgbClr val="8BE9FD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setTimeout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(()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=&gt;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{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2 - Meio do processo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},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0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</a:b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3 - Fim do processo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2000">
                        <a:solidFill>
                          <a:srgbClr val="FF79C6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  <p:pic>
        <p:nvPicPr>
          <p:cNvPr id="493" name="Google Shape;493;p10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759825" y="3644900"/>
            <a:ext cx="3212465" cy="1242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9352280" cy="102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setInterval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506" name="Google Shape;506;p107"/>
          <p:cNvSpPr txBox="1"/>
          <p:nvPr/>
        </p:nvSpPr>
        <p:spPr>
          <a:xfrm>
            <a:off x="767715" y="1628775"/>
            <a:ext cx="5564505" cy="3406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Tem a mesma sintaxe que o setTimeout, mas a unidade de tempo é o intervalo até uma nova solicitação da função associada.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Permite executar funções de forma reiterativa após os milissegundos indicados até que determinemos sua pausa ou a aplicação web seja fechada. 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graphicFrame>
        <p:nvGraphicFramePr>
          <p:cNvPr id="507" name="Google Shape;507;p107"/>
          <p:cNvGraphicFramePr/>
          <p:nvPr>
            <p:custDataLst>
              <p:tags r:id="rId1"/>
            </p:custDataLst>
          </p:nvPr>
        </p:nvGraphicFramePr>
        <p:xfrm>
          <a:off x="7392035" y="1412875"/>
          <a:ext cx="4645660" cy="1346200"/>
        </p:xfrm>
        <a:graphic>
          <a:graphicData uri="http://schemas.openxmlformats.org/drawingml/2006/table">
            <a:tbl>
              <a:tblPr>
                <a:noFill/>
                <a:tableStyleId>{74972704-986D-499D-ABC0-4F76003E919A}</a:tableStyleId>
              </a:tblPr>
              <a:tblGrid>
                <a:gridCol w="4645660"/>
              </a:tblGrid>
              <a:tr h="134620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8BE9FD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setInterval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(()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=&gt;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{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Tic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},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1000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2000">
                        <a:solidFill>
                          <a:srgbClr val="BD93F9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  <p:pic>
        <p:nvPicPr>
          <p:cNvPr id="508" name="Google Shape;508;p107"/>
          <p:cNvPicPr preferRelativeResize="0"/>
          <p:nvPr/>
        </p:nvPicPr>
        <p:blipFill rotWithShape="1">
          <a:blip r:embed="rId2"/>
          <a:srcRect b="53338"/>
          <a:stretch>
            <a:fillRect/>
          </a:stretch>
        </p:blipFill>
        <p:spPr>
          <a:xfrm>
            <a:off x="7320280" y="3068955"/>
            <a:ext cx="4795520" cy="2129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9352280" cy="102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clearInterval &amp; clearTimeout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519" name="Google Shape;519;p109"/>
          <p:cNvSpPr txBox="1"/>
          <p:nvPr/>
        </p:nvSpPr>
        <p:spPr>
          <a:xfrm>
            <a:off x="839470" y="1412875"/>
            <a:ext cx="4311650" cy="193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20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Se quiser remover um Intervalo, utilizamos a função </a:t>
            </a:r>
            <a:r>
              <a:rPr lang="pt-BR" sz="20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clearInterval()</a:t>
            </a:r>
            <a:r>
              <a:rPr lang="pt-BR" sz="20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. Também podemos interromper a execução de um setTimeout invocando </a:t>
            </a:r>
            <a:r>
              <a:rPr lang="pt-BR" sz="20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clearTimeout ()</a:t>
            </a:r>
            <a:r>
              <a:rPr lang="pt-BR" sz="20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.</a:t>
            </a:r>
            <a:endParaRPr lang="pt-BR" sz="20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527" name="Google Shape;527;p110"/>
          <p:cNvSpPr txBox="1"/>
          <p:nvPr/>
        </p:nvSpPr>
        <p:spPr>
          <a:xfrm>
            <a:off x="840105" y="3285490"/>
            <a:ext cx="4525010" cy="2658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Quando chamamos um setInterval(), ele retorna uma referência ao intervalo gerado, o qual podemos armazenar em uma variável. É essa referência que devemos passar à função clearInterval para que a limpeza tenha efeito.</a:t>
            </a:r>
            <a:endParaRPr lang="pt-BR" sz="20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graphicFrame>
        <p:nvGraphicFramePr>
          <p:cNvPr id="528" name="Google Shape;528;p110"/>
          <p:cNvGraphicFramePr/>
          <p:nvPr>
            <p:custDataLst>
              <p:tags r:id="rId1"/>
            </p:custDataLst>
          </p:nvPr>
        </p:nvGraphicFramePr>
        <p:xfrm>
          <a:off x="5347970" y="1413510"/>
          <a:ext cx="6699885" cy="3213100"/>
        </p:xfrm>
        <a:graphic>
          <a:graphicData uri="http://schemas.openxmlformats.org/drawingml/2006/table">
            <a:tbl>
              <a:tblPr>
                <a:noFill/>
                <a:tableStyleId>{74972704-986D-499D-ABC0-4F76003E919A}</a:tableStyleId>
              </a:tblPr>
              <a:tblGrid>
                <a:gridCol w="6699885"/>
              </a:tblGrid>
              <a:tr h="321310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let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counter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0</a:t>
                      </a:r>
                      <a:b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</a:b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interval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8BE9FD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setInterval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(()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=&gt;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{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counter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++</a:t>
                      </a:r>
                      <a:endParaRPr sz="20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Counter: 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counter)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</a:b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if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(counter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&gt;=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5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 {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</a:t>
                      </a:r>
                      <a:r>
                        <a:rPr lang="pt-BR" sz="2000">
                          <a:solidFill>
                            <a:srgbClr val="8BE9FD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clearInterval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interval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O intervalo foi removido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}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},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1000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2000">
                        <a:solidFill>
                          <a:srgbClr val="8BE9FD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  <p:pic>
        <p:nvPicPr>
          <p:cNvPr id="529" name="Google Shape;529;p1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101840" y="4714240"/>
            <a:ext cx="3088640" cy="2075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9352280" cy="102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clearInterval &amp; clearTimeout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537" name="Google Shape;537;p111"/>
          <p:cNvSpPr txBox="1"/>
          <p:nvPr/>
        </p:nvSpPr>
        <p:spPr>
          <a:xfrm>
            <a:off x="839470" y="1700530"/>
            <a:ext cx="5261610" cy="315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O mesmo vale para os timeouts. Se armazenarmos a referência ao timeout gerado em uma variável, podemos usá-la para removê-lo posteriormente. Neste caso, o timeout gerado nunca chega a ser executado.</a:t>
            </a:r>
            <a:endParaRPr lang="pt-BR"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graphicFrame>
        <p:nvGraphicFramePr>
          <p:cNvPr id="538" name="Google Shape;538;p111"/>
          <p:cNvGraphicFramePr/>
          <p:nvPr>
            <p:custDataLst>
              <p:tags r:id="rId1"/>
            </p:custDataLst>
          </p:nvPr>
        </p:nvGraphicFramePr>
        <p:xfrm>
          <a:off x="7536180" y="1340485"/>
          <a:ext cx="4409440" cy="2565400"/>
        </p:xfrm>
        <a:graphic>
          <a:graphicData uri="http://schemas.openxmlformats.org/drawingml/2006/table">
            <a:tbl>
              <a:tblPr>
                <a:noFill/>
                <a:tableStyleId>{74972704-986D-499D-ABC0-4F76003E919A}</a:tableStyleId>
              </a:tblPr>
              <a:tblGrid>
                <a:gridCol w="4409440"/>
              </a:tblGrid>
              <a:tr h="256540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Início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</a:b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fim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8BE9FD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setTimeout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(()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=&gt;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{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Fim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},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2000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</a:br>
                      <a:r>
                        <a:rPr lang="pt-BR" sz="2000">
                          <a:solidFill>
                            <a:srgbClr val="8BE9FD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clearTimeout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fim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2000">
                        <a:solidFill>
                          <a:srgbClr val="FF79C6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>
            <p:ph type="title"/>
          </p:nvPr>
        </p:nvSpPr>
        <p:spPr>
          <a:xfrm>
            <a:off x="838200" y="2073528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 panose="020B0604020202020204"/>
              <a:buNone/>
            </a:pPr>
            <a:r>
              <a:rPr lang="pt-BR"/>
              <a:t>Engenharia de Software</a:t>
            </a:r>
            <a:endParaRPr lang="pt-BR"/>
          </a:p>
        </p:txBody>
      </p:sp>
      <p:sp>
        <p:nvSpPr>
          <p:cNvPr id="58" name="Google Shape;58;p2"/>
          <p:cNvSpPr txBox="1"/>
          <p:nvPr>
            <p:ph type="body" idx="1"/>
          </p:nvPr>
        </p:nvSpPr>
        <p:spPr>
          <a:xfrm>
            <a:off x="831850" y="2967290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600"/>
              <a:buNone/>
            </a:pPr>
            <a:r>
              <a:rPr lang="pt-BR"/>
              <a:t>Web Development with JS</a:t>
            </a:r>
            <a:endParaRPr lang="pt-BR"/>
          </a:p>
        </p:txBody>
      </p:sp>
      <p:sp>
        <p:nvSpPr>
          <p:cNvPr id="59" name="Google Shape;59;p2"/>
          <p:cNvSpPr txBox="1"/>
          <p:nvPr>
            <p:ph type="body" idx="2"/>
          </p:nvPr>
        </p:nvSpPr>
        <p:spPr>
          <a:xfrm>
            <a:off x="831850" y="3960557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</a:pPr>
            <a:r>
              <a:rPr lang="pt-BR"/>
              <a:t>Prof. Lucas Silva</a:t>
            </a:r>
            <a:endParaRPr lang="pt-BR"/>
          </a:p>
        </p:txBody>
      </p:sp>
      <p:sp>
        <p:nvSpPr>
          <p:cNvPr id="60" name="Google Shape;60;p2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9352280" cy="102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O que é uma promise em JS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563" name="Google Shape;563;p115"/>
          <p:cNvSpPr txBox="1"/>
          <p:nvPr/>
        </p:nvSpPr>
        <p:spPr>
          <a:xfrm>
            <a:off x="767715" y="1501775"/>
            <a:ext cx="6321425" cy="3140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20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É um objeto do JavaScript que representa um evento futuro. </a:t>
            </a:r>
            <a:endParaRPr sz="20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20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É uma ação </a:t>
            </a:r>
            <a:r>
              <a:rPr lang="pt-BR" sz="20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assíncrona </a:t>
            </a:r>
            <a:r>
              <a:rPr lang="pt-BR" sz="20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que pode se completar em algum momento, produzir um valor e nos notificar quando isso acontecer.</a:t>
            </a:r>
            <a:endParaRPr sz="20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20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Uma promessa conta com três estados possíveis: </a:t>
            </a:r>
            <a:endParaRPr sz="20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20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pending</a:t>
            </a:r>
            <a:r>
              <a:rPr lang="pt-BR" sz="20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, </a:t>
            </a:r>
            <a:r>
              <a:rPr lang="pt-BR" sz="20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fulfilled</a:t>
            </a:r>
            <a:r>
              <a:rPr lang="pt-BR" sz="20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e </a:t>
            </a:r>
            <a:r>
              <a:rPr lang="pt-BR" sz="20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reJected</a:t>
            </a:r>
            <a:r>
              <a:rPr lang="pt-BR" sz="20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. </a:t>
            </a:r>
            <a:endParaRPr sz="20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20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As promessas podem ser resolvidas ou rejeitadas.</a:t>
            </a:r>
            <a:endParaRPr sz="20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571" name="Google Shape;571;p116"/>
          <p:cNvSpPr txBox="1"/>
          <p:nvPr/>
        </p:nvSpPr>
        <p:spPr>
          <a:xfrm>
            <a:off x="839470" y="4725035"/>
            <a:ext cx="6873240" cy="1720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Podemos criar promessas através de seu construtor new Promise. </a:t>
            </a:r>
            <a:endParaRPr sz="20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Sua sintaxe é complexa, já que recebe uma função por parâmetro, e esta função também recebe outras funções por parâmetro, a resolve e a reject. </a:t>
            </a:r>
            <a:endParaRPr sz="20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graphicFrame>
        <p:nvGraphicFramePr>
          <p:cNvPr id="572" name="Google Shape;572;p116"/>
          <p:cNvGraphicFramePr/>
          <p:nvPr>
            <p:custDataLst>
              <p:tags r:id="rId1"/>
            </p:custDataLst>
          </p:nvPr>
        </p:nvGraphicFramePr>
        <p:xfrm>
          <a:off x="7101840" y="2780665"/>
          <a:ext cx="5018405" cy="1323340"/>
        </p:xfrm>
        <a:graphic>
          <a:graphicData uri="http://schemas.openxmlformats.org/drawingml/2006/table">
            <a:tbl>
              <a:tblPr>
                <a:noFill/>
                <a:tableStyleId>{74972704-986D-499D-ABC0-4F76003E919A}</a:tableStyleId>
              </a:tblPr>
              <a:tblGrid>
                <a:gridCol w="5018405"/>
              </a:tblGrid>
              <a:tr h="132334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1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new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i="1">
                          <a:solidFill>
                            <a:srgbClr val="8BE9FD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Promise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((</a:t>
                      </a:r>
                      <a:r>
                        <a:rPr lang="pt-BR" sz="20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resolve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</a:t>
                      </a:r>
                      <a:r>
                        <a:rPr lang="pt-BR" sz="20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reject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=&gt;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{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</a:t>
                      </a:r>
                      <a:r>
                        <a:rPr lang="pt-BR" sz="2000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//corpo da promessa</a:t>
                      </a:r>
                      <a:endParaRPr sz="20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})</a:t>
                      </a:r>
                      <a:endParaRPr sz="2000">
                        <a:solidFill>
                          <a:srgbClr val="BD93F9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9352280" cy="102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Resolve &amp; Reject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585" name="Google Shape;585;p118"/>
          <p:cNvSpPr txBox="1"/>
          <p:nvPr/>
        </p:nvSpPr>
        <p:spPr>
          <a:xfrm>
            <a:off x="695960" y="1412875"/>
            <a:ext cx="5822950" cy="2156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Em princípio, uma promessa retorna com estado </a:t>
            </a:r>
            <a:r>
              <a:rPr lang="pt-BR" sz="20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pending</a:t>
            </a:r>
            <a:r>
              <a:rPr lang="pt-BR" sz="20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, entendendo que o valor a ser gerado ainda não foi resolvido.</a:t>
            </a:r>
            <a:endParaRPr sz="20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Essa função retorna uma promessa que não se resolve. Portanto, veremos que o valor que gera é um objeto Promise em estado pendente.</a:t>
            </a:r>
            <a:endParaRPr sz="20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594" name="Google Shape;594;p119"/>
          <p:cNvSpPr txBox="1"/>
          <p:nvPr/>
        </p:nvSpPr>
        <p:spPr>
          <a:xfrm>
            <a:off x="695960" y="3860800"/>
            <a:ext cx="6254750" cy="277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pt-BR" sz="20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O valor de retorno da promessa se define através da chamada das funções resolve ou reject:</a:t>
            </a:r>
            <a:endParaRPr sz="20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lvl="0" indent="-314325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 panose="020B0604020202020204"/>
              <a:buChar char="✓"/>
            </a:pPr>
            <a:r>
              <a:rPr lang="pt-BR" sz="20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Se o corpo da promessa chamar </a:t>
            </a:r>
            <a:r>
              <a:rPr lang="pt-BR" sz="2000" b="1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resolve()</a:t>
            </a:r>
            <a:r>
              <a:rPr lang="pt-BR" sz="20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, a promessa mudará seu estado para fulfilled, com o valor enviado à resolve().</a:t>
            </a:r>
            <a:endParaRPr sz="20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 panose="020B0604020202020204"/>
              <a:buChar char="✓"/>
            </a:pPr>
            <a:r>
              <a:rPr lang="pt-BR" sz="20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Se a promessa chamar</a:t>
            </a:r>
            <a:r>
              <a:rPr lang="pt-BR" sz="2000" b="1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reject(),</a:t>
            </a:r>
            <a:r>
              <a:rPr lang="pt-BR" sz="20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mudará seu estado para rejected, com o valor enviado à reject().</a:t>
            </a:r>
            <a:endParaRPr sz="20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graphicFrame>
        <p:nvGraphicFramePr>
          <p:cNvPr id="586" name="Google Shape;586;p118"/>
          <p:cNvGraphicFramePr/>
          <p:nvPr>
            <p:custDataLst>
              <p:tags r:id="rId1"/>
            </p:custDataLst>
          </p:nvPr>
        </p:nvGraphicFramePr>
        <p:xfrm>
          <a:off x="6941820" y="621665"/>
          <a:ext cx="5079365" cy="2650490"/>
        </p:xfrm>
        <a:graphic>
          <a:graphicData uri="http://schemas.openxmlformats.org/drawingml/2006/table">
            <a:tbl>
              <a:tblPr>
                <a:noFill/>
                <a:tableStyleId>{74972704-986D-499D-ABC0-4F76003E919A}</a:tableStyleId>
              </a:tblPr>
              <a:tblGrid>
                <a:gridCol w="5079365"/>
              </a:tblGrid>
              <a:tr h="265049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eventoFuturo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()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=&gt;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{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return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b="1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new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i="1">
                          <a:solidFill>
                            <a:srgbClr val="8BE9FD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Promise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((</a:t>
                      </a:r>
                      <a:r>
                        <a:rPr lang="pt-BR" sz="2000" i="1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resolve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</a:t>
                      </a:r>
                      <a:r>
                        <a:rPr lang="pt-BR" sz="2000" i="1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reject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=&gt;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{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</a:t>
                      </a:r>
                      <a:r>
                        <a:rPr lang="pt-BR" sz="2000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//corpo da promessa</a:t>
                      </a:r>
                      <a:endParaRPr sz="20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})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}</a:t>
                      </a:r>
                      <a:b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</a:b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eventoFuturo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()) </a:t>
                      </a:r>
                      <a:r>
                        <a:rPr lang="pt-BR" sz="2000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 Promise {&lt;pending&gt;}</a:t>
                      </a:r>
                      <a:endParaRPr sz="2000" b="1">
                        <a:solidFill>
                          <a:srgbClr val="FF79C6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  <p:pic>
        <p:nvPicPr>
          <p:cNvPr id="595" name="Google Shape;595;p11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415530" y="3429000"/>
            <a:ext cx="3843655" cy="320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981708" y="290354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Exemplo: Resolve &amp; Reject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606" name="Google Shape;606;p121"/>
          <p:cNvSpPr txBox="1"/>
          <p:nvPr/>
        </p:nvSpPr>
        <p:spPr>
          <a:xfrm>
            <a:off x="479425" y="1340485"/>
            <a:ext cx="10682605" cy="3197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800">
                <a:solidFill>
                  <a:schemeClr val="lt2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Podemos ver como o estado da promessa muda com diferentes valores. </a:t>
            </a:r>
            <a:endParaRPr sz="2800">
              <a:solidFill>
                <a:schemeClr val="lt2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800">
                <a:solidFill>
                  <a:schemeClr val="lt2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De acordo com a chamada da função, a promessa será resolvida ou rejeitada. </a:t>
            </a:r>
            <a:endParaRPr sz="2800">
              <a:solidFill>
                <a:schemeClr val="lt2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800">
                <a:solidFill>
                  <a:schemeClr val="lt2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No entanto, o que vemos por console é o objeto Promise retornado pela função, mas o que nos interessa é o valor de resolução da promessa. </a:t>
            </a:r>
            <a:endParaRPr sz="2800">
              <a:solidFill>
                <a:schemeClr val="lt2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grpSp>
        <p:nvGrpSpPr>
          <p:cNvPr id="607" name="Google Shape;607;p121"/>
          <p:cNvGrpSpPr/>
          <p:nvPr/>
        </p:nvGrpSpPr>
        <p:grpSpPr>
          <a:xfrm>
            <a:off x="186055" y="332740"/>
            <a:ext cx="687070" cy="687070"/>
            <a:chOff x="473351" y="619523"/>
            <a:chExt cx="738900" cy="738900"/>
          </a:xfrm>
        </p:grpSpPr>
        <p:sp>
          <p:nvSpPr>
            <p:cNvPr id="608" name="Google Shape;608;p121"/>
            <p:cNvSpPr/>
            <p:nvPr/>
          </p:nvSpPr>
          <p:spPr>
            <a:xfrm>
              <a:off x="473351" y="619523"/>
              <a:ext cx="7389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pic>
          <p:nvPicPr>
            <p:cNvPr id="609" name="Google Shape;609;p121" title="ícono de ejemplo en vivo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616475" y="762650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981708" y="290354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Exemplo: Resolve &amp; Reject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grpSp>
        <p:nvGrpSpPr>
          <p:cNvPr id="607" name="Google Shape;607;p121"/>
          <p:cNvGrpSpPr/>
          <p:nvPr/>
        </p:nvGrpSpPr>
        <p:grpSpPr>
          <a:xfrm>
            <a:off x="186055" y="332740"/>
            <a:ext cx="687070" cy="687070"/>
            <a:chOff x="473351" y="619523"/>
            <a:chExt cx="738900" cy="738900"/>
          </a:xfrm>
        </p:grpSpPr>
        <p:sp>
          <p:nvSpPr>
            <p:cNvPr id="608" name="Google Shape;608;p121"/>
            <p:cNvSpPr/>
            <p:nvPr/>
          </p:nvSpPr>
          <p:spPr>
            <a:xfrm>
              <a:off x="473351" y="619523"/>
              <a:ext cx="7389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pic>
          <p:nvPicPr>
            <p:cNvPr id="609" name="Google Shape;609;p121" title="ícono de ejemplo en vivo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616475" y="762650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618" name="Google Shape;618;p122"/>
          <p:cNvGraphicFramePr/>
          <p:nvPr>
            <p:custDataLst>
              <p:tags r:id="rId2"/>
            </p:custDataLst>
          </p:nvPr>
        </p:nvGraphicFramePr>
        <p:xfrm>
          <a:off x="1337310" y="1151890"/>
          <a:ext cx="9022715" cy="5613400"/>
        </p:xfrm>
        <a:graphic>
          <a:graphicData uri="http://schemas.openxmlformats.org/drawingml/2006/table">
            <a:tbl>
              <a:tblPr>
                <a:noFill/>
                <a:tableStyleId>{74972704-986D-499D-ABC0-4F76003E919A}</a:tableStyleId>
              </a:tblPr>
              <a:tblGrid>
                <a:gridCol w="9022715"/>
              </a:tblGrid>
              <a:tr h="5613400"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b="0" u="none" strike="noStrike" cap="none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const</a:t>
                      </a:r>
                      <a:r>
                        <a:rPr lang="pt-BR" sz="24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400" b="0" u="none" strike="noStrike" cap="none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eventoFuturo</a:t>
                      </a:r>
                      <a:r>
                        <a:rPr lang="pt-BR" sz="24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400" b="0" u="none" strike="noStrike" cap="none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4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(</a:t>
                      </a:r>
                      <a:r>
                        <a:rPr lang="pt-BR" sz="2400" b="0" i="1" u="none" strike="noStrike" cap="none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res</a:t>
                      </a:r>
                      <a:r>
                        <a:rPr lang="pt-BR" sz="24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 </a:t>
                      </a:r>
                      <a:r>
                        <a:rPr lang="pt-BR" sz="2400" b="0" u="none" strike="noStrike" cap="none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=&gt;</a:t>
                      </a:r>
                      <a:r>
                        <a:rPr lang="pt-BR" sz="24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{</a:t>
                      </a:r>
                      <a:endParaRPr sz="24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</a:t>
                      </a:r>
                      <a:r>
                        <a:rPr lang="pt-BR" sz="2400" b="0" u="none" strike="noStrike" cap="none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return</a:t>
                      </a:r>
                      <a:r>
                        <a:rPr lang="pt-BR" sz="24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400" b="1" u="none" strike="noStrike" cap="none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new</a:t>
                      </a:r>
                      <a:r>
                        <a:rPr lang="pt-BR" sz="24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400" b="0" i="1" u="none" strike="noStrike" cap="none">
                          <a:solidFill>
                            <a:srgbClr val="8BE9FD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Promise</a:t>
                      </a:r>
                      <a:r>
                        <a:rPr lang="pt-BR" sz="24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((</a:t>
                      </a:r>
                      <a:r>
                        <a:rPr lang="pt-BR" sz="2400" b="0" i="1" u="none" strike="noStrike" cap="none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resolve</a:t>
                      </a:r>
                      <a:r>
                        <a:rPr lang="pt-BR" sz="24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</a:t>
                      </a:r>
                      <a:r>
                        <a:rPr lang="pt-BR" sz="2400" b="0" i="1" u="none" strike="noStrike" cap="none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reject</a:t>
                      </a:r>
                      <a:r>
                        <a:rPr lang="pt-BR" sz="24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 </a:t>
                      </a:r>
                      <a:r>
                        <a:rPr lang="pt-BR" sz="2400" b="0" u="none" strike="noStrike" cap="none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=&gt;</a:t>
                      </a:r>
                      <a:r>
                        <a:rPr lang="pt-BR" sz="24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{</a:t>
                      </a:r>
                      <a:endParaRPr sz="24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</a:t>
                      </a:r>
                      <a:r>
                        <a:rPr lang="pt-BR" sz="2400" b="0" u="none" strike="noStrike" cap="none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if</a:t>
                      </a:r>
                      <a:r>
                        <a:rPr lang="pt-BR" sz="24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(</a:t>
                      </a:r>
                      <a:r>
                        <a:rPr lang="pt-BR" sz="2400" b="0" i="1" u="none" strike="noStrike" cap="none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res</a:t>
                      </a:r>
                      <a:r>
                        <a:rPr lang="pt-BR" sz="24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400" b="0" u="none" strike="noStrike" cap="none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===</a:t>
                      </a:r>
                      <a:r>
                        <a:rPr lang="pt-BR" sz="24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400" b="0" u="none" strike="noStrike" cap="none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true</a:t>
                      </a:r>
                      <a:r>
                        <a:rPr lang="pt-BR" sz="24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 {</a:t>
                      </a:r>
                      <a:endParaRPr sz="24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    </a:t>
                      </a:r>
                      <a:r>
                        <a:rPr lang="pt-BR" sz="2400" b="0" u="none" strike="noStrike" cap="none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resolve</a:t>
                      </a:r>
                      <a:r>
                        <a:rPr lang="pt-BR" sz="24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400" b="0" u="none" strike="noStrike" cap="none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400" b="0" u="none" strike="noStrike" cap="none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Promessa resolvida</a:t>
                      </a:r>
                      <a:r>
                        <a:rPr lang="pt-BR" sz="2400" b="0" u="none" strike="noStrike" cap="none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4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24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} </a:t>
                      </a:r>
                      <a:r>
                        <a:rPr lang="pt-BR" sz="2400" b="0" u="none" strike="noStrike" cap="none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else</a:t>
                      </a:r>
                      <a:r>
                        <a:rPr lang="pt-BR" sz="24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{</a:t>
                      </a:r>
                      <a:endParaRPr sz="24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    </a:t>
                      </a:r>
                      <a:r>
                        <a:rPr lang="pt-BR" sz="2400" b="0" u="none" strike="noStrike" cap="none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reject</a:t>
                      </a:r>
                      <a:r>
                        <a:rPr lang="pt-BR" sz="24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400" b="0" u="none" strike="noStrike" cap="none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400" b="0" u="none" strike="noStrike" cap="none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Promessa rejeitada</a:t>
                      </a:r>
                      <a:r>
                        <a:rPr lang="pt-BR" sz="2400" b="0" u="none" strike="noStrike" cap="none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4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24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}</a:t>
                      </a:r>
                      <a:endParaRPr sz="24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})</a:t>
                      </a:r>
                      <a:endParaRPr sz="24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}</a:t>
                      </a:r>
                      <a:endParaRPr sz="24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pt-BR" sz="24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</a:br>
                      <a:r>
                        <a:rPr lang="pt-BR" sz="2400" b="0" u="none" strike="noStrike" cap="none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4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400" b="0" u="none" strike="noStrike" cap="none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4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400" b="0" u="none" strike="noStrike" cap="none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eventoFuturo</a:t>
                      </a:r>
                      <a:r>
                        <a:rPr lang="pt-BR" sz="24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400" b="0" u="none" strike="noStrike" cap="none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true</a:t>
                      </a:r>
                      <a:r>
                        <a:rPr lang="pt-BR" sz="24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)) </a:t>
                      </a:r>
                      <a:endParaRPr sz="24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b="0" u="none" strike="noStrike" cap="none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 Promise { &lt;fulfilled&gt; 'Promessa resolvida' }</a:t>
                      </a:r>
                      <a:endParaRPr sz="24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u="none" strike="noStrike" cap="none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b="0" u="none" strike="noStrike" cap="none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4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400" b="0" u="none" strike="noStrike" cap="none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4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400" b="0" u="none" strike="noStrike" cap="none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eventoFuturo</a:t>
                      </a:r>
                      <a:r>
                        <a:rPr lang="pt-BR" sz="24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400" b="0" u="none" strike="noStrike" cap="none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false</a:t>
                      </a:r>
                      <a:r>
                        <a:rPr lang="pt-BR" sz="24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)) </a:t>
                      </a:r>
                      <a:endParaRPr sz="24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b="0" u="none" strike="noStrike" cap="none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 Promise { &lt;rejected&gt; 'Promessa rejeitada' }</a:t>
                      </a:r>
                      <a:endParaRPr lang="pt-BR" sz="2400" b="0" u="none" strike="noStrike" cap="none">
                        <a:solidFill>
                          <a:srgbClr val="6272A4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981708" y="290354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Exemplo: Resolve &amp; Reject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grpSp>
        <p:nvGrpSpPr>
          <p:cNvPr id="607" name="Google Shape;607;p121"/>
          <p:cNvGrpSpPr/>
          <p:nvPr/>
        </p:nvGrpSpPr>
        <p:grpSpPr>
          <a:xfrm>
            <a:off x="186055" y="332740"/>
            <a:ext cx="687070" cy="687070"/>
            <a:chOff x="473351" y="619523"/>
            <a:chExt cx="738900" cy="738900"/>
          </a:xfrm>
        </p:grpSpPr>
        <p:sp>
          <p:nvSpPr>
            <p:cNvPr id="608" name="Google Shape;608;p121"/>
            <p:cNvSpPr/>
            <p:nvPr/>
          </p:nvSpPr>
          <p:spPr>
            <a:xfrm>
              <a:off x="473351" y="619523"/>
              <a:ext cx="7389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pic>
          <p:nvPicPr>
            <p:cNvPr id="609" name="Google Shape;609;p121" title="ícono de ejemplo en vivo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616475" y="762650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627" name="Google Shape;627;p123"/>
          <p:cNvGraphicFramePr/>
          <p:nvPr>
            <p:custDataLst>
              <p:tags r:id="rId2"/>
            </p:custDataLst>
          </p:nvPr>
        </p:nvGraphicFramePr>
        <p:xfrm>
          <a:off x="839470" y="1700530"/>
          <a:ext cx="10327005" cy="2324100"/>
        </p:xfrm>
        <a:graphic>
          <a:graphicData uri="http://schemas.openxmlformats.org/drawingml/2006/table">
            <a:tbl>
              <a:tblPr>
                <a:noFill/>
                <a:tableStyleId>{74972704-986D-499D-ABC0-4F76003E919A}</a:tableStyleId>
              </a:tblPr>
              <a:tblGrid>
                <a:gridCol w="10327005"/>
              </a:tblGrid>
              <a:tr h="232410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const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4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eventoFuturo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4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(</a:t>
                      </a:r>
                      <a:r>
                        <a:rPr lang="pt-BR" sz="24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res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 </a:t>
                      </a:r>
                      <a:r>
                        <a:rPr lang="pt-BR" sz="24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=&gt;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{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</a:t>
                      </a:r>
                      <a:r>
                        <a:rPr lang="pt-BR" sz="24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return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400" b="1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new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400" i="1">
                          <a:solidFill>
                            <a:srgbClr val="8BE9FD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Promise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((</a:t>
                      </a:r>
                      <a:r>
                        <a:rPr lang="pt-BR" sz="2400" i="1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resolve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</a:t>
                      </a:r>
                      <a:r>
                        <a:rPr lang="pt-BR" sz="2400" i="1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reject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 </a:t>
                      </a:r>
                      <a:r>
                        <a:rPr lang="pt-BR" sz="24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=&gt;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{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</a:t>
                      </a:r>
                      <a:r>
                        <a:rPr lang="pt-BR" sz="2400">
                          <a:solidFill>
                            <a:srgbClr val="8BE9FD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setTimeout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(() </a:t>
                      </a:r>
                      <a:r>
                        <a:rPr lang="pt-BR" sz="24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=&gt;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{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    </a:t>
                      </a:r>
                      <a:r>
                        <a:rPr lang="pt-BR" sz="24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res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4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?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4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resolve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4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4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Promessa resolvida</a:t>
                      </a:r>
                      <a:r>
                        <a:rPr lang="pt-BR" sz="24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 </a:t>
                      </a:r>
                      <a:r>
                        <a:rPr lang="pt-BR" sz="24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4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reject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4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4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Promessa rejeitada</a:t>
                      </a:r>
                      <a:r>
                        <a:rPr lang="pt-BR" sz="24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}, </a:t>
                      </a:r>
                      <a:r>
                        <a:rPr lang="pt-BR" sz="24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2000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})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}</a:t>
                      </a:r>
                      <a:b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</a:br>
                      <a:r>
                        <a:rPr lang="pt-BR" sz="24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4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4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eventoFuturo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4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true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)) 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 Promise { &lt;pending&gt; }</a:t>
                      </a:r>
                      <a:endParaRPr sz="24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</a:br>
                      <a:r>
                        <a:rPr lang="pt-BR" sz="24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4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4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eventoFuturo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4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false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)) 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 Promise { &lt;pending&gt; }</a:t>
                      </a:r>
                      <a:endParaRPr lang="pt-BR" sz="2400">
                        <a:solidFill>
                          <a:srgbClr val="6272A4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  <p:sp>
        <p:nvSpPr>
          <p:cNvPr id="628" name="Google Shape;628;p123"/>
          <p:cNvSpPr txBox="1"/>
          <p:nvPr/>
        </p:nvSpPr>
        <p:spPr>
          <a:xfrm>
            <a:off x="873125" y="981075"/>
            <a:ext cx="10392410" cy="612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pt-BR" sz="2800">
                <a:solidFill>
                  <a:schemeClr val="lt2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Vejamos o mesmo caso adicionando um delay com setTimeout:</a:t>
            </a:r>
            <a:endParaRPr lang="pt-BR" sz="2800">
              <a:solidFill>
                <a:schemeClr val="lt2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981708" y="290354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Exemplo: Resolve &amp; Reject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grpSp>
        <p:nvGrpSpPr>
          <p:cNvPr id="607" name="Google Shape;607;p121"/>
          <p:cNvGrpSpPr/>
          <p:nvPr/>
        </p:nvGrpSpPr>
        <p:grpSpPr>
          <a:xfrm>
            <a:off x="186055" y="332740"/>
            <a:ext cx="687070" cy="687070"/>
            <a:chOff x="473351" y="619523"/>
            <a:chExt cx="738900" cy="738900"/>
          </a:xfrm>
        </p:grpSpPr>
        <p:sp>
          <p:nvSpPr>
            <p:cNvPr id="608" name="Google Shape;608;p121"/>
            <p:cNvSpPr/>
            <p:nvPr/>
          </p:nvSpPr>
          <p:spPr>
            <a:xfrm>
              <a:off x="473351" y="619523"/>
              <a:ext cx="7389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pic>
          <p:nvPicPr>
            <p:cNvPr id="609" name="Google Shape;609;p121" title="ícono de ejemplo en vivo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616475" y="762650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7" name="Google Shape;637;p124"/>
          <p:cNvSpPr txBox="1"/>
          <p:nvPr/>
        </p:nvSpPr>
        <p:spPr>
          <a:xfrm>
            <a:off x="534670" y="1221740"/>
            <a:ext cx="11287125" cy="3197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800">
                <a:solidFill>
                  <a:schemeClr val="lt2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Nesse caso, o console.log é síncrono, e vemos que a promessa está em pending em ambas as chamadas. Sua resolução será gerada dentro de 2 segundos. As promessas têm um mecanismo para trabalhar com essa assincronia e executar funções quando mudarem seu estado.</a:t>
            </a:r>
            <a:endParaRPr sz="2800">
              <a:solidFill>
                <a:schemeClr val="lt2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800">
              <a:solidFill>
                <a:schemeClr val="lt2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sz="2800">
              <a:solidFill>
                <a:schemeClr val="lt2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9352280" cy="102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Then &amp; Catch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648" name="Google Shape;648;p126"/>
          <p:cNvSpPr txBox="1"/>
          <p:nvPr/>
        </p:nvSpPr>
        <p:spPr>
          <a:xfrm>
            <a:off x="721995" y="1553210"/>
            <a:ext cx="9462770" cy="3542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Ao chamar uma função que retorna uma promessa, podemos concatenar o método .then() ou .catch(), os quais recebem uma função por parâmetro que capta o valor da promessa: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lvl="0" indent="-314325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idact Gothic"/>
              <a:buChar char="✓"/>
            </a:pPr>
            <a:r>
              <a:rPr lang="pt-BR" sz="24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.then(): </a:t>
            </a: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se a promessa for resolvida ✅, seu valor de retorno é captado dentro do .then(), recebendo esse valor como parâmetro de sua função.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1270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endParaRPr sz="2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idact Gothic"/>
              <a:buChar char="✓"/>
            </a:pPr>
            <a:r>
              <a:rPr lang="pt-BR" sz="24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.catch():</a:t>
            </a: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se a promessa for rejeitada ❌, seu valor é captado dentro de um .catch(), seguindo a mesma lógica.</a:t>
            </a:r>
            <a:endParaRPr lang="pt-BR"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9352280" cy="102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Then &amp; Catch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656" name="Google Shape;656;p127"/>
          <p:cNvSpPr txBox="1"/>
          <p:nvPr/>
        </p:nvSpPr>
        <p:spPr>
          <a:xfrm>
            <a:off x="839470" y="1557020"/>
            <a:ext cx="3717290" cy="4582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O que quisermos executar quando a promessa for resolvida ou rejeitada deve ser definido dentro de um</a:t>
            </a:r>
            <a:r>
              <a:rPr lang="pt-BR" sz="2200" b="1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.then() </a:t>
            </a:r>
            <a:r>
              <a:rPr lang="pt-BR" sz="22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ou </a:t>
            </a:r>
            <a:r>
              <a:rPr lang="pt-BR" sz="2200" b="1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.catch()</a:t>
            </a:r>
            <a:r>
              <a:rPr lang="pt-BR" sz="22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, de acordo com o caso:</a:t>
            </a:r>
            <a:endParaRPr sz="22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22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Os dois console.log são exibidos após 2 segundos de delay, e o que vemos é exatamente o valor retornado pelo resolve ou reject da promessa. </a:t>
            </a:r>
            <a:endParaRPr lang="pt-BR" sz="22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graphicFrame>
        <p:nvGraphicFramePr>
          <p:cNvPr id="657" name="Google Shape;657;p127"/>
          <p:cNvGraphicFramePr/>
          <p:nvPr>
            <p:custDataLst>
              <p:tags r:id="rId1"/>
            </p:custDataLst>
          </p:nvPr>
        </p:nvGraphicFramePr>
        <p:xfrm>
          <a:off x="4832985" y="918210"/>
          <a:ext cx="7054215" cy="5658485"/>
        </p:xfrm>
        <a:graphic>
          <a:graphicData uri="http://schemas.openxmlformats.org/drawingml/2006/table">
            <a:tbl>
              <a:tblPr>
                <a:noFill/>
                <a:tableStyleId>{74972704-986D-499D-ABC0-4F76003E919A}</a:tableStyleId>
              </a:tblPr>
              <a:tblGrid>
                <a:gridCol w="7054215"/>
              </a:tblGrid>
              <a:tr h="5658485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eventoFuturo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(</a:t>
                      </a:r>
                      <a:r>
                        <a:rPr lang="pt-BR" sz="20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res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=&gt;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{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return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b="1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new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i="1">
                          <a:solidFill>
                            <a:srgbClr val="8BE9FD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Promise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((</a:t>
                      </a:r>
                      <a:r>
                        <a:rPr lang="pt-BR" sz="2000" i="1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resolve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</a:t>
                      </a:r>
                      <a:r>
                        <a:rPr lang="pt-BR" sz="2000" i="1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reject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=&gt;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{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</a:t>
                      </a:r>
                      <a:r>
                        <a:rPr lang="pt-BR" sz="2000">
                          <a:solidFill>
                            <a:srgbClr val="8BE9FD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setTimeout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(()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=&gt;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{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    </a:t>
                      </a:r>
                      <a:r>
                        <a:rPr lang="pt-BR" sz="20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res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?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resolve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Promessa resolvida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reject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Promessa rejeitada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},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2000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})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}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</a:b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eventoFuturo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true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then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((</a:t>
                      </a:r>
                      <a:r>
                        <a:rPr lang="pt-BR" sz="20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response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=&gt;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{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response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 </a:t>
                      </a:r>
                      <a:r>
                        <a:rPr lang="pt-BR" sz="2000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 Promessa resolvida</a:t>
                      </a:r>
                      <a:endParaRPr sz="20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})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eventoFuturo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false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catch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((</a:t>
                      </a:r>
                      <a:r>
                        <a:rPr lang="pt-BR" sz="20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error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=&gt;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{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error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 </a:t>
                      </a:r>
                      <a:r>
                        <a:rPr lang="pt-BR" sz="2000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 Promessa rejeitada</a:t>
                      </a:r>
                      <a:endParaRPr sz="20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})</a:t>
                      </a:r>
                      <a:endParaRPr sz="2000">
                        <a:solidFill>
                          <a:srgbClr val="FF79C6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9352280" cy="102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Then &amp; Catch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665" name="Google Shape;665;p128"/>
          <p:cNvSpPr txBox="1"/>
          <p:nvPr/>
        </p:nvSpPr>
        <p:spPr>
          <a:xfrm>
            <a:off x="767715" y="1412875"/>
            <a:ext cx="4332605" cy="535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Como uma promessa pode ter vários estados possíveis de acordo com o caso, podemos concatenar vários </a:t>
            </a:r>
            <a:r>
              <a:rPr lang="pt-BR" sz="2100" b="1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.then()</a:t>
            </a:r>
            <a:r>
              <a:rPr lang="pt-BR" sz="21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ou </a:t>
            </a:r>
            <a:r>
              <a:rPr lang="pt-BR" sz="2100" b="1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.catch()</a:t>
            </a:r>
            <a:r>
              <a:rPr lang="pt-BR" sz="21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em uma mesma chamada, caindo no caso correspondente conforme o resultado da promessa.</a:t>
            </a:r>
            <a:endParaRPr lang="pt-BR" sz="21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1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Para cada promessa, podemos definir uma estrutura para trabalhar com os diferentes casos possíveis. </a:t>
            </a:r>
            <a:endParaRPr sz="21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1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Cada promessa só pode ser </a:t>
            </a:r>
            <a:r>
              <a:rPr lang="pt-BR" sz="21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resolvida ou rejeitada </a:t>
            </a:r>
            <a:r>
              <a:rPr lang="pt-BR" sz="21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uma única vez. </a:t>
            </a:r>
            <a:endParaRPr sz="21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graphicFrame>
        <p:nvGraphicFramePr>
          <p:cNvPr id="666" name="Google Shape;666;p128"/>
          <p:cNvGraphicFramePr/>
          <p:nvPr>
            <p:custDataLst>
              <p:tags r:id="rId1"/>
            </p:custDataLst>
          </p:nvPr>
        </p:nvGraphicFramePr>
        <p:xfrm>
          <a:off x="5163820" y="101600"/>
          <a:ext cx="6944360" cy="6574790"/>
        </p:xfrm>
        <a:graphic>
          <a:graphicData uri="http://schemas.openxmlformats.org/drawingml/2006/table">
            <a:tbl>
              <a:tblPr>
                <a:noFill/>
                <a:tableStyleId>{74972704-986D-499D-ABC0-4F76003E919A}</a:tableStyleId>
              </a:tblPr>
              <a:tblGrid>
                <a:gridCol w="6944360"/>
              </a:tblGrid>
              <a:tr h="657479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const</a:t>
                      </a: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9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eventoFuturo</a:t>
                      </a: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9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(</a:t>
                      </a:r>
                      <a:r>
                        <a:rPr lang="pt-BR" sz="19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res</a:t>
                      </a: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 </a:t>
                      </a:r>
                      <a:r>
                        <a:rPr lang="pt-BR" sz="19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=&gt;</a:t>
                      </a: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{</a:t>
                      </a:r>
                      <a:endParaRPr sz="1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</a:t>
                      </a:r>
                      <a:r>
                        <a:rPr lang="pt-BR" sz="19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return</a:t>
                      </a: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900" b="1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new</a:t>
                      </a: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900" i="1">
                          <a:solidFill>
                            <a:srgbClr val="8BE9FD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Promise</a:t>
                      </a: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((</a:t>
                      </a:r>
                      <a:r>
                        <a:rPr lang="pt-BR" sz="1900" i="1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resolve</a:t>
                      </a: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</a:t>
                      </a:r>
                      <a:r>
                        <a:rPr lang="pt-BR" sz="1900" i="1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reject</a:t>
                      </a: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 </a:t>
                      </a:r>
                      <a:r>
                        <a:rPr lang="pt-BR" sz="19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=&gt;</a:t>
                      </a: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{</a:t>
                      </a:r>
                      <a:endParaRPr sz="1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</a:t>
                      </a:r>
                      <a:r>
                        <a:rPr lang="pt-BR" sz="1900">
                          <a:solidFill>
                            <a:srgbClr val="8BE9FD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setTimeout</a:t>
                      </a: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(() </a:t>
                      </a:r>
                      <a:r>
                        <a:rPr lang="pt-BR" sz="19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=&gt;</a:t>
                      </a: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{</a:t>
                      </a:r>
                      <a:endParaRPr sz="1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    </a:t>
                      </a:r>
                      <a:r>
                        <a:rPr lang="pt-BR" sz="19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res</a:t>
                      </a: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9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?</a:t>
                      </a: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9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resolve</a:t>
                      </a: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19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19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Promessa resolvida</a:t>
                      </a:r>
                      <a:r>
                        <a:rPr lang="pt-BR" sz="19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 </a:t>
                      </a:r>
                      <a:r>
                        <a:rPr lang="pt-BR" sz="19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9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reject</a:t>
                      </a: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19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19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Promessa rejeitada</a:t>
                      </a:r>
                      <a:r>
                        <a:rPr lang="pt-BR" sz="19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1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}, </a:t>
                      </a:r>
                      <a:r>
                        <a:rPr lang="pt-BR" sz="19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2000</a:t>
                      </a: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1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})</a:t>
                      </a:r>
                      <a:endParaRPr sz="1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}</a:t>
                      </a:r>
                      <a:b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</a:br>
                      <a:r>
                        <a:rPr lang="pt-BR" sz="19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eventoFuturo</a:t>
                      </a: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19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true</a:t>
                      </a: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1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.</a:t>
                      </a:r>
                      <a:r>
                        <a:rPr lang="pt-BR" sz="19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then</a:t>
                      </a: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((</a:t>
                      </a:r>
                      <a:r>
                        <a:rPr lang="pt-BR" sz="19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response</a:t>
                      </a: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 </a:t>
                      </a:r>
                      <a:r>
                        <a:rPr lang="pt-BR" sz="19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=&gt;</a:t>
                      </a: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{</a:t>
                      </a:r>
                      <a:endParaRPr sz="1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</a:t>
                      </a:r>
                      <a:r>
                        <a:rPr lang="pt-BR" sz="19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19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19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response</a:t>
                      </a: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 </a:t>
                      </a:r>
                      <a:r>
                        <a:rPr lang="pt-BR" sz="1900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 Promessa resolvida</a:t>
                      </a:r>
                      <a:endParaRPr sz="19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})</a:t>
                      </a:r>
                      <a:endParaRPr sz="1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.</a:t>
                      </a:r>
                      <a:r>
                        <a:rPr lang="pt-BR" sz="19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catch</a:t>
                      </a: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((</a:t>
                      </a:r>
                      <a:r>
                        <a:rPr lang="pt-BR" sz="19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error</a:t>
                      </a: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 </a:t>
                      </a:r>
                      <a:r>
                        <a:rPr lang="pt-BR" sz="19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=&gt;</a:t>
                      </a: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{</a:t>
                      </a:r>
                      <a:endParaRPr sz="1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</a:t>
                      </a:r>
                      <a:r>
                        <a:rPr lang="pt-BR" sz="19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19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19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error</a:t>
                      </a: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1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})</a:t>
                      </a:r>
                      <a:endParaRPr sz="1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eventoFuturo</a:t>
                      </a: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19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false</a:t>
                      </a: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1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.</a:t>
                      </a:r>
                      <a:r>
                        <a:rPr lang="pt-BR" sz="19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then</a:t>
                      </a: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((</a:t>
                      </a:r>
                      <a:r>
                        <a:rPr lang="pt-BR" sz="19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response</a:t>
                      </a: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 </a:t>
                      </a:r>
                      <a:r>
                        <a:rPr lang="pt-BR" sz="19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=&gt;</a:t>
                      </a: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{</a:t>
                      </a:r>
                      <a:endParaRPr sz="1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</a:t>
                      </a:r>
                      <a:r>
                        <a:rPr lang="pt-BR" sz="19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19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19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response</a:t>
                      </a: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1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})</a:t>
                      </a:r>
                      <a:endParaRPr sz="1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.</a:t>
                      </a:r>
                      <a:r>
                        <a:rPr lang="pt-BR" sz="19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catch</a:t>
                      </a: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((</a:t>
                      </a:r>
                      <a:r>
                        <a:rPr lang="pt-BR" sz="19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error</a:t>
                      </a: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 </a:t>
                      </a:r>
                      <a:r>
                        <a:rPr lang="pt-BR" sz="19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=&gt;</a:t>
                      </a: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{</a:t>
                      </a:r>
                      <a:endParaRPr sz="1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</a:t>
                      </a:r>
                      <a:r>
                        <a:rPr lang="pt-BR" sz="19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19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19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error</a:t>
                      </a: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 </a:t>
                      </a:r>
                      <a:r>
                        <a:rPr lang="pt-BR" sz="1900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 Promessa rejeitada</a:t>
                      </a:r>
                      <a:endParaRPr sz="19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})</a:t>
                      </a:r>
                      <a:endParaRPr sz="1900">
                        <a:solidFill>
                          <a:srgbClr val="FF79C6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9352280" cy="102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Finally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685" name="Google Shape;685;p131"/>
          <p:cNvSpPr txBox="1"/>
          <p:nvPr/>
        </p:nvSpPr>
        <p:spPr>
          <a:xfrm>
            <a:off x="616350" y="1833675"/>
            <a:ext cx="3983100" cy="239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O</a:t>
            </a:r>
            <a:r>
              <a:rPr lang="pt-BR" sz="24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finally()</a:t>
            </a: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é um método que recebe uma função que sempre será executada ao finalizar a sequência, não importando se a promessa foi ou não resolvida: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graphicFrame>
        <p:nvGraphicFramePr>
          <p:cNvPr id="686" name="Google Shape;686;p131"/>
          <p:cNvGraphicFramePr/>
          <p:nvPr>
            <p:custDataLst>
              <p:tags r:id="rId1"/>
            </p:custDataLst>
          </p:nvPr>
        </p:nvGraphicFramePr>
        <p:xfrm>
          <a:off x="5426075" y="884555"/>
          <a:ext cx="6500495" cy="4516120"/>
        </p:xfrm>
        <a:graphic>
          <a:graphicData uri="http://schemas.openxmlformats.org/drawingml/2006/table">
            <a:tbl>
              <a:tblPr>
                <a:noFill/>
                <a:tableStyleId>{74972704-986D-499D-ABC0-4F76003E919A}</a:tableStyleId>
              </a:tblPr>
              <a:tblGrid>
                <a:gridCol w="6500495"/>
              </a:tblGrid>
              <a:tr h="451612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eventoFuturo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4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true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.</a:t>
                      </a:r>
                      <a:r>
                        <a:rPr lang="pt-BR" sz="24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then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((</a:t>
                      </a:r>
                      <a:r>
                        <a:rPr lang="pt-BR" sz="24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response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 </a:t>
                      </a:r>
                      <a:r>
                        <a:rPr lang="pt-BR" sz="24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=&gt;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{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</a:t>
                      </a:r>
                      <a:r>
                        <a:rPr lang="pt-BR" sz="24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4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4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response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})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.</a:t>
                      </a:r>
                      <a:r>
                        <a:rPr lang="pt-BR" sz="24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catch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((</a:t>
                      </a:r>
                      <a:r>
                        <a:rPr lang="pt-BR" sz="24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error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 </a:t>
                      </a:r>
                      <a:r>
                        <a:rPr lang="pt-BR" sz="24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=&gt;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{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</a:t>
                      </a:r>
                      <a:r>
                        <a:rPr lang="pt-BR" sz="24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4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4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error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})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.</a:t>
                      </a:r>
                      <a:r>
                        <a:rPr lang="pt-BR" sz="24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finally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(() </a:t>
                      </a:r>
                      <a:r>
                        <a:rPr lang="pt-BR" sz="24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=&gt;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{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</a:t>
                      </a:r>
                      <a:r>
                        <a:rPr lang="pt-BR" sz="24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4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4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4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Fim do processo</a:t>
                      </a:r>
                      <a:r>
                        <a:rPr lang="pt-BR" sz="24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})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 Promessa resolvida</a:t>
                      </a:r>
                      <a:endParaRPr sz="24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 Fim do processo</a:t>
                      </a:r>
                      <a:endParaRPr lang="pt-BR" sz="2400">
                        <a:solidFill>
                          <a:srgbClr val="6272A4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838200" y="1046480"/>
            <a:ext cx="10515600" cy="536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400"/>
              <a:buFont typeface="Arial" panose="020B0604020202020204"/>
              <a:buNone/>
            </a:pPr>
            <a:r>
              <a:rPr lang="pt-BR" sz="4400"/>
              <a:t>Assincronia e Promises</a:t>
            </a:r>
            <a:endParaRPr lang="pt-BR" sz="4400"/>
          </a:p>
        </p:txBody>
      </p:sp>
      <p:sp>
        <p:nvSpPr>
          <p:cNvPr id="66" name="Google Shape;66;p3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981710" y="290195"/>
            <a:ext cx="9330055" cy="82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Simulando a solicitação de dados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grpSp>
        <p:nvGrpSpPr>
          <p:cNvPr id="607" name="Google Shape;607;p121"/>
          <p:cNvGrpSpPr/>
          <p:nvPr/>
        </p:nvGrpSpPr>
        <p:grpSpPr>
          <a:xfrm>
            <a:off x="186055" y="332740"/>
            <a:ext cx="687070" cy="687070"/>
            <a:chOff x="473351" y="619523"/>
            <a:chExt cx="738900" cy="738900"/>
          </a:xfrm>
        </p:grpSpPr>
        <p:sp>
          <p:nvSpPr>
            <p:cNvPr id="608" name="Google Shape;608;p121"/>
            <p:cNvSpPr/>
            <p:nvPr/>
          </p:nvSpPr>
          <p:spPr>
            <a:xfrm>
              <a:off x="473351" y="619523"/>
              <a:ext cx="7389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pic>
          <p:nvPicPr>
            <p:cNvPr id="609" name="Google Shape;609;p121" title="ícono de ejemplo en vivo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616475" y="762650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1" name="Google Shape;701;p133"/>
          <p:cNvSpPr txBox="1"/>
          <p:nvPr/>
        </p:nvSpPr>
        <p:spPr>
          <a:xfrm>
            <a:off x="739775" y="1340485"/>
            <a:ext cx="10668635" cy="239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2400">
                <a:solidFill>
                  <a:schemeClr val="lt2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Nesse exemplo temos um array de produtos vazios.</a:t>
            </a:r>
            <a:endParaRPr sz="2400">
              <a:solidFill>
                <a:schemeClr val="lt2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2400">
                <a:solidFill>
                  <a:schemeClr val="lt2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Ao carregar a aplicação, queremos simular um </a:t>
            </a:r>
            <a:r>
              <a:rPr lang="pt-BR" sz="2400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delay</a:t>
            </a:r>
            <a:r>
              <a:rPr lang="pt-BR" sz="2400">
                <a:solidFill>
                  <a:schemeClr val="lt2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para a atualização desses dados, e faremos isso chamando uma promessa que retorna o array de produtos real. </a:t>
            </a:r>
            <a:endParaRPr sz="2400">
              <a:solidFill>
                <a:schemeClr val="lt2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2400">
                <a:solidFill>
                  <a:schemeClr val="lt2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Quando captarmos sua resolução, atualizamos nosso array no </a:t>
            </a:r>
            <a:r>
              <a:rPr lang="pt-BR" sz="2400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.then() </a:t>
            </a:r>
            <a:r>
              <a:rPr lang="pt-BR" sz="2400">
                <a:solidFill>
                  <a:schemeClr val="lt2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e chamamos uma função para visualizar o resultado.</a:t>
            </a:r>
            <a:endParaRPr lang="pt-BR" sz="2400" i="1">
              <a:solidFill>
                <a:schemeClr val="lt2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981710" y="290195"/>
            <a:ext cx="9330055" cy="82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Simulando a solicitação de dados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grpSp>
        <p:nvGrpSpPr>
          <p:cNvPr id="607" name="Google Shape;607;p121"/>
          <p:cNvGrpSpPr/>
          <p:nvPr/>
        </p:nvGrpSpPr>
        <p:grpSpPr>
          <a:xfrm>
            <a:off x="186055" y="332740"/>
            <a:ext cx="687070" cy="687070"/>
            <a:chOff x="473351" y="619523"/>
            <a:chExt cx="738900" cy="738900"/>
          </a:xfrm>
        </p:grpSpPr>
        <p:sp>
          <p:nvSpPr>
            <p:cNvPr id="608" name="Google Shape;608;p121"/>
            <p:cNvSpPr/>
            <p:nvPr/>
          </p:nvSpPr>
          <p:spPr>
            <a:xfrm>
              <a:off x="473351" y="619523"/>
              <a:ext cx="7389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pic>
          <p:nvPicPr>
            <p:cNvPr id="609" name="Google Shape;609;p121" title="ícono de ejemplo en vivo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616475" y="762650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709" name="Google Shape;709;p134"/>
          <p:cNvGraphicFramePr/>
          <p:nvPr>
            <p:custDataLst>
              <p:tags r:id="rId2"/>
            </p:custDataLst>
          </p:nvPr>
        </p:nvGraphicFramePr>
        <p:xfrm>
          <a:off x="1343660" y="1024255"/>
          <a:ext cx="9937750" cy="5818505"/>
        </p:xfrm>
        <a:graphic>
          <a:graphicData uri="http://schemas.openxmlformats.org/drawingml/2006/table">
            <a:tbl>
              <a:tblPr>
                <a:noFill/>
                <a:tableStyleId>{74972704-986D-499D-ABC0-4F76003E919A}</a:tableStyleId>
              </a:tblPr>
              <a:tblGrid>
                <a:gridCol w="9937750"/>
              </a:tblGrid>
              <a:tr h="5818505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16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const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6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BD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6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[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{ id</a:t>
                      </a:r>
                      <a:r>
                        <a:rPr lang="pt-BR" sz="16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6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1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nome</a:t>
                      </a:r>
                      <a:r>
                        <a:rPr lang="pt-BR" sz="16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6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16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Produto 1</a:t>
                      </a:r>
                      <a:r>
                        <a:rPr lang="pt-BR" sz="16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preco</a:t>
                      </a:r>
                      <a:r>
                        <a:rPr lang="pt-BR" sz="16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6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1500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},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{ id</a:t>
                      </a:r>
                      <a:r>
                        <a:rPr lang="pt-BR" sz="16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6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2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nome</a:t>
                      </a:r>
                      <a:r>
                        <a:rPr lang="pt-BR" sz="16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6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16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Produto 2</a:t>
                      </a:r>
                      <a:r>
                        <a:rPr lang="pt-BR" sz="16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preco</a:t>
                      </a:r>
                      <a:r>
                        <a:rPr lang="pt-BR" sz="16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6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2500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},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{ id</a:t>
                      </a:r>
                      <a:r>
                        <a:rPr lang="pt-BR" sz="16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6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3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nome</a:t>
                      </a:r>
                      <a:r>
                        <a:rPr lang="pt-BR" sz="16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6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16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Produto 3</a:t>
                      </a:r>
                      <a:r>
                        <a:rPr lang="pt-BR" sz="16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preco</a:t>
                      </a:r>
                      <a:r>
                        <a:rPr lang="pt-BR" sz="16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6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3500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}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]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16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const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6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pedirProdutos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6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() </a:t>
                      </a:r>
                      <a:r>
                        <a:rPr lang="pt-BR" sz="16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=&gt;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{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</a:t>
                      </a:r>
                      <a:r>
                        <a:rPr lang="pt-BR" sz="16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return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600" b="1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new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600" i="1">
                          <a:solidFill>
                            <a:srgbClr val="8BE9FD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Promise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((</a:t>
                      </a:r>
                      <a:r>
                        <a:rPr lang="pt-BR" sz="1600" i="1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resolve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</a:t>
                      </a:r>
                      <a:r>
                        <a:rPr lang="pt-BR" sz="1600" i="1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reject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 </a:t>
                      </a:r>
                      <a:r>
                        <a:rPr lang="pt-BR" sz="16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=&gt;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{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</a:t>
                      </a:r>
                      <a:r>
                        <a:rPr lang="pt-BR" sz="1600">
                          <a:solidFill>
                            <a:srgbClr val="8BE9FD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setTimeout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(() </a:t>
                      </a:r>
                      <a:r>
                        <a:rPr lang="pt-BR" sz="16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=&gt;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{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    </a:t>
                      </a:r>
                      <a:r>
                        <a:rPr lang="pt-BR" sz="16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resolve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16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BD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}, </a:t>
                      </a:r>
                      <a:r>
                        <a:rPr lang="pt-BR" sz="16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5000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})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}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16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let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produtos </a:t>
                      </a:r>
                      <a:r>
                        <a:rPr lang="pt-BR" sz="16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[] </a:t>
                      </a:r>
                      <a:r>
                        <a:rPr lang="pt-BR" sz="1600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 inicializamos com um array vazio</a:t>
                      </a:r>
                      <a:b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</a:br>
                      <a:r>
                        <a:rPr lang="pt-BR" sz="1600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 função que gera a visualização dos produtos</a:t>
                      </a:r>
                      <a:endParaRPr sz="16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16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const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6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renderProdutos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6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(</a:t>
                      </a:r>
                      <a:r>
                        <a:rPr lang="pt-BR" sz="16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arr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 </a:t>
                      </a:r>
                      <a:r>
                        <a:rPr lang="pt-BR" sz="16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=&gt;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{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</a:t>
                      </a:r>
                      <a:r>
                        <a:rPr lang="pt-BR" sz="16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16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(produtos)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}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1600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 pedimos os dados e geramos a visualização de forma assíncrona</a:t>
                      </a:r>
                      <a:endParaRPr sz="16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16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pedirProdutos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()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.</a:t>
                      </a:r>
                      <a:r>
                        <a:rPr lang="pt-BR" sz="16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then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((</a:t>
                      </a:r>
                      <a:r>
                        <a:rPr lang="pt-BR" sz="16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res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 </a:t>
                      </a:r>
                      <a:r>
                        <a:rPr lang="pt-BR" sz="16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=&gt;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{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produtos </a:t>
                      </a:r>
                      <a:r>
                        <a:rPr lang="pt-BR" sz="16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6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res</a:t>
                      </a:r>
                      <a:endParaRPr sz="16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</a:t>
                      </a:r>
                      <a:r>
                        <a:rPr lang="pt-BR" sz="16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renderProdutos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(produtos)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})</a:t>
                      </a:r>
                      <a:endParaRPr lang="pt-BR" sz="16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grpSp>
        <p:nvGrpSpPr>
          <p:cNvPr id="436" name="Google Shape;436;p110"/>
          <p:cNvGrpSpPr/>
          <p:nvPr/>
        </p:nvGrpSpPr>
        <p:grpSpPr>
          <a:xfrm>
            <a:off x="1030407" y="613236"/>
            <a:ext cx="401518" cy="401518"/>
            <a:chOff x="974706" y="2467173"/>
            <a:chExt cx="738900" cy="738900"/>
          </a:xfrm>
        </p:grpSpPr>
        <p:sp>
          <p:nvSpPr>
            <p:cNvPr id="437" name="Google Shape;437;p110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38" name="Google Shape;438;p110" title="ícono de actividad en clase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9" name="Google Shape;439;p110"/>
          <p:cNvSpPr txBox="1"/>
          <p:nvPr/>
        </p:nvSpPr>
        <p:spPr>
          <a:xfrm>
            <a:off x="983415" y="1196685"/>
            <a:ext cx="4987200" cy="845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Para praticar</a:t>
            </a:r>
            <a:endParaRPr lang="pt-BR" sz="4800" b="1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442" name="Google Shape;442;p110"/>
          <p:cNvSpPr txBox="1"/>
          <p:nvPr/>
        </p:nvSpPr>
        <p:spPr>
          <a:xfrm>
            <a:off x="1559560" y="525780"/>
            <a:ext cx="30670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ATIVIDADE EM SALA</a:t>
            </a:r>
            <a:endParaRPr lang="pt-BR" sz="20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728" name="Google Shape;728;p136"/>
          <p:cNvSpPr txBox="1"/>
          <p:nvPr/>
        </p:nvSpPr>
        <p:spPr>
          <a:xfrm>
            <a:off x="1030605" y="2204720"/>
            <a:ext cx="9796780" cy="3677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Com o que vimos na aula, simule uma solicitação de dados de forma assíncrona:</a:t>
            </a:r>
            <a:endParaRPr sz="2400" b="1">
              <a:solidFill>
                <a:schemeClr val="dk1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285750" lvl="0" indent="-24447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M Sans"/>
              <a:buChar char="✓"/>
            </a:pP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Crie uma função que retorne uma promise que se resolva após alguns segundos, retornando dados relevantes (produtos, usuários, etc.).</a:t>
            </a:r>
            <a:endParaRPr sz="240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15875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285750" lvl="0" indent="-24447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M Sans"/>
              <a:buChar char="✓"/>
            </a:pP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Chame essa função e capture sua resolução com um .then(), gerando uma interação relevante com a resposta.</a:t>
            </a:r>
            <a:endParaRPr sz="240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Referências:</a:t>
            </a:r>
            <a:endParaRPr lang="pt-BR"/>
          </a:p>
        </p:txBody>
      </p:sp>
      <p:sp>
        <p:nvSpPr>
          <p:cNvPr id="80" name="Google Shape;80;p5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782" name="Google Shape;782;p141"/>
          <p:cNvSpPr txBox="1"/>
          <p:nvPr/>
        </p:nvSpPr>
        <p:spPr>
          <a:xfrm>
            <a:off x="838200" y="1844675"/>
            <a:ext cx="7740650" cy="209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DM Sans"/>
              <a:buChar char="✓"/>
            </a:pPr>
            <a:r>
              <a:rPr lang="pt-BR" sz="2800" u="sng">
                <a:solidFill>
                  <a:srgbClr val="999999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  <a:hlinkClick r:id="rId1"/>
              </a:rPr>
              <a:t>Funções assíncronas</a:t>
            </a:r>
            <a:r>
              <a:rPr lang="pt-BR" sz="28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pt-BR" sz="2800" b="1">
                <a:solidFill>
                  <a:schemeClr val="dk2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| Developer Mozilla</a:t>
            </a:r>
            <a:endParaRPr sz="2800">
              <a:solidFill>
                <a:srgbClr val="80808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DM Sans"/>
              <a:buChar char="✓"/>
            </a:pPr>
            <a:r>
              <a:rPr lang="pt-BR" sz="2800" u="sng">
                <a:solidFill>
                  <a:srgbClr val="999999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  <a:hlinkClick r:id="rId2"/>
              </a:rPr>
              <a:t>Promise</a:t>
            </a:r>
            <a:r>
              <a:rPr lang="pt-BR" sz="2800">
                <a:solidFill>
                  <a:srgbClr val="999999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pt-BR" sz="2800" b="1">
                <a:solidFill>
                  <a:schemeClr val="dk2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| Developer Mozilla</a:t>
            </a:r>
            <a:endParaRPr sz="2800" b="1">
              <a:solidFill>
                <a:srgbClr val="80808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M Sans"/>
              <a:buChar char="✓"/>
            </a:pPr>
            <a:r>
              <a:rPr lang="pt-BR" sz="2800" u="sng">
                <a:solidFill>
                  <a:srgbClr val="999999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  <a:hlinkClick r:id="rId3"/>
              </a:rPr>
              <a:t>JavaScript Promise</a:t>
            </a:r>
            <a:r>
              <a:rPr lang="pt-BR" sz="2800">
                <a:solidFill>
                  <a:srgbClr val="999999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pt-BR" sz="2800" b="1">
                <a:solidFill>
                  <a:schemeClr val="dk2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| DevMedia</a:t>
            </a:r>
            <a:endParaRPr lang="pt-BR" sz="2800" b="1">
              <a:solidFill>
                <a:schemeClr val="dk2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/>
          <p:nvPr>
            <p:ph type="title"/>
          </p:nvPr>
        </p:nvSpPr>
        <p:spPr>
          <a:xfrm>
            <a:off x="838199" y="2073528"/>
            <a:ext cx="11183471" cy="123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 panose="020B0604020202020204"/>
              <a:buNone/>
            </a:pPr>
            <a:r>
              <a:rPr lang="pt-BR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Copyright © 2024</a:t>
            </a:r>
            <a:br>
              <a:rPr lang="pt-BR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pt-BR"/>
              <a:t>Prof. Lucas Silva</a:t>
            </a:r>
            <a:endParaRPr lang="pt-BR"/>
          </a:p>
        </p:txBody>
      </p:sp>
      <p:sp>
        <p:nvSpPr>
          <p:cNvPr id="86" name="Google Shape;86;p6"/>
          <p:cNvSpPr txBox="1"/>
          <p:nvPr>
            <p:ph type="sldNum" idx="4294967295"/>
          </p:nvPr>
        </p:nvSpPr>
        <p:spPr>
          <a:xfrm>
            <a:off x="11353800" y="5594350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10178415" cy="1337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Programação síncrona e assíncrona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2" name="Caixa de Texto 1"/>
          <p:cNvSpPr txBox="1"/>
          <p:nvPr/>
        </p:nvSpPr>
        <p:spPr>
          <a:xfrm>
            <a:off x="839470" y="1557020"/>
            <a:ext cx="6096000" cy="6229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ctr" anchorCtr="0">
            <a:normAutofit/>
          </a:bodyPr>
          <a:lstStyle/>
          <a:p>
            <a:pPr lvl="0" algn="l">
              <a:lnSpc>
                <a:spcPct val="90000"/>
              </a:lnSpc>
              <a:buSzPts val="4400"/>
            </a:pPr>
            <a:r>
              <a:rPr lang="pt-BR" sz="3200" b="1">
                <a:solidFill>
                  <a:srgbClr val="595959"/>
                </a:solidFill>
                <a:sym typeface="DM Sans"/>
              </a:rPr>
              <a:t>Síncrona</a:t>
            </a:r>
            <a:endParaRPr lang="pt-BR" sz="3200" b="1">
              <a:solidFill>
                <a:srgbClr val="595959"/>
              </a:solidFill>
              <a:sym typeface="DM Sans"/>
            </a:endParaRPr>
          </a:p>
        </p:txBody>
      </p:sp>
      <p:sp>
        <p:nvSpPr>
          <p:cNvPr id="293" name="Google Shape;293;p84"/>
          <p:cNvSpPr txBox="1"/>
          <p:nvPr/>
        </p:nvSpPr>
        <p:spPr>
          <a:xfrm>
            <a:off x="865505" y="2146935"/>
            <a:ext cx="10415905" cy="1297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Neste modelo, nosso programa funciona de forma linear, executando uma ação após a outra. Só podemos realizar uma tarefa por vez, e cada tarefa é bloqueante em relação à próxima.</a:t>
            </a:r>
            <a:endParaRPr lang="pt-BR"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grpSp>
        <p:nvGrpSpPr>
          <p:cNvPr id="278" name="Google Shape;278;p83"/>
          <p:cNvGrpSpPr/>
          <p:nvPr/>
        </p:nvGrpSpPr>
        <p:grpSpPr>
          <a:xfrm>
            <a:off x="1099820" y="3879215"/>
            <a:ext cx="9102090" cy="1758068"/>
            <a:chOff x="1044500" y="2924325"/>
            <a:chExt cx="5671650" cy="1044483"/>
          </a:xfrm>
        </p:grpSpPr>
        <p:cxnSp>
          <p:nvCxnSpPr>
            <p:cNvPr id="279" name="Google Shape;279;p83"/>
            <p:cNvCxnSpPr>
              <a:stCxn id="280" idx="3"/>
              <a:endCxn id="281" idx="1"/>
            </p:cNvCxnSpPr>
            <p:nvPr/>
          </p:nvCxnSpPr>
          <p:spPr>
            <a:xfrm>
              <a:off x="4351125" y="3441700"/>
              <a:ext cx="1338300" cy="11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cxnSp>
          <p:nvCxnSpPr>
            <p:cNvPr id="282" name="Google Shape;282;p83"/>
            <p:cNvCxnSpPr>
              <a:endCxn id="280" idx="1"/>
            </p:cNvCxnSpPr>
            <p:nvPr/>
          </p:nvCxnSpPr>
          <p:spPr>
            <a:xfrm rot="10800000" flipH="1">
              <a:off x="2054025" y="3441700"/>
              <a:ext cx="1616100" cy="11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83" name="Google Shape;283;p83"/>
            <p:cNvSpPr/>
            <p:nvPr/>
          </p:nvSpPr>
          <p:spPr>
            <a:xfrm>
              <a:off x="1383975" y="3386350"/>
              <a:ext cx="681000" cy="133800"/>
            </a:xfrm>
            <a:prstGeom prst="rect">
              <a:avLst/>
            </a:prstGeom>
            <a:solidFill>
              <a:srgbClr val="E0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endParaRPr>
            </a:p>
          </p:txBody>
        </p:sp>
        <p:sp>
          <p:nvSpPr>
            <p:cNvPr id="280" name="Google Shape;280;p83"/>
            <p:cNvSpPr/>
            <p:nvPr/>
          </p:nvSpPr>
          <p:spPr>
            <a:xfrm>
              <a:off x="3670125" y="3374800"/>
              <a:ext cx="681000" cy="133800"/>
            </a:xfrm>
            <a:prstGeom prst="rect">
              <a:avLst/>
            </a:prstGeom>
            <a:solidFill>
              <a:srgbClr val="E0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endParaRPr>
            </a:p>
          </p:txBody>
        </p:sp>
        <p:sp>
          <p:nvSpPr>
            <p:cNvPr id="281" name="Google Shape;281;p83"/>
            <p:cNvSpPr/>
            <p:nvPr/>
          </p:nvSpPr>
          <p:spPr>
            <a:xfrm>
              <a:off x="5689500" y="3386350"/>
              <a:ext cx="681000" cy="133800"/>
            </a:xfrm>
            <a:prstGeom prst="rect">
              <a:avLst/>
            </a:prstGeom>
            <a:solidFill>
              <a:srgbClr val="E0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endParaRPr>
            </a:p>
          </p:txBody>
        </p:sp>
        <p:sp>
          <p:nvSpPr>
            <p:cNvPr id="284" name="Google Shape;284;p83"/>
            <p:cNvSpPr txBox="1"/>
            <p:nvPr/>
          </p:nvSpPr>
          <p:spPr>
            <a:xfrm>
              <a:off x="1044500" y="2924325"/>
              <a:ext cx="1469100" cy="327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r>
                <a:rPr lang="pt-BR" sz="2400" b="1" i="0" u="none" strike="noStrike" cap="none">
                  <a:solidFill>
                    <a:srgbClr val="000000"/>
                  </a:solidFill>
                  <a:latin typeface="Arial" panose="020B0604020202020204" pitchFamily="34" charset="0"/>
                  <a:ea typeface="DM Sans"/>
                  <a:cs typeface="Arial" panose="020B0604020202020204" pitchFamily="34" charset="0"/>
                  <a:sym typeface="DM Sans"/>
                </a:rPr>
                <a:t>1ª. solicitação</a:t>
              </a:r>
              <a:endParaRPr lang="pt-BR" sz="2400" b="1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endParaRPr>
            </a:p>
          </p:txBody>
        </p:sp>
        <p:sp>
          <p:nvSpPr>
            <p:cNvPr id="285" name="Google Shape;285;p83"/>
            <p:cNvSpPr txBox="1"/>
            <p:nvPr/>
          </p:nvSpPr>
          <p:spPr>
            <a:xfrm>
              <a:off x="3276625" y="2924325"/>
              <a:ext cx="1624800" cy="327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r>
                <a:rPr lang="pt-BR" sz="2400" b="1" i="0" u="none" strike="noStrike" cap="none">
                  <a:solidFill>
                    <a:srgbClr val="000000"/>
                  </a:solidFill>
                  <a:latin typeface="Arial" panose="020B0604020202020204" pitchFamily="34" charset="0"/>
                  <a:ea typeface="DM Sans"/>
                  <a:cs typeface="Arial" panose="020B0604020202020204" pitchFamily="34" charset="0"/>
                  <a:sym typeface="DM Sans"/>
                </a:rPr>
                <a:t>2ª. solicitação</a:t>
              </a:r>
              <a:endParaRPr lang="pt-BR" sz="2400" b="1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endParaRPr>
            </a:p>
          </p:txBody>
        </p:sp>
        <p:sp>
          <p:nvSpPr>
            <p:cNvPr id="286" name="Google Shape;286;p83"/>
            <p:cNvSpPr txBox="1"/>
            <p:nvPr/>
          </p:nvSpPr>
          <p:spPr>
            <a:xfrm>
              <a:off x="5175950" y="3641725"/>
              <a:ext cx="1540200" cy="327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r>
                <a:rPr lang="pt-BR" sz="2400" i="1" u="none" strike="noStrike" cap="none">
                  <a:solidFill>
                    <a:srgbClr val="000000"/>
                  </a:solidFill>
                  <a:latin typeface="Arial" panose="020B0604020202020204" pitchFamily="34" charset="0"/>
                  <a:ea typeface="DM Sans"/>
                  <a:cs typeface="Arial" panose="020B0604020202020204" pitchFamily="34" charset="0"/>
                  <a:sym typeface="DM Sans"/>
                </a:rPr>
                <a:t>2º. resultado</a:t>
              </a:r>
              <a:endParaRPr lang="pt-BR" sz="2400" i="1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endParaRPr>
            </a:p>
          </p:txBody>
        </p:sp>
        <p:sp>
          <p:nvSpPr>
            <p:cNvPr id="287" name="Google Shape;287;p83"/>
            <p:cNvSpPr txBox="1"/>
            <p:nvPr/>
          </p:nvSpPr>
          <p:spPr>
            <a:xfrm>
              <a:off x="3318925" y="3641725"/>
              <a:ext cx="1540200" cy="327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r>
                <a:rPr lang="pt-BR" sz="2400" i="1" u="none" strike="noStrike" cap="none">
                  <a:solidFill>
                    <a:srgbClr val="000000"/>
                  </a:solidFill>
                  <a:latin typeface="Arial" panose="020B0604020202020204" pitchFamily="34" charset="0"/>
                  <a:ea typeface="DM Sans"/>
                  <a:cs typeface="Arial" panose="020B0604020202020204" pitchFamily="34" charset="0"/>
                  <a:sym typeface="DM Sans"/>
                </a:rPr>
                <a:t>1º. resultado</a:t>
              </a:r>
              <a:endParaRPr lang="pt-BR" sz="2400" i="1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10178415" cy="1337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Programação síncrona e assíncrona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2" name="Caixa de Texto 1"/>
          <p:cNvSpPr txBox="1"/>
          <p:nvPr/>
        </p:nvSpPr>
        <p:spPr>
          <a:xfrm>
            <a:off x="839470" y="1557020"/>
            <a:ext cx="6096000" cy="6229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ctr" anchorCtr="0">
            <a:normAutofit/>
          </a:bodyPr>
          <a:lstStyle/>
          <a:p>
            <a:pPr lvl="0" algn="l">
              <a:lnSpc>
                <a:spcPct val="90000"/>
              </a:lnSpc>
              <a:buSzPts val="4400"/>
            </a:pPr>
            <a:r>
              <a:rPr lang="pt-BR" sz="3200" b="1">
                <a:solidFill>
                  <a:srgbClr val="595959"/>
                </a:solidFill>
                <a:sym typeface="DM Sans"/>
              </a:rPr>
              <a:t>Assíncrona</a:t>
            </a:r>
            <a:endParaRPr lang="pt-BR" sz="3200" b="1">
              <a:solidFill>
                <a:srgbClr val="595959"/>
              </a:solidFill>
              <a:sym typeface="DM Sans"/>
            </a:endParaRPr>
          </a:p>
        </p:txBody>
      </p:sp>
      <p:sp>
        <p:nvSpPr>
          <p:cNvPr id="293" name="Google Shape;293;p84"/>
          <p:cNvSpPr txBox="1"/>
          <p:nvPr/>
        </p:nvSpPr>
        <p:spPr>
          <a:xfrm>
            <a:off x="865505" y="2146935"/>
            <a:ext cx="10415905" cy="1297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Este modelo permite que múltiplas ações aconteçam de uma vez. Ao começar uma ação, nosso programa segue em execução; e quando a ação termina, nosso programa é informado e acessa o resultado correspondente.</a:t>
            </a:r>
            <a:endParaRPr lang="pt-BR"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grpSp>
        <p:nvGrpSpPr>
          <p:cNvPr id="294" name="Google Shape;294;p84"/>
          <p:cNvGrpSpPr/>
          <p:nvPr/>
        </p:nvGrpSpPr>
        <p:grpSpPr>
          <a:xfrm>
            <a:off x="985520" y="3863340"/>
            <a:ext cx="9501505" cy="2539083"/>
            <a:chOff x="845000" y="2850750"/>
            <a:chExt cx="6142725" cy="1426763"/>
          </a:xfrm>
        </p:grpSpPr>
        <p:sp>
          <p:nvSpPr>
            <p:cNvPr id="295" name="Google Shape;295;p84"/>
            <p:cNvSpPr/>
            <p:nvPr/>
          </p:nvSpPr>
          <p:spPr>
            <a:xfrm>
              <a:off x="1239050" y="3538750"/>
              <a:ext cx="681000" cy="133800"/>
            </a:xfrm>
            <a:prstGeom prst="rect">
              <a:avLst/>
            </a:prstGeom>
            <a:solidFill>
              <a:srgbClr val="EAF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endParaRPr>
            </a:p>
          </p:txBody>
        </p:sp>
        <p:sp>
          <p:nvSpPr>
            <p:cNvPr id="296" name="Google Shape;296;p84"/>
            <p:cNvSpPr/>
            <p:nvPr/>
          </p:nvSpPr>
          <p:spPr>
            <a:xfrm>
              <a:off x="3857495" y="3538750"/>
              <a:ext cx="562800" cy="133800"/>
            </a:xfrm>
            <a:prstGeom prst="rect">
              <a:avLst/>
            </a:prstGeom>
            <a:solidFill>
              <a:srgbClr val="EAF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endParaRPr>
            </a:p>
          </p:txBody>
        </p:sp>
        <p:sp>
          <p:nvSpPr>
            <p:cNvPr id="297" name="Google Shape;297;p84"/>
            <p:cNvSpPr/>
            <p:nvPr/>
          </p:nvSpPr>
          <p:spPr>
            <a:xfrm>
              <a:off x="5961579" y="3538750"/>
              <a:ext cx="512100" cy="133800"/>
            </a:xfrm>
            <a:prstGeom prst="rect">
              <a:avLst/>
            </a:prstGeom>
            <a:solidFill>
              <a:srgbClr val="EAF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endParaRPr>
            </a:p>
          </p:txBody>
        </p:sp>
        <p:sp>
          <p:nvSpPr>
            <p:cNvPr id="298" name="Google Shape;298;p84"/>
            <p:cNvSpPr/>
            <p:nvPr/>
          </p:nvSpPr>
          <p:spPr>
            <a:xfrm>
              <a:off x="1900050" y="3538750"/>
              <a:ext cx="681000" cy="133800"/>
            </a:xfrm>
            <a:prstGeom prst="rect">
              <a:avLst/>
            </a:prstGeom>
            <a:solidFill>
              <a:srgbClr val="EAF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endParaRPr>
            </a:p>
          </p:txBody>
        </p:sp>
        <p:cxnSp>
          <p:nvCxnSpPr>
            <p:cNvPr id="299" name="Google Shape;299;p84"/>
            <p:cNvCxnSpPr>
              <a:stCxn id="295" idx="2"/>
              <a:endCxn id="296" idx="2"/>
            </p:cNvCxnSpPr>
            <p:nvPr/>
          </p:nvCxnSpPr>
          <p:spPr>
            <a:xfrm rot="-5400000" flipH="1">
              <a:off x="2858900" y="2393200"/>
              <a:ext cx="600" cy="2559300"/>
            </a:xfrm>
            <a:prstGeom prst="bentConnector3">
              <a:avLst>
                <a:gd name="adj1" fmla="val 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0" name="Google Shape;300;p84"/>
            <p:cNvCxnSpPr>
              <a:stCxn id="298" idx="0"/>
              <a:endCxn id="297" idx="0"/>
            </p:cNvCxnSpPr>
            <p:nvPr/>
          </p:nvCxnSpPr>
          <p:spPr>
            <a:xfrm rot="-5400000" flipH="1">
              <a:off x="4228800" y="1550500"/>
              <a:ext cx="600" cy="3977100"/>
            </a:xfrm>
            <a:prstGeom prst="bent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01" name="Google Shape;301;p84"/>
            <p:cNvSpPr/>
            <p:nvPr/>
          </p:nvSpPr>
          <p:spPr>
            <a:xfrm>
              <a:off x="2173650" y="3538750"/>
              <a:ext cx="133800" cy="1338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endParaRPr>
            </a:p>
          </p:txBody>
        </p:sp>
        <p:sp>
          <p:nvSpPr>
            <p:cNvPr id="302" name="Google Shape;302;p84"/>
            <p:cNvSpPr/>
            <p:nvPr/>
          </p:nvSpPr>
          <p:spPr>
            <a:xfrm>
              <a:off x="1512650" y="3538750"/>
              <a:ext cx="133800" cy="1338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endParaRPr>
            </a:p>
          </p:txBody>
        </p:sp>
        <p:sp>
          <p:nvSpPr>
            <p:cNvPr id="303" name="Google Shape;303;p84"/>
            <p:cNvSpPr txBox="1"/>
            <p:nvPr/>
          </p:nvSpPr>
          <p:spPr>
            <a:xfrm>
              <a:off x="845000" y="3968150"/>
              <a:ext cx="1469100" cy="3093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r>
                <a:rPr lang="pt-BR" sz="2400" b="1" i="0" u="none" strike="noStrike" cap="none">
                  <a:solidFill>
                    <a:srgbClr val="000000"/>
                  </a:solidFill>
                  <a:latin typeface="Arial" panose="020B0604020202020204" pitchFamily="34" charset="0"/>
                  <a:ea typeface="DM Sans"/>
                  <a:cs typeface="Arial" panose="020B0604020202020204" pitchFamily="34" charset="0"/>
                  <a:sym typeface="DM Sans"/>
                </a:rPr>
                <a:t>1ª. solicitação</a:t>
              </a:r>
              <a:endParaRPr lang="pt-BR" sz="2400" b="1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endParaRPr>
            </a:p>
          </p:txBody>
        </p:sp>
        <p:sp>
          <p:nvSpPr>
            <p:cNvPr id="304" name="Google Shape;304;p84"/>
            <p:cNvSpPr txBox="1"/>
            <p:nvPr/>
          </p:nvSpPr>
          <p:spPr>
            <a:xfrm>
              <a:off x="1428150" y="2850750"/>
              <a:ext cx="1624800" cy="3093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r>
                <a:rPr lang="pt-BR" sz="2400" b="1" i="0" u="none" strike="noStrike" cap="none">
                  <a:solidFill>
                    <a:srgbClr val="000000"/>
                  </a:solidFill>
                  <a:latin typeface="Arial" panose="020B0604020202020204" pitchFamily="34" charset="0"/>
                  <a:ea typeface="DM Sans"/>
                  <a:cs typeface="Arial" panose="020B0604020202020204" pitchFamily="34" charset="0"/>
                  <a:sym typeface="DM Sans"/>
                </a:rPr>
                <a:t>2ª. solicitação</a:t>
              </a:r>
              <a:endParaRPr lang="pt-BR" sz="2400" b="1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endParaRPr>
            </a:p>
          </p:txBody>
        </p:sp>
        <p:sp>
          <p:nvSpPr>
            <p:cNvPr id="305" name="Google Shape;305;p84"/>
            <p:cNvSpPr txBox="1"/>
            <p:nvPr/>
          </p:nvSpPr>
          <p:spPr>
            <a:xfrm>
              <a:off x="5447525" y="2850750"/>
              <a:ext cx="1540200" cy="3093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r>
                <a:rPr lang="pt-BR" sz="2400" u="none" strike="noStrike" cap="none">
                  <a:solidFill>
                    <a:srgbClr val="000000"/>
                  </a:solidFill>
                  <a:latin typeface="Arial" panose="020B0604020202020204" pitchFamily="34" charset="0"/>
                  <a:ea typeface="DM Sans"/>
                  <a:cs typeface="Arial" panose="020B0604020202020204" pitchFamily="34" charset="0"/>
                  <a:sym typeface="DM Sans"/>
                </a:rPr>
                <a:t>2º. resultado</a:t>
              </a:r>
              <a:endParaRPr lang="pt-BR" sz="240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endParaRPr>
            </a:p>
          </p:txBody>
        </p:sp>
        <p:sp>
          <p:nvSpPr>
            <p:cNvPr id="306" name="Google Shape;306;p84"/>
            <p:cNvSpPr txBox="1"/>
            <p:nvPr/>
          </p:nvSpPr>
          <p:spPr>
            <a:xfrm>
              <a:off x="3368800" y="3968150"/>
              <a:ext cx="1540200" cy="3093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r>
                <a:rPr lang="pt-BR" sz="2400" u="none" strike="noStrike" cap="none">
                  <a:solidFill>
                    <a:srgbClr val="000000"/>
                  </a:solidFill>
                  <a:latin typeface="Arial" panose="020B0604020202020204" pitchFamily="34" charset="0"/>
                  <a:ea typeface="DM Sans"/>
                  <a:cs typeface="Arial" panose="020B0604020202020204" pitchFamily="34" charset="0"/>
                  <a:sym typeface="DM Sans"/>
                </a:rPr>
                <a:t>1º. resultado</a:t>
              </a:r>
              <a:endParaRPr lang="pt-BR" sz="240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10178415" cy="1337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Então…Se quiser fazer duas solicitações 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312" name="Google Shape;312;p85"/>
          <p:cNvSpPr/>
          <p:nvPr/>
        </p:nvSpPr>
        <p:spPr>
          <a:xfrm>
            <a:off x="1572260" y="2720340"/>
            <a:ext cx="2882900" cy="464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Modelo Síncrono</a:t>
            </a:r>
            <a:endParaRPr lang="pt-BR" sz="2400" b="1" i="0" u="none" strike="noStrike" cap="none">
              <a:solidFill>
                <a:schemeClr val="dk1"/>
              </a:solidFill>
              <a:highlight>
                <a:srgbClr val="EAFF6A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313" name="Google Shape;313;p85"/>
          <p:cNvSpPr/>
          <p:nvPr/>
        </p:nvSpPr>
        <p:spPr>
          <a:xfrm>
            <a:off x="6847840" y="2720340"/>
            <a:ext cx="3219450" cy="464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Modelo Assíncrono</a:t>
            </a:r>
            <a:endParaRPr lang="pt-BR" sz="2400" b="1" i="0" u="none" strike="noStrike" cap="none">
              <a:solidFill>
                <a:srgbClr val="000000"/>
              </a:solidFill>
              <a:highlight>
                <a:srgbClr val="EAFF6A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314" name="Google Shape;314;p85"/>
          <p:cNvSpPr/>
          <p:nvPr/>
        </p:nvSpPr>
        <p:spPr>
          <a:xfrm>
            <a:off x="984885" y="3644900"/>
            <a:ext cx="4308475" cy="186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</a:pPr>
            <a:r>
              <a:rPr lang="pt-BR" sz="240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 segunda solicitação seria iniciada somente quando a primeira terminar. Temos o resultado de ambas após a finalização da segunda.</a:t>
            </a:r>
            <a:endParaRPr lang="pt-BR" sz="240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315" name="Google Shape;315;p85"/>
          <p:cNvSpPr/>
          <p:nvPr/>
        </p:nvSpPr>
        <p:spPr>
          <a:xfrm>
            <a:off x="6385560" y="3429000"/>
            <a:ext cx="3994150" cy="240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</a:pPr>
            <a:r>
              <a:rPr lang="pt-BR" sz="240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Ambas as solicitações podem ser realizadas em paralelo, só precisamos sincronizar os resultados ao terminarem.</a:t>
            </a:r>
            <a:endParaRPr lang="pt-BR" sz="240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7726680" cy="102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Programação Assíncrona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329" name="Google Shape;329;p87"/>
          <p:cNvSpPr txBox="1"/>
          <p:nvPr/>
        </p:nvSpPr>
        <p:spPr>
          <a:xfrm>
            <a:off x="729615" y="1527175"/>
            <a:ext cx="10438130" cy="2766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👍 Uma das </a:t>
            </a:r>
            <a:r>
              <a:rPr lang="pt-BR" sz="2400" b="1">
                <a:solidFill>
                  <a:schemeClr val="tx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principais vantagens</a:t>
            </a:r>
            <a:r>
              <a:rPr lang="pt-BR" sz="2400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do modelo assíncrono: facilita a manipulação de sistemas que realizam múltiplas ações de uma vez.</a:t>
            </a:r>
            <a:endParaRPr sz="2400">
              <a:solidFill>
                <a:schemeClr val="tx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>
              <a:solidFill>
                <a:schemeClr val="tx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✋ Um de seus </a:t>
            </a:r>
            <a:r>
              <a:rPr lang="pt-BR" sz="2400" b="1">
                <a:solidFill>
                  <a:schemeClr val="tx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principais riscos:</a:t>
            </a:r>
            <a:r>
              <a:rPr lang="pt-BR" sz="2400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pode dificultar a compreensão daqueles programas que tendem a seguir uma única linha de ação.</a:t>
            </a:r>
            <a:endParaRPr sz="2400">
              <a:solidFill>
                <a:schemeClr val="tx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>
              <a:solidFill>
                <a:schemeClr val="tx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>
              <a:solidFill>
                <a:schemeClr val="tx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7726680" cy="102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setTimeout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346" name="Google Shape;346;p89"/>
          <p:cNvSpPr txBox="1"/>
          <p:nvPr/>
        </p:nvSpPr>
        <p:spPr>
          <a:xfrm>
            <a:off x="911860" y="1557020"/>
            <a:ext cx="5467350" cy="400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É uma </a:t>
            </a:r>
            <a:r>
              <a:rPr lang="pt-BR" sz="24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função</a:t>
            </a: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que permite realizar ações assincronicamente 🤹. A função recebe dois parâmetros, uma função de </a:t>
            </a:r>
            <a:r>
              <a:rPr lang="pt-BR" sz="2400" b="1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callback</a:t>
            </a: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e um </a:t>
            </a:r>
            <a:r>
              <a:rPr lang="pt-BR" sz="2400" b="1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valor numérico </a:t>
            </a: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que representa milissegundos: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Isso quer dizer que a função que passamos como primeiro parâmetro é executada após transcorrer o tempo definido no segundo parâmetro. Por exemplo: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graphicFrame>
        <p:nvGraphicFramePr>
          <p:cNvPr id="347" name="Google Shape;347;p89"/>
          <p:cNvGraphicFramePr/>
          <p:nvPr>
            <p:custDataLst>
              <p:tags r:id="rId1"/>
            </p:custDataLst>
          </p:nvPr>
        </p:nvGraphicFramePr>
        <p:xfrm>
          <a:off x="7247890" y="2469515"/>
          <a:ext cx="4175125" cy="514350"/>
        </p:xfrm>
        <a:graphic>
          <a:graphicData uri="http://schemas.openxmlformats.org/drawingml/2006/table">
            <a:tbl>
              <a:tblPr>
                <a:noFill/>
                <a:tableStyleId>{74972704-986D-499D-ABC0-4F76003E919A}</a:tableStyleId>
              </a:tblPr>
              <a:tblGrid>
                <a:gridCol w="4175125"/>
              </a:tblGrid>
              <a:tr h="51435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>
                          <a:solidFill>
                            <a:srgbClr val="8BE9FD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setTimeout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(fn, time)</a:t>
                      </a:r>
                      <a:endParaRPr sz="20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8" name="Google Shape;348;p89"/>
          <p:cNvGraphicFramePr/>
          <p:nvPr>
            <p:custDataLst>
              <p:tags r:id="rId2"/>
            </p:custDataLst>
          </p:nvPr>
        </p:nvGraphicFramePr>
        <p:xfrm>
          <a:off x="6553200" y="3716655"/>
          <a:ext cx="5589905" cy="1346200"/>
        </p:xfrm>
        <a:graphic>
          <a:graphicData uri="http://schemas.openxmlformats.org/drawingml/2006/table">
            <a:tbl>
              <a:tblPr>
                <a:noFill/>
                <a:tableStyleId>{74972704-986D-499D-ABC0-4F76003E919A}</a:tableStyleId>
              </a:tblPr>
              <a:tblGrid>
                <a:gridCol w="5589905"/>
              </a:tblGrid>
              <a:tr h="134620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>
                          <a:solidFill>
                            <a:srgbClr val="8BE9FD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setTimeout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(()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=&gt;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{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Processo assíncrono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},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3000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20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7726680" cy="102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setTimeout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356" name="Google Shape;356;p90"/>
          <p:cNvSpPr txBox="1"/>
          <p:nvPr/>
        </p:nvSpPr>
        <p:spPr>
          <a:xfrm>
            <a:off x="768350" y="1485265"/>
            <a:ext cx="6387465" cy="499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No </a:t>
            </a:r>
            <a:r>
              <a:rPr lang="pt-BR" sz="24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modelo síncrono</a:t>
            </a: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, esperaríamos ver o exemplo sendo executado nesta ordem: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lvl="0" indent="-314325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M Sans"/>
              <a:buAutoNum type="arabicPeriod"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“Início do processo”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M Sans"/>
              <a:buAutoNum type="arabicPeriod"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“Meio do processo” (após 2 segundos)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M Sans"/>
              <a:buAutoNum type="arabicPeriod"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“Fim do processo”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No entanto, a saída é produzida da seguinte forma: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Isso acontece porque a função </a:t>
            </a:r>
            <a:r>
              <a:rPr lang="pt-BR" sz="24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setTimeout </a:t>
            </a: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funciona de forma assíncrona. É por isso que os dois </a:t>
            </a:r>
            <a:r>
              <a:rPr lang="pt-BR" sz="24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console.log</a:t>
            </a: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são executados antes e só depois vemos o resultado da setTimeout que se posiciona entre eles.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graphicFrame>
        <p:nvGraphicFramePr>
          <p:cNvPr id="357" name="Google Shape;357;p90"/>
          <p:cNvGraphicFramePr/>
          <p:nvPr>
            <p:custDataLst>
              <p:tags r:id="rId1"/>
            </p:custDataLst>
          </p:nvPr>
        </p:nvGraphicFramePr>
        <p:xfrm>
          <a:off x="6908800" y="1628775"/>
          <a:ext cx="5184140" cy="2864485"/>
        </p:xfrm>
        <a:graphic>
          <a:graphicData uri="http://schemas.openxmlformats.org/drawingml/2006/table">
            <a:tbl>
              <a:tblPr>
                <a:noFill/>
                <a:tableStyleId>{74972704-986D-499D-ABC0-4F76003E919A}</a:tableStyleId>
              </a:tblPr>
              <a:tblGrid>
                <a:gridCol w="5184140"/>
              </a:tblGrid>
              <a:tr h="2864485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1 - Início do processo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b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</a:br>
                      <a:r>
                        <a:rPr lang="pt-BR" sz="2000">
                          <a:solidFill>
                            <a:srgbClr val="8BE9FD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setTimeout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(()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=&gt;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{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2 - Meio do processo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},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2000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b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</a:b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3 - Fim do processo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2000">
                        <a:solidFill>
                          <a:srgbClr val="8BE9FD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  <p:pic>
        <p:nvPicPr>
          <p:cNvPr id="358" name="Google Shape;358;p9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679690" y="4725035"/>
            <a:ext cx="3129280" cy="880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328*40"/>
  <p:tag name="TABLE_ENDDRAG_RECT" val="627*136*328*40"/>
</p:tagLst>
</file>

<file path=ppt/tags/tag10.xml><?xml version="1.0" encoding="utf-8"?>
<p:tagLst xmlns:p="http://schemas.openxmlformats.org/presentationml/2006/main">
  <p:tag name="TABLE_ENDDRAG_ORIGIN_RECT" val="408*206"/>
  <p:tag name="TABLE_ENDDRAG_RECT" val="541*54*408*206"/>
</p:tagLst>
</file>

<file path=ppt/tags/tag11.xml><?xml version="1.0" encoding="utf-8"?>
<p:tagLst xmlns:p="http://schemas.openxmlformats.org/presentationml/2006/main">
  <p:tag name="TABLE_ENDDRAG_ORIGIN_RECT" val="365*103"/>
  <p:tag name="TABLE_ENDDRAG_RECT" val="548*88*365*103"/>
</p:tagLst>
</file>

<file path=ppt/tags/tag12.xml><?xml version="1.0" encoding="utf-8"?>
<p:tagLst xmlns:p="http://schemas.openxmlformats.org/presentationml/2006/main">
  <p:tag name="TABLE_ENDDRAG_ORIGIN_RECT" val="527*253"/>
  <p:tag name="TABLE_ENDDRAG_RECT" val="421*111*527*253"/>
</p:tagLst>
</file>

<file path=ppt/tags/tag13.xml><?xml version="1.0" encoding="utf-8"?>
<p:tagLst xmlns:p="http://schemas.openxmlformats.org/presentationml/2006/main">
  <p:tag name="TABLE_ENDDRAG_ORIGIN_RECT" val="347*181"/>
  <p:tag name="TABLE_ENDDRAG_RECT" val="401*131*347*181"/>
</p:tagLst>
</file>

<file path=ppt/tags/tag14.xml><?xml version="1.0" encoding="utf-8"?>
<p:tagLst xmlns:p="http://schemas.openxmlformats.org/presentationml/2006/main">
  <p:tag name="TABLE_ENDDRAG_ORIGIN_RECT" val="395*104"/>
  <p:tag name="TABLE_ENDDRAG_RECT" val="558*156*395*104"/>
</p:tagLst>
</file>

<file path=ppt/tags/tag15.xml><?xml version="1.0" encoding="utf-8"?>
<p:tagLst xmlns:p="http://schemas.openxmlformats.org/presentationml/2006/main">
  <p:tag name="TABLE_ENDDRAG_ORIGIN_RECT" val="399*208"/>
  <p:tag name="TABLE_ENDDRAG_RECT" val="546*77*399*208"/>
</p:tagLst>
</file>

<file path=ppt/tags/tag16.xml><?xml version="1.0" encoding="utf-8"?>
<p:tagLst xmlns:p="http://schemas.openxmlformats.org/presentationml/2006/main">
  <p:tag name="TABLE_ENDDRAG_ORIGIN_RECT" val="710*421"/>
  <p:tag name="TABLE_ENDDRAG_RECT" val="150*118*710*421"/>
</p:tagLst>
</file>

<file path=ppt/tags/tag17.xml><?xml version="1.0" encoding="utf-8"?>
<p:tagLst xmlns:p="http://schemas.openxmlformats.org/presentationml/2006/main">
  <p:tag name="TABLE_ENDDRAG_ORIGIN_RECT" val="813*182"/>
  <p:tag name="TABLE_ENDDRAG_RECT" val="117*179*813*183"/>
</p:tagLst>
</file>

<file path=ppt/tags/tag18.xml><?xml version="1.0" encoding="utf-8"?>
<p:tagLst xmlns:p="http://schemas.openxmlformats.org/presentationml/2006/main">
  <p:tag name="TABLE_ENDDRAG_ORIGIN_RECT" val="555*445"/>
  <p:tag name="TABLE_ENDDRAG_RECT" val="380*21*555*445"/>
</p:tagLst>
</file>

<file path=ppt/tags/tag19.xml><?xml version="1.0" encoding="utf-8"?>
<p:tagLst xmlns:p="http://schemas.openxmlformats.org/presentationml/2006/main">
  <p:tag name="TABLE_ENDDRAG_ORIGIN_RECT" val="546*517"/>
  <p:tag name="TABLE_ENDDRAG_RECT" val="355*8*546*517"/>
</p:tagLst>
</file>

<file path=ppt/tags/tag2.xml><?xml version="1.0" encoding="utf-8"?>
<p:tagLst xmlns:p="http://schemas.openxmlformats.org/presentationml/2006/main">
  <p:tag name="TABLE_ENDDRAG_ORIGIN_RECT" val="440*90"/>
  <p:tag name="TABLE_ENDDRAG_RECT" val="516*292*440*90"/>
</p:tagLst>
</file>

<file path=ppt/tags/tag20.xml><?xml version="1.0" encoding="utf-8"?>
<p:tagLst xmlns:p="http://schemas.openxmlformats.org/presentationml/2006/main">
  <p:tag name="TABLE_ENDDRAG_ORIGIN_RECT" val="511*354"/>
  <p:tag name="TABLE_ENDDRAG_RECT" val="393*120*511*354"/>
</p:tagLst>
</file>

<file path=ppt/tags/tag21.xml><?xml version="1.0" encoding="utf-8"?>
<p:tagLst xmlns:p="http://schemas.openxmlformats.org/presentationml/2006/main">
  <p:tag name="TABLE_ENDDRAG_ORIGIN_RECT" val="782*458"/>
  <p:tag name="TABLE_ENDDRAG_RECT" val="105*80*782*458"/>
</p:tagLst>
</file>

<file path=ppt/tags/tag3.xml><?xml version="1.0" encoding="utf-8"?>
<p:tagLst xmlns:p="http://schemas.openxmlformats.org/presentationml/2006/main">
  <p:tag name="TABLE_ENDDRAG_ORIGIN_RECT" val="408*225"/>
  <p:tag name="TABLE_ENDDRAG_RECT" val="544*128*408*225"/>
</p:tagLst>
</file>

<file path=ppt/tags/tag4.xml><?xml version="1.0" encoding="utf-8"?>
<p:tagLst xmlns:p="http://schemas.openxmlformats.org/presentationml/2006/main">
  <p:tag name="TABLE_ENDDRAG_ORIGIN_RECT" val="371*298"/>
  <p:tag name="TABLE_ENDDRAG_RECT" val="508*26*371*298"/>
</p:tagLst>
</file>

<file path=ppt/tags/tag5.xml><?xml version="1.0" encoding="utf-8"?>
<p:tagLst xmlns:p="http://schemas.openxmlformats.org/presentationml/2006/main">
  <p:tag name="TABLE_ENDDRAG_ORIGIN_RECT" val="448*104"/>
  <p:tag name="TABLE_ENDDRAG_RECT" val="230*383*448*104"/>
</p:tagLst>
</file>

<file path=ppt/tags/tag6.xml><?xml version="1.0" encoding="utf-8"?>
<p:tagLst xmlns:p="http://schemas.openxmlformats.org/presentationml/2006/main">
  <p:tag name="TABLE_ENDDRAG_ORIGIN_RECT" val="520*255"/>
  <p:tag name="TABLE_ENDDRAG_RECT" val="406*71*520*255"/>
</p:tagLst>
</file>

<file path=ppt/tags/tag7.xml><?xml version="1.0" encoding="utf-8"?>
<p:tagLst xmlns:p="http://schemas.openxmlformats.org/presentationml/2006/main">
  <p:tag name="TABLE_ENDDRAG_ORIGIN_RECT" val="354*192"/>
  <p:tag name="TABLE_ENDDRAG_RECT" val="77*316*354*192"/>
</p:tagLst>
</file>

<file path=ppt/tags/tag8.xml><?xml version="1.0" encoding="utf-8"?>
<p:tagLst xmlns:p="http://schemas.openxmlformats.org/presentationml/2006/main">
  <p:tag name="TABLE_ENDDRAG_ORIGIN_RECT" val="326*283"/>
  <p:tag name="TABLE_ENDDRAG_RECT" val="394*140*326*283"/>
</p:tagLst>
</file>

<file path=ppt/tags/tag9.xml><?xml version="1.0" encoding="utf-8"?>
<p:tagLst xmlns:p="http://schemas.openxmlformats.org/presentationml/2006/main">
  <p:tag name="TABLE_ENDDRAG_ORIGIN_RECT" val="305*250"/>
  <p:tag name="TABLE_ENDDRAG_RECT" val="616*111*305*250"/>
</p:tagLst>
</file>

<file path=ppt/theme/theme1.xml><?xml version="1.0" encoding="utf-8"?>
<a:theme xmlns:a="http://schemas.openxmlformats.org/drawingml/2006/main" name="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13568</Words>
  <Application>WPS Presentation</Application>
  <PresentationFormat/>
  <Paragraphs>508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Arial</vt:lpstr>
      <vt:lpstr>SimSun</vt:lpstr>
      <vt:lpstr>Wingdings</vt:lpstr>
      <vt:lpstr>Arial</vt:lpstr>
      <vt:lpstr>Calibri</vt:lpstr>
      <vt:lpstr>DM Sans</vt:lpstr>
      <vt:lpstr>Segoe Print</vt:lpstr>
      <vt:lpstr>Consolas</vt:lpstr>
      <vt:lpstr>Microsoft YaHei</vt:lpstr>
      <vt:lpstr>Arial Unicode MS</vt:lpstr>
      <vt:lpstr>Helvetica Neue</vt:lpstr>
      <vt:lpstr>Didact Gothic</vt:lpstr>
      <vt:lpstr>Personalizar design</vt:lpstr>
      <vt:lpstr>PowerPoint 演示文稿</vt:lpstr>
      <vt:lpstr>Engenharia de Software</vt:lpstr>
      <vt:lpstr>Assincronia e Promises</vt:lpstr>
      <vt:lpstr>Programação síncrona e assíncrona</vt:lpstr>
      <vt:lpstr>Programação síncrona e assíncrona</vt:lpstr>
      <vt:lpstr>Então…Se quiser fazer duas solicitações </vt:lpstr>
      <vt:lpstr>Programação Assíncrona</vt:lpstr>
      <vt:lpstr>setTimeout</vt:lpstr>
      <vt:lpstr>setTimeout</vt:lpstr>
      <vt:lpstr>setTimeout</vt:lpstr>
      <vt:lpstr>setTimeout</vt:lpstr>
      <vt:lpstr>setTimeout</vt:lpstr>
      <vt:lpstr>Exemplo de aplicação de setTimeout</vt:lpstr>
      <vt:lpstr>Call Stack (pilha)</vt:lpstr>
      <vt:lpstr>Call Stack (pilha)</vt:lpstr>
      <vt:lpstr>Event Loop</vt:lpstr>
      <vt:lpstr>setInterval</vt:lpstr>
      <vt:lpstr>clearInterval &amp; clearTimeout</vt:lpstr>
      <vt:lpstr>clearInterval &amp; clearTimeout</vt:lpstr>
      <vt:lpstr>O que é uma promise em JS</vt:lpstr>
      <vt:lpstr>Resolve &amp; Reject</vt:lpstr>
      <vt:lpstr>Exemplo: Resolve &amp; Reject</vt:lpstr>
      <vt:lpstr>Exemplo: Resolve &amp; Reject</vt:lpstr>
      <vt:lpstr>Exemplo: Resolve &amp; Reject</vt:lpstr>
      <vt:lpstr>Exemplo: Resolve &amp; Reject</vt:lpstr>
      <vt:lpstr>Then &amp; Catch</vt:lpstr>
      <vt:lpstr>Then &amp; Catch</vt:lpstr>
      <vt:lpstr>Then &amp; Catch</vt:lpstr>
      <vt:lpstr>Finally</vt:lpstr>
      <vt:lpstr>Simulando a solicitação de dados</vt:lpstr>
      <vt:lpstr>Simulando a solicitação de dados</vt:lpstr>
      <vt:lpstr>PowerPoint 演示文稿</vt:lpstr>
      <vt:lpstr>Referências:</vt:lpstr>
      <vt:lpstr>Copyright © 2024 Prof. Lucas Silva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Allen Fernando Oberleitner Lima</dc:creator>
  <cp:lastModifiedBy>Sequencial</cp:lastModifiedBy>
  <cp:revision>13</cp:revision>
  <dcterms:created xsi:type="dcterms:W3CDTF">2024-05-06T00:37:00Z</dcterms:created>
  <dcterms:modified xsi:type="dcterms:W3CDTF">2024-08-19T20:03:34Z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B96E02AB6EE14174B6F4E9A4A472FBCF_12</vt:lpwstr>
  </property>
  <property fmtid="{D5CDD505-2E9C-101B-9397-08002B2CF9AE}" pid="3" name="KSOProductBuildVer">
    <vt:lpwstr>1046-12.2.0.17562</vt:lpwstr>
  </property>
</Properties>
</file>