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62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8" r:id="rId25"/>
    <p:sldId id="319" r:id="rId26"/>
    <p:sldId id="320" r:id="rId27"/>
    <p:sldId id="321" r:id="rId28"/>
    <p:sldId id="322" r:id="rId29"/>
    <p:sldId id="323" r:id="rId30"/>
    <p:sldId id="324" r:id="rId31"/>
    <p:sldId id="325" r:id="rId32"/>
    <p:sldId id="326" r:id="rId33"/>
    <p:sldId id="327" r:id="rId34"/>
    <p:sldId id="328" r:id="rId35"/>
    <p:sldId id="329" r:id="rId36"/>
    <p:sldId id="330" r:id="rId37"/>
    <p:sldId id="331" r:id="rId38"/>
    <p:sldId id="332" r:id="rId39"/>
    <p:sldId id="333" r:id="rId40"/>
    <p:sldId id="334" r:id="rId41"/>
    <p:sldId id="335" r:id="rId42"/>
    <p:sldId id="336" r:id="rId43"/>
    <p:sldId id="337" r:id="rId44"/>
    <p:sldId id="338" r:id="rId45"/>
    <p:sldId id="339" r:id="rId46"/>
    <p:sldId id="340" r:id="rId47"/>
    <p:sldId id="260" r:id="rId48"/>
    <p:sldId id="261" r:id="rId4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2D9C"/>
    <a:srgbClr val="C01C46"/>
    <a:srgbClr val="A9335A"/>
    <a:srgbClr val="D509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E9CE9FC-1C19-4050-BDA2-C34311A6CE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" name="Google Shape;50;p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" name="Google Shape;55;p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" name="Google Shape;63;p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" name="Google Shape;63;p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6" name="Google Shape;76;p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" name="Google Shape;83;p6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+ Black">
  <p:cSld name="Logo + Black">
    <p:bg>
      <p:bgPr>
        <a:solidFill>
          <a:srgbClr val="1A1C1E"/>
        </a:solidFill>
        <a:effectLst/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01700" y="292781"/>
            <a:ext cx="11588600" cy="6272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8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961366" y="2854782"/>
            <a:ext cx="4269268" cy="1148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abeçalho da Seção">
  <p:cSld name="1_Cabeçalho da Seção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1975643"/>
            <a:ext cx="12191999" cy="290671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9"/>
          <p:cNvSpPr txBox="1"/>
          <p:nvPr>
            <p:ph type="title"/>
          </p:nvPr>
        </p:nvSpPr>
        <p:spPr>
          <a:xfrm>
            <a:off x="838200" y="2073528"/>
            <a:ext cx="105156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000"/>
              <a:buFont typeface="Arial" panose="020B0604020202020204"/>
              <a:buNone/>
              <a:defRPr sz="4000">
                <a:solidFill>
                  <a:srgbClr val="D8D8D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type="body" idx="1"/>
          </p:nvPr>
        </p:nvSpPr>
        <p:spPr>
          <a:xfrm>
            <a:off x="831850" y="2967290"/>
            <a:ext cx="10515600" cy="642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3600"/>
              <a:buNone/>
              <a:defRPr sz="3600" b="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id="22" name="Google Shape;22;p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60094" y="2039437"/>
            <a:ext cx="199158" cy="25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9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0193361" y="145018"/>
            <a:ext cx="1579539" cy="424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353799" y="5485606"/>
            <a:ext cx="838201" cy="582612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9"/>
          <p:cNvSpPr txBox="1"/>
          <p:nvPr>
            <p:ph type="body" idx="2"/>
          </p:nvPr>
        </p:nvSpPr>
        <p:spPr>
          <a:xfrm>
            <a:off x="831850" y="3960557"/>
            <a:ext cx="10515600" cy="642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  <a:defRPr sz="2400" b="1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ctr">
              <a:spcBef>
                <a:spcPts val="0"/>
              </a:spcBef>
              <a:buNone/>
              <a:defRPr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ctr">
              <a:spcBef>
                <a:spcPts val="0"/>
              </a:spcBef>
              <a:buNone/>
              <a:defRPr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ctr">
              <a:spcBef>
                <a:spcPts val="0"/>
              </a:spcBef>
              <a:buNone/>
              <a:defRPr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ctr">
              <a:spcBef>
                <a:spcPts val="0"/>
              </a:spcBef>
              <a:buNone/>
              <a:defRPr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ctr">
              <a:spcBef>
                <a:spcPts val="0"/>
              </a:spcBef>
              <a:buNone/>
              <a:defRPr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ctr">
              <a:spcBef>
                <a:spcPts val="0"/>
              </a:spcBef>
              <a:buNone/>
              <a:defRPr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ctr">
              <a:spcBef>
                <a:spcPts val="0"/>
              </a:spcBef>
              <a:buNone/>
              <a:defRPr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ctr">
              <a:spcBef>
                <a:spcPts val="0"/>
              </a:spcBef>
              <a:buNone/>
              <a:defRPr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27" name="Google Shape;27;p9"/>
          <p:cNvSpPr txBox="1"/>
          <p:nvPr/>
        </p:nvSpPr>
        <p:spPr>
          <a:xfrm>
            <a:off x="219075" y="6088030"/>
            <a:ext cx="3384737" cy="39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Fevereiro 2024 / versão 1</a:t>
            </a:r>
            <a:endParaRPr sz="2000">
              <a:solidFill>
                <a:srgbClr val="59595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Logo + Black">
  <p:cSld name="1_Logo + Black">
    <p:bg>
      <p:bgPr>
        <a:solidFill>
          <a:srgbClr val="1A1C1E"/>
        </a:solidFill>
        <a:effectLst/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/>
          <p:nvPr>
            <p:ph type="title"/>
          </p:nvPr>
        </p:nvSpPr>
        <p:spPr>
          <a:xfrm>
            <a:off x="838198" y="3017044"/>
            <a:ext cx="105156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800"/>
              <a:buFont typeface="Arial" panose="020B0604020202020204"/>
              <a:buNone/>
              <a:defRPr sz="4800">
                <a:solidFill>
                  <a:srgbClr val="D8D8D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0" name="Google Shape;30;p1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353799" y="5485606"/>
            <a:ext cx="838201" cy="582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1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197839" y="364886"/>
            <a:ext cx="1579539" cy="424896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10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pic>
        <p:nvPicPr>
          <p:cNvPr id="33" name="Google Shape;33;p1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19100" y="0"/>
            <a:ext cx="11353798" cy="168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ítulo e Conteúdo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1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353799" y="5485606"/>
            <a:ext cx="838201" cy="582612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11"/>
          <p:cNvSpPr txBox="1"/>
          <p:nvPr>
            <p:ph type="title"/>
          </p:nvPr>
        </p:nvSpPr>
        <p:spPr>
          <a:xfrm>
            <a:off x="838200" y="3877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  <a:defRPr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type="body" idx="1"/>
          </p:nvPr>
        </p:nvSpPr>
        <p:spPr>
          <a:xfrm>
            <a:off x="838200" y="1493521"/>
            <a:ext cx="10515600" cy="4976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800"/>
              <a:buChar char="•"/>
              <a:defRPr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81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  <a:defRPr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355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3429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3429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8" name="Google Shape;38;p1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17320" y="387750"/>
            <a:ext cx="121148" cy="988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1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193361" y="145018"/>
            <a:ext cx="1579539" cy="424896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1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>
  <p:cSld name="Cabeçalho da Seção">
    <p:bg>
      <p:bgPr>
        <a:solidFill>
          <a:schemeClr val="lt1"/>
        </a:solidFill>
        <a:effectLst/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1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1975643"/>
            <a:ext cx="12191999" cy="2906713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2"/>
          <p:cNvSpPr txBox="1"/>
          <p:nvPr>
            <p:ph type="title"/>
          </p:nvPr>
        </p:nvSpPr>
        <p:spPr>
          <a:xfrm>
            <a:off x="838199" y="2073528"/>
            <a:ext cx="11183471" cy="1234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000"/>
              <a:buFont typeface="Arial" panose="020B0604020202020204"/>
              <a:buNone/>
              <a:defRPr sz="4000">
                <a:solidFill>
                  <a:srgbClr val="D8D8D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4" name="Google Shape;44;p1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60094" y="2039437"/>
            <a:ext cx="199158" cy="25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12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0193361" y="145018"/>
            <a:ext cx="1579539" cy="424896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46" name="Google Shape;46;p12"/>
          <p:cNvSpPr txBox="1"/>
          <p:nvPr/>
        </p:nvSpPr>
        <p:spPr>
          <a:xfrm>
            <a:off x="838199" y="3357951"/>
            <a:ext cx="10699378" cy="1234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400"/>
              <a:buFont typeface="Arial" panose="020B0604020202020204"/>
              <a:buNone/>
            </a:pPr>
            <a:r>
              <a:rPr lang="pt-BR" sz="2400" b="1">
                <a:solidFill>
                  <a:srgbClr val="D8D8D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Todos direitos reservados. Reprodução ou divulgação total ou parcial deste documento é expressamente proibido sem o consentimento formal, por escrito, do Professor (autor).</a:t>
            </a:r>
            <a:endParaRPr sz="4800" b="1">
              <a:solidFill>
                <a:srgbClr val="D8D8D8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ítulo e Conteúdo">
  <p:cSld name="1_Título e Conteúdo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Arial" panose="020B0604020202020204"/>
              <a:buNone/>
              <a:defRPr sz="4400" b="1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7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1A1C1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1A1C1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1A1C1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1A1C1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1A1C1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1A1C1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1A1C1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1A1C1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1A1C1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1A1C1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1A1C1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4.xml"/><Relationship Id="rId2" Type="http://schemas.openxmlformats.org/officeDocument/2006/relationships/hyperlink" Target="https://pokeapi.co/api/v2/pokemon?offset=0&amp;limit=20" TargetMode="External"/><Relationship Id="rId1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4.xml"/><Relationship Id="rId3" Type="http://schemas.openxmlformats.org/officeDocument/2006/relationships/hyperlink" Target="https://pokeapi.co/api/v2/pokemon/1" TargetMode="External"/><Relationship Id="rId2" Type="http://schemas.openxmlformats.org/officeDocument/2006/relationships/hyperlink" Target="https://pokeapi.co/api/v2/pokemon/%7bid" TargetMode="External"/><Relationship Id="rId1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4.xml"/><Relationship Id="rId2" Type="http://schemas.openxmlformats.org/officeDocument/2006/relationships/hyperlink" Target="https://es.wikipedia.org/wiki/Transferencia_de_Estado_Representacional" TargetMode="External"/><Relationship Id="rId1" Type="http://schemas.openxmlformats.org/officeDocument/2006/relationships/image" Target="../media/image11.jpe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4.xml"/><Relationship Id="rId3" Type="http://schemas.openxmlformats.org/officeDocument/2006/relationships/hyperlink" Target="https://swapi.dev" TargetMode="External"/><Relationship Id="rId2" Type="http://schemas.openxmlformats.org/officeDocument/2006/relationships/hyperlink" Target="https://pokeapi.co/docs/v2" TargetMode="External"/><Relationship Id="rId1" Type="http://schemas.openxmlformats.org/officeDocument/2006/relationships/image" Target="../media/image1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jpe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hyperlink" Target="https://pokeapi.co/docs/v2#pokemon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2.xml"/><Relationship Id="rId1" Type="http://schemas.openxmlformats.org/officeDocument/2006/relationships/hyperlink" Target="https://jsonplaceholder.typicode.com/guide/" TargetMode="Externa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1" Type="http://schemas.openxmlformats.org/officeDocument/2006/relationships/tags" Target="../tags/tag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1" Type="http://schemas.openxmlformats.org/officeDocument/2006/relationships/hyperlink" Target="https://jsonplaceholder.typicode.com/guide/" TargetMode="Externa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1" Type="http://schemas.openxmlformats.org/officeDocument/2006/relationships/tags" Target="../tags/tag5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/Relationships>
</file>

<file path=ppt/slides/_rels/slide4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5.xml"/><Relationship Id="rId4" Type="http://schemas.openxmlformats.org/officeDocument/2006/relationships/slideLayout" Target="../slideLayouts/slideLayout4.xml"/><Relationship Id="rId3" Type="http://schemas.openxmlformats.org/officeDocument/2006/relationships/hyperlink" Target="https://developer.mozilla.org/pt-BR/docs/Web/API/Fetch_API/Using_Fetch" TargetMode="External"/><Relationship Id="rId2" Type="http://schemas.openxmlformats.org/officeDocument/2006/relationships/hyperlink" Target="https://developer.mozilla.org/pt-BR/docs/Web/Guide/AJAX" TargetMode="External"/><Relationship Id="rId1" Type="http://schemas.openxmlformats.org/officeDocument/2006/relationships/hyperlink" Target="https://jsonplaceholder.typicode.com/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"/>
          <p:cNvSpPr txBox="1"/>
          <p:nvPr>
            <p:ph type="sldNum" idx="4294967295"/>
          </p:nvPr>
        </p:nvSpPr>
        <p:spPr>
          <a:xfrm>
            <a:off x="11353800" y="5594350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839470" y="476885"/>
            <a:ext cx="7708900" cy="1024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Solicitações HTTP</a:t>
            </a:r>
            <a:endParaRPr lang="pt-BR"/>
          </a:p>
        </p:txBody>
      </p:sp>
      <p:sp>
        <p:nvSpPr>
          <p:cNvPr id="72" name="Google Shape;72;p4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pic>
        <p:nvPicPr>
          <p:cNvPr id="279" name="Google Shape;279;p75"/>
          <p:cNvPicPr preferRelativeResize="0"/>
          <p:nvPr/>
        </p:nvPicPr>
        <p:blipFill rotWithShape="1">
          <a:blip r:embed="rId1"/>
          <a:srcRect l="5666" r="5657"/>
          <a:stretch>
            <a:fillRect/>
          </a:stretch>
        </p:blipFill>
        <p:spPr>
          <a:xfrm>
            <a:off x="7797165" y="0"/>
            <a:ext cx="4394835" cy="685673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77"/>
          <p:cNvSpPr txBox="1"/>
          <p:nvPr/>
        </p:nvSpPr>
        <p:spPr>
          <a:xfrm>
            <a:off x="839470" y="1700530"/>
            <a:ext cx="6671310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chemeClr val="dk1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MÉTODO</a:t>
            </a:r>
            <a:endParaRPr sz="2400" b="1">
              <a:solidFill>
                <a:schemeClr val="dk1"/>
              </a:solidFill>
              <a:highlight>
                <a:srgbClr val="EAFF6A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highlight>
                <a:srgbClr val="EAFF6A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As solicitações do tipo </a:t>
            </a:r>
            <a:r>
              <a:rPr lang="pt-BR" sz="2400" b="1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POST</a:t>
            </a: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e </a:t>
            </a:r>
            <a:r>
              <a:rPr lang="pt-BR" sz="2400" b="1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PUT</a:t>
            </a: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vão acompanhadas de um body ou corpo do request, em que se definem os dados (informações) a serem enviados ao servidor. </a:t>
            </a:r>
            <a:endParaRPr sz="24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As solicitações </a:t>
            </a:r>
            <a:r>
              <a:rPr lang="pt-BR" sz="2400" b="1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GET</a:t>
            </a: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e </a:t>
            </a:r>
            <a:r>
              <a:rPr lang="pt-BR" sz="2400" b="1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DELETE</a:t>
            </a: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não têm body, já que não precisam enviar dados associados.</a:t>
            </a:r>
            <a:endParaRPr sz="24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839470" y="476885"/>
            <a:ext cx="7708900" cy="1024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Solicitações HTTP</a:t>
            </a:r>
            <a:endParaRPr lang="pt-BR"/>
          </a:p>
        </p:txBody>
      </p:sp>
      <p:sp>
        <p:nvSpPr>
          <p:cNvPr id="72" name="Google Shape;72;p4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pic>
        <p:nvPicPr>
          <p:cNvPr id="279" name="Google Shape;279;p75"/>
          <p:cNvPicPr preferRelativeResize="0"/>
          <p:nvPr/>
        </p:nvPicPr>
        <p:blipFill rotWithShape="1">
          <a:blip r:embed="rId1"/>
          <a:srcRect l="5666" r="5657"/>
          <a:stretch>
            <a:fillRect/>
          </a:stretch>
        </p:blipFill>
        <p:spPr>
          <a:xfrm>
            <a:off x="7797165" y="0"/>
            <a:ext cx="4394835" cy="685673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78"/>
          <p:cNvSpPr txBox="1"/>
          <p:nvPr/>
        </p:nvSpPr>
        <p:spPr>
          <a:xfrm>
            <a:off x="767715" y="1485265"/>
            <a:ext cx="6563995" cy="272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chemeClr val="dk1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Body</a:t>
            </a:r>
            <a:endParaRPr sz="2400" b="1">
              <a:solidFill>
                <a:schemeClr val="dk1"/>
              </a:solidFill>
              <a:highlight>
                <a:srgbClr val="EAFF6A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highlight>
                <a:srgbClr val="EAFF6A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É o espaço na solicitação em que são definidos os dados a serem enviados ao servidor. </a:t>
            </a:r>
            <a:endParaRPr sz="24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pic>
        <p:nvPicPr>
          <p:cNvPr id="307" name="Google Shape;307;p78"/>
          <p:cNvPicPr preferRelativeResize="0"/>
          <p:nvPr/>
        </p:nvPicPr>
        <p:blipFill rotWithShape="1">
          <a:blip r:embed="rId2"/>
          <a:srcRect t="15682"/>
          <a:stretch>
            <a:fillRect/>
          </a:stretch>
        </p:blipFill>
        <p:spPr>
          <a:xfrm>
            <a:off x="768350" y="4177030"/>
            <a:ext cx="6522085" cy="2586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839470" y="476885"/>
            <a:ext cx="7708900" cy="1024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Solicitações HTTP</a:t>
            </a:r>
            <a:endParaRPr lang="pt-BR"/>
          </a:p>
        </p:txBody>
      </p:sp>
      <p:sp>
        <p:nvSpPr>
          <p:cNvPr id="72" name="Google Shape;72;p4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314" name="Google Shape;314;p79"/>
          <p:cNvSpPr txBox="1"/>
          <p:nvPr/>
        </p:nvSpPr>
        <p:spPr>
          <a:xfrm>
            <a:off x="767715" y="1557020"/>
            <a:ext cx="6046470" cy="489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400" b="1">
                <a:solidFill>
                  <a:schemeClr val="dk1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HEADERS</a:t>
            </a:r>
            <a:endParaRPr sz="2400" b="1">
              <a:solidFill>
                <a:schemeClr val="dk1"/>
              </a:solidFill>
              <a:highlight>
                <a:srgbClr val="EAFF6A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just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Os cabeçalhos (headers) HTTP permitem que o cliente e o servidor enviem informação sobre a solicitação e a resposta. Os headers incluem informação sobre a solicitação para estabelecer uma transferência segura e clara e, se for necessário, podem ser modificados para acrescentar dados adicionais.</a:t>
            </a:r>
            <a:endParaRPr sz="24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just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Não devemos confundir informações sobre a solicitação (headers) com os dados que a solicitação pode transferir (body). </a:t>
            </a:r>
            <a:endParaRPr sz="2400" b="1">
              <a:solidFill>
                <a:schemeClr val="dk1"/>
              </a:solidFill>
              <a:highlight>
                <a:srgbClr val="EAFF6A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pic>
        <p:nvPicPr>
          <p:cNvPr id="315" name="Google Shape;315;p7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902450" y="1340485"/>
            <a:ext cx="5237480" cy="407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839470" y="476885"/>
            <a:ext cx="7708900" cy="1024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Solicitações HTTP</a:t>
            </a:r>
            <a:endParaRPr lang="pt-BR"/>
          </a:p>
        </p:txBody>
      </p:sp>
      <p:sp>
        <p:nvSpPr>
          <p:cNvPr id="72" name="Google Shape;72;p4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pic>
        <p:nvPicPr>
          <p:cNvPr id="279" name="Google Shape;279;p75"/>
          <p:cNvPicPr preferRelativeResize="0"/>
          <p:nvPr/>
        </p:nvPicPr>
        <p:blipFill rotWithShape="1">
          <a:blip r:embed="rId1"/>
          <a:srcRect l="5666" r="5657"/>
          <a:stretch>
            <a:fillRect/>
          </a:stretch>
        </p:blipFill>
        <p:spPr>
          <a:xfrm>
            <a:off x="7797165" y="0"/>
            <a:ext cx="4394835" cy="685673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80"/>
          <p:cNvSpPr txBox="1"/>
          <p:nvPr/>
        </p:nvSpPr>
        <p:spPr>
          <a:xfrm>
            <a:off x="773430" y="1574165"/>
            <a:ext cx="6788150" cy="434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400" b="1">
                <a:solidFill>
                  <a:schemeClr val="dk1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PARÂMETROS</a:t>
            </a:r>
            <a:endParaRPr sz="2400" b="1">
              <a:solidFill>
                <a:schemeClr val="dk1"/>
              </a:solidFill>
              <a:highlight>
                <a:srgbClr val="EAFF6A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Para especificar uma solicitação, informações adicionais podem ser enviadas na forma de parâmetros através da URL. Temos duas formas de definir parâmetros através da URL:</a:t>
            </a:r>
            <a:endParaRPr sz="24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457200" lvl="0" indent="-314325" algn="just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DM Sans"/>
              <a:buChar char="✓"/>
            </a:pP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Query params</a:t>
            </a:r>
            <a:endParaRPr sz="24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457200" lvl="0" indent="-31432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DM Sans"/>
              <a:buChar char="✓"/>
            </a:pP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URL params</a:t>
            </a:r>
            <a:endParaRPr sz="2400" b="1">
              <a:solidFill>
                <a:schemeClr val="dk1"/>
              </a:solidFill>
              <a:highlight>
                <a:srgbClr val="EAFF6A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839470" y="476885"/>
            <a:ext cx="7708900" cy="1024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Solicitações HTTP</a:t>
            </a:r>
            <a:endParaRPr lang="pt-BR"/>
          </a:p>
        </p:txBody>
      </p:sp>
      <p:sp>
        <p:nvSpPr>
          <p:cNvPr id="72" name="Google Shape;72;p4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pic>
        <p:nvPicPr>
          <p:cNvPr id="279" name="Google Shape;279;p75"/>
          <p:cNvPicPr preferRelativeResize="0"/>
          <p:nvPr/>
        </p:nvPicPr>
        <p:blipFill rotWithShape="1">
          <a:blip r:embed="rId1"/>
          <a:srcRect l="5666" r="5657"/>
          <a:stretch>
            <a:fillRect/>
          </a:stretch>
        </p:blipFill>
        <p:spPr>
          <a:xfrm>
            <a:off x="7797165" y="0"/>
            <a:ext cx="4394835" cy="685673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81"/>
          <p:cNvSpPr txBox="1"/>
          <p:nvPr/>
        </p:nvSpPr>
        <p:spPr>
          <a:xfrm>
            <a:off x="768985" y="1543050"/>
            <a:ext cx="6902450" cy="5313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chemeClr val="dk1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Query params</a:t>
            </a:r>
            <a:endParaRPr sz="2400" b="1">
              <a:solidFill>
                <a:schemeClr val="dk1"/>
              </a:solidFill>
              <a:highlight>
                <a:srgbClr val="EAFF6A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just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É uma sintaxe que permite associar uma série de parâmetros na URL na forma de pares chave-valor. Por exemplo, quando fazemos uma busca no Google, ele envia o valor informado pelo </a:t>
            </a:r>
            <a:r>
              <a:rPr lang="pt-BR" sz="2400">
                <a:solidFill>
                  <a:schemeClr val="dk1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parâmetro q </a:t>
            </a: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através da URL:</a:t>
            </a:r>
            <a:endParaRPr sz="24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just" rtl="0">
              <a:spcBef>
                <a:spcPts val="11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just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O símbolo ? é utilizado para indicar o final do endereço da URL e o começo da query. A partir desse ponto, são escritos os parâmetros com a forma chave=valor, sendo possível definir vários deles e separá-los com o símbolo ampersand  (&amp;).</a:t>
            </a:r>
            <a:endParaRPr sz="2400" b="1">
              <a:solidFill>
                <a:schemeClr val="dk1"/>
              </a:solidFill>
              <a:highlight>
                <a:srgbClr val="EAFF6A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sp>
        <p:nvSpPr>
          <p:cNvPr id="3" name="Caixa de Texto 2"/>
          <p:cNvSpPr txBox="1"/>
          <p:nvPr/>
        </p:nvSpPr>
        <p:spPr>
          <a:xfrm>
            <a:off x="945515" y="3985260"/>
            <a:ext cx="58096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400" u="sng">
                <a:solidFill>
                  <a:schemeClr val="accent1"/>
                </a:solidFill>
              </a:rPr>
              <a:t>https://www.google.com.br/search?q=fiap</a:t>
            </a:r>
            <a:endParaRPr lang="pt-BR" altLang="en-US" sz="2400" u="sng">
              <a:solidFill>
                <a:schemeClr val="accent1"/>
              </a:solidFill>
            </a:endParaRPr>
          </a:p>
        </p:txBody>
      </p:sp>
      <p:sp>
        <p:nvSpPr>
          <p:cNvPr id="2" name="Elipse 1"/>
          <p:cNvSpPr/>
          <p:nvPr/>
        </p:nvSpPr>
        <p:spPr>
          <a:xfrm>
            <a:off x="5520055" y="4004945"/>
            <a:ext cx="575945" cy="431800"/>
          </a:xfrm>
          <a:prstGeom prst="ellipse">
            <a:avLst/>
          </a:prstGeom>
          <a:noFill/>
          <a:ln w="5715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839470" y="476885"/>
            <a:ext cx="7708900" cy="1024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Solicitações HTTP</a:t>
            </a:r>
            <a:endParaRPr lang="pt-BR"/>
          </a:p>
        </p:txBody>
      </p:sp>
      <p:sp>
        <p:nvSpPr>
          <p:cNvPr id="72" name="Google Shape;72;p4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pic>
        <p:nvPicPr>
          <p:cNvPr id="279" name="Google Shape;279;p75"/>
          <p:cNvPicPr preferRelativeResize="0"/>
          <p:nvPr/>
        </p:nvPicPr>
        <p:blipFill rotWithShape="1">
          <a:blip r:embed="rId1"/>
          <a:srcRect l="5666" r="5657"/>
          <a:stretch>
            <a:fillRect/>
          </a:stretch>
        </p:blipFill>
        <p:spPr>
          <a:xfrm>
            <a:off x="7797165" y="0"/>
            <a:ext cx="4394835" cy="685673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82"/>
          <p:cNvSpPr txBox="1"/>
          <p:nvPr/>
        </p:nvSpPr>
        <p:spPr>
          <a:xfrm>
            <a:off x="704215" y="1501775"/>
            <a:ext cx="7107555" cy="4513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200" b="1">
                <a:solidFill>
                  <a:schemeClr val="dk1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Query params</a:t>
            </a:r>
            <a:endParaRPr sz="2200" b="1">
              <a:solidFill>
                <a:schemeClr val="dk1"/>
              </a:solidFill>
              <a:highlight>
                <a:srgbClr val="EAFF6A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 panose="020B0604020202020204"/>
              <a:buNone/>
            </a:pPr>
            <a:r>
              <a:rPr lang="pt-BR" sz="22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Por exemplo, nesta URL, se faz uma consulta da PokéAPI (https://pokeapi.co/docs/v2), solicitando informação ao endpoint </a:t>
            </a:r>
            <a:r>
              <a:rPr lang="pt-BR" sz="2200" b="1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/pokemon </a:t>
            </a:r>
            <a:r>
              <a:rPr lang="pt-BR" sz="22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e enviando os parâmetros </a:t>
            </a:r>
            <a:r>
              <a:rPr lang="pt-BR" sz="2200" b="1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offset=0</a:t>
            </a:r>
            <a:r>
              <a:rPr lang="pt-BR" sz="22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e </a:t>
            </a:r>
            <a:r>
              <a:rPr lang="pt-BR" sz="2200" b="1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limit=20</a:t>
            </a:r>
            <a:r>
              <a:rPr lang="pt-BR" sz="22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:</a:t>
            </a:r>
            <a:endParaRPr sz="22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 panose="020B0604020202020204"/>
              <a:buNone/>
            </a:pPr>
            <a:r>
              <a:rPr lang="pt-BR" sz="2200" u="sng">
                <a:solidFill>
                  <a:schemeClr val="accent5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  <a:hlinkClick r:id="rId2"/>
              </a:rPr>
              <a:t>https://pokeapi.co/api/v2/pokemon?offset=0&amp;limit=20</a:t>
            </a:r>
            <a:endParaRPr sz="22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 panose="020B0604020202020204"/>
              <a:buNone/>
            </a:pPr>
            <a:r>
              <a:rPr lang="pt-BR" sz="22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Isso condiciona a busca aos dados que queremos do servidor.</a:t>
            </a:r>
            <a:endParaRPr lang="pt-BR" sz="2200" b="1">
              <a:solidFill>
                <a:schemeClr val="dk1"/>
              </a:solidFill>
              <a:highlight>
                <a:srgbClr val="EAFF6A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839470" y="476885"/>
            <a:ext cx="7708900" cy="1024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Solicitações HTTP</a:t>
            </a:r>
            <a:endParaRPr lang="pt-BR"/>
          </a:p>
        </p:txBody>
      </p:sp>
      <p:sp>
        <p:nvSpPr>
          <p:cNvPr id="72" name="Google Shape;72;p4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pic>
        <p:nvPicPr>
          <p:cNvPr id="279" name="Google Shape;279;p75"/>
          <p:cNvPicPr preferRelativeResize="0"/>
          <p:nvPr/>
        </p:nvPicPr>
        <p:blipFill rotWithShape="1">
          <a:blip r:embed="rId1"/>
          <a:srcRect l="5666" r="5657"/>
          <a:stretch>
            <a:fillRect/>
          </a:stretch>
        </p:blipFill>
        <p:spPr>
          <a:xfrm>
            <a:off x="7797165" y="0"/>
            <a:ext cx="4394835" cy="685673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83"/>
          <p:cNvSpPr txBox="1"/>
          <p:nvPr/>
        </p:nvSpPr>
        <p:spPr>
          <a:xfrm>
            <a:off x="767715" y="1485265"/>
            <a:ext cx="6972300" cy="5108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200" b="1">
                <a:solidFill>
                  <a:schemeClr val="dk1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URL params</a:t>
            </a:r>
            <a:endParaRPr sz="2200" b="1">
              <a:solidFill>
                <a:schemeClr val="dk1"/>
              </a:solidFill>
              <a:highlight>
                <a:srgbClr val="EAFF6A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É uma sintaxe que permite enviar parâmetros diretamente na forma de segmentos da URL, ou seja, separados por “/”. Por exemplo, a PokéAPI nos indica o seguinte: </a:t>
            </a:r>
            <a:endParaRPr sz="22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200" u="sng">
                <a:solidFill>
                  <a:schemeClr val="accent5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  <a:hlinkClick r:id="rId2"/>
              </a:rPr>
              <a:t>https://pokeapi.co/api/v2/pokemon/{id or name}/</a:t>
            </a:r>
            <a:endParaRPr sz="22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Isso significa que esse {id or name} é um parâmetro, um valor dinâmico que inserimos na URL, nesse caso, para obter informação sobre um Pokémon de acordo com seu ID ou nome. Para obter informação sobre aquele com id = 1, faríamos uma solicitação </a:t>
            </a:r>
            <a:r>
              <a:rPr lang="pt-BR" sz="2200" b="1">
                <a:solidFill>
                  <a:schemeClr val="dk1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GET </a:t>
            </a:r>
            <a:r>
              <a:rPr lang="pt-BR" sz="22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com a seguinte URL:</a:t>
            </a:r>
            <a:endParaRPr sz="22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2200" u="sng">
                <a:solidFill>
                  <a:schemeClr val="accent5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  <a:hlinkClick r:id="rId3"/>
              </a:rPr>
              <a:t>https://pokeapi.co/api/v2/pokemon/1</a:t>
            </a:r>
            <a:endParaRPr sz="2200" b="1">
              <a:solidFill>
                <a:schemeClr val="dk1"/>
              </a:solidFill>
              <a:highlight>
                <a:srgbClr val="EAFF6A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839470" y="476885"/>
            <a:ext cx="7708900" cy="1024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Estados de solicitação</a:t>
            </a:r>
            <a:endParaRPr lang="pt-BR"/>
          </a:p>
        </p:txBody>
      </p:sp>
      <p:sp>
        <p:nvSpPr>
          <p:cNvPr id="72" name="Google Shape;72;p4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364" name="Google Shape;364;p86"/>
          <p:cNvSpPr txBox="1"/>
          <p:nvPr/>
        </p:nvSpPr>
        <p:spPr>
          <a:xfrm>
            <a:off x="839470" y="1557020"/>
            <a:ext cx="9676130" cy="3758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Na aba Network das “ferramentas do desenvolvedor”, podemos ver todas as solicitações realizadas pelo navegador. Vemos que, por exemplo, ao solicitar acesso a algum site, o navegador realiza diversas </a:t>
            </a:r>
            <a:r>
              <a:rPr lang="pt-BR" sz="2400" b="1">
                <a:solidFill>
                  <a:schemeClr val="dk1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solicitações do tipo GET</a:t>
            </a: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para obter recursos do servidor em questão.</a:t>
            </a:r>
            <a:endParaRPr sz="24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just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Essas solicitações fornecem todos os arquivos necessários para montar a página no browser (HTML, CSS, scripts, imagens, etc.) e, com isso, visualizar a aplicação da forma correta.</a:t>
            </a:r>
            <a:endParaRPr sz="24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 panose="020B0604020202020204"/>
              <a:buNone/>
            </a:pPr>
            <a:endParaRPr sz="24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839470" y="476885"/>
            <a:ext cx="7708900" cy="1024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Estados de solicitação</a:t>
            </a:r>
            <a:endParaRPr lang="pt-BR"/>
          </a:p>
        </p:txBody>
      </p:sp>
      <p:sp>
        <p:nvSpPr>
          <p:cNvPr id="72" name="Google Shape;72;p4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pic>
        <p:nvPicPr>
          <p:cNvPr id="370" name="Google Shape;370;p8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39470" y="1628775"/>
            <a:ext cx="11043920" cy="3613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839470" y="476885"/>
            <a:ext cx="7708900" cy="1024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Estados de solicitação</a:t>
            </a:r>
            <a:endParaRPr lang="pt-BR"/>
          </a:p>
        </p:txBody>
      </p:sp>
      <p:sp>
        <p:nvSpPr>
          <p:cNvPr id="72" name="Google Shape;72;p4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376" name="Google Shape;376;p88"/>
          <p:cNvSpPr txBox="1"/>
          <p:nvPr/>
        </p:nvSpPr>
        <p:spPr>
          <a:xfrm>
            <a:off x="767715" y="1628775"/>
            <a:ext cx="10022840" cy="3700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Cada solicitação tem um </a:t>
            </a:r>
            <a:r>
              <a:rPr lang="pt-BR" sz="2400" b="1">
                <a:solidFill>
                  <a:schemeClr val="dk1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Status</a:t>
            </a: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, que é um código que representa o estado da solicitação:</a:t>
            </a:r>
            <a:endParaRPr sz="24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457200" lvl="0" indent="-314325" algn="just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✓"/>
            </a:pP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Códigos de estado que começam com 2 (geralmente 200) representam uma solicitação bem-sucedida. </a:t>
            </a:r>
            <a:endParaRPr sz="24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457200" lvl="0" indent="-314325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✓"/>
            </a:pP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Os códigos que começam com 4 significam que houve algum erro com a solicitação. </a:t>
            </a:r>
            <a:r>
              <a:rPr lang="pt-BR" sz="2400" i="1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O famoso erro 404 indica que o recurso buscado não foi encontrado.</a:t>
            </a: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</a:t>
            </a:r>
            <a:endParaRPr sz="24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457200" lvl="0" indent="-314325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✓"/>
            </a:pP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Códigos que começam com 5 significam que houve um erro com o servidor e, portanto, não foi um erro da solicitação. </a:t>
            </a:r>
            <a:endParaRPr sz="24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 panose="020B0604020202020204"/>
              <a:buNone/>
            </a:pPr>
            <a:endParaRPr sz="24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>
            <p:ph type="title"/>
          </p:nvPr>
        </p:nvSpPr>
        <p:spPr>
          <a:xfrm>
            <a:off x="838200" y="2073528"/>
            <a:ext cx="105156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000"/>
              <a:buFont typeface="Arial" panose="020B0604020202020204"/>
              <a:buNone/>
            </a:pPr>
            <a:r>
              <a:rPr lang="pt-BR"/>
              <a:t>Engenharia de Software</a:t>
            </a:r>
            <a:endParaRPr lang="pt-BR"/>
          </a:p>
        </p:txBody>
      </p:sp>
      <p:sp>
        <p:nvSpPr>
          <p:cNvPr id="58" name="Google Shape;58;p2"/>
          <p:cNvSpPr txBox="1"/>
          <p:nvPr>
            <p:ph type="body" idx="1"/>
          </p:nvPr>
        </p:nvSpPr>
        <p:spPr>
          <a:xfrm>
            <a:off x="831850" y="2967290"/>
            <a:ext cx="10515600" cy="642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600"/>
              <a:buNone/>
            </a:pPr>
            <a:r>
              <a:rPr lang="pt-BR"/>
              <a:t>Web Development with JS</a:t>
            </a:r>
            <a:endParaRPr lang="pt-BR"/>
          </a:p>
        </p:txBody>
      </p:sp>
      <p:sp>
        <p:nvSpPr>
          <p:cNvPr id="59" name="Google Shape;59;p2"/>
          <p:cNvSpPr txBox="1"/>
          <p:nvPr>
            <p:ph type="body" idx="2"/>
          </p:nvPr>
        </p:nvSpPr>
        <p:spPr>
          <a:xfrm>
            <a:off x="831850" y="3960557"/>
            <a:ext cx="10515600" cy="642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</a:pPr>
            <a:r>
              <a:rPr lang="pt-BR"/>
              <a:t>Prof. Lucas Silva</a:t>
            </a:r>
            <a:endParaRPr lang="pt-BR"/>
          </a:p>
        </p:txBody>
      </p:sp>
      <p:sp>
        <p:nvSpPr>
          <p:cNvPr id="60" name="Google Shape;60;p2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839470" y="476885"/>
            <a:ext cx="5865495" cy="1024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API</a:t>
            </a:r>
            <a:endParaRPr lang="pt-BR"/>
          </a:p>
        </p:txBody>
      </p:sp>
      <p:sp>
        <p:nvSpPr>
          <p:cNvPr id="72" name="Google Shape;72;p4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pic>
        <p:nvPicPr>
          <p:cNvPr id="386" name="Google Shape;386;p90"/>
          <p:cNvPicPr preferRelativeResize="0"/>
          <p:nvPr/>
        </p:nvPicPr>
        <p:blipFill rotWithShape="1">
          <a:blip r:embed="rId1"/>
          <a:srcRect l="47786" r="16157"/>
          <a:stretch>
            <a:fillRect/>
          </a:stretch>
        </p:blipFill>
        <p:spPr>
          <a:xfrm>
            <a:off x="7765415" y="0"/>
            <a:ext cx="4426585" cy="6858635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90"/>
          <p:cNvSpPr txBox="1"/>
          <p:nvPr/>
        </p:nvSpPr>
        <p:spPr>
          <a:xfrm>
            <a:off x="845185" y="1645920"/>
            <a:ext cx="6665595" cy="4850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Uma </a:t>
            </a:r>
            <a:r>
              <a:rPr lang="pt-BR" sz="2400">
                <a:solidFill>
                  <a:schemeClr val="dk1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API (Application Programming Interfaces)</a:t>
            </a: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é uma aplicação web construída com base na arquitetura</a:t>
            </a:r>
            <a:r>
              <a:rPr lang="pt-BR" sz="2400">
                <a:solidFill>
                  <a:srgbClr val="999999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</a:t>
            </a:r>
            <a:r>
              <a:rPr lang="pt-BR" sz="2400" u="sng">
                <a:solidFill>
                  <a:srgbClr val="999999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  <a:hlinkClick r:id="rId2"/>
              </a:rPr>
              <a:t>API REST</a:t>
            </a: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, com a qual podemos solicitar e enviar informação a partir do cliente. </a:t>
            </a:r>
            <a:endParaRPr sz="24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Geralmente nos comunicamos com aplicações desse tipo, sendo essa a tendência atual de desenvolvimento.</a:t>
            </a:r>
            <a:r>
              <a:rPr lang="pt-BR" sz="2400" u="sng">
                <a:solidFill>
                  <a:schemeClr val="accent5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  <a:hlinkClick r:id="rId2"/>
              </a:rPr>
              <a:t> </a:t>
            </a:r>
            <a:endParaRPr sz="2400" b="1">
              <a:solidFill>
                <a:schemeClr val="dk1"/>
              </a:solidFill>
              <a:highlight>
                <a:srgbClr val="EAFF6A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highlight>
                <a:srgbClr val="EAFF6A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400" b="1">
                <a:solidFill>
                  <a:schemeClr val="dk1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A vantagem desse modelo é que ele está orientado aos recursos e define métodos claros para solicitar e enviar informação.</a:t>
            </a:r>
            <a:endParaRPr lang="pt-BR" sz="2400" b="1">
              <a:solidFill>
                <a:schemeClr val="dk1"/>
              </a:solidFill>
              <a:highlight>
                <a:srgbClr val="EAFF6A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839470" y="476885"/>
            <a:ext cx="5865495" cy="1024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API</a:t>
            </a:r>
            <a:endParaRPr lang="pt-BR"/>
          </a:p>
        </p:txBody>
      </p:sp>
      <p:sp>
        <p:nvSpPr>
          <p:cNvPr id="72" name="Google Shape;72;p4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pic>
        <p:nvPicPr>
          <p:cNvPr id="386" name="Google Shape;386;p90"/>
          <p:cNvPicPr preferRelativeResize="0"/>
          <p:nvPr/>
        </p:nvPicPr>
        <p:blipFill rotWithShape="1">
          <a:blip r:embed="rId1"/>
          <a:srcRect l="47786" r="16157"/>
          <a:stretch>
            <a:fillRect/>
          </a:stretch>
        </p:blipFill>
        <p:spPr>
          <a:xfrm>
            <a:off x="7765415" y="0"/>
            <a:ext cx="4426585" cy="6858635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91"/>
          <p:cNvSpPr txBox="1"/>
          <p:nvPr/>
        </p:nvSpPr>
        <p:spPr>
          <a:xfrm>
            <a:off x="767715" y="1557020"/>
            <a:ext cx="6463030" cy="4567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Existem muitas APIs disponíveis que podemos utilizar para acessar diversos recursos úteis para nossa aplicação: Serviços de conteúdo (CMS), plataformas de pagamento, serviços de e-mail, etc. </a:t>
            </a:r>
            <a:endParaRPr sz="24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Existem até mesmo APIs criadas como bases de informação sobre séries e videogames populares, como a PokéAPI (</a:t>
            </a:r>
            <a:r>
              <a:rPr lang="pt-BR" sz="2400" u="sng">
                <a:solidFill>
                  <a:srgbClr val="999999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  <a:hlinkClick r:id="rId2"/>
              </a:rPr>
              <a:t>Documentation - PokéAPI</a:t>
            </a: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) ou a Star Wars API (</a:t>
            </a:r>
            <a:r>
              <a:rPr lang="pt-BR" sz="2400" u="sng">
                <a:solidFill>
                  <a:srgbClr val="999999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  <a:hlinkClick r:id="rId3"/>
              </a:rPr>
              <a:t>SWAPI</a:t>
            </a: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). </a:t>
            </a:r>
            <a:endParaRPr sz="24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839470" y="476885"/>
            <a:ext cx="5865495" cy="1024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API</a:t>
            </a:r>
            <a:endParaRPr lang="pt-BR"/>
          </a:p>
        </p:txBody>
      </p:sp>
      <p:sp>
        <p:nvSpPr>
          <p:cNvPr id="72" name="Google Shape;72;p4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pic>
        <p:nvPicPr>
          <p:cNvPr id="386" name="Google Shape;386;p90"/>
          <p:cNvPicPr preferRelativeResize="0"/>
          <p:nvPr/>
        </p:nvPicPr>
        <p:blipFill rotWithShape="1">
          <a:blip r:embed="rId1"/>
          <a:srcRect l="47786" r="16157"/>
          <a:stretch>
            <a:fillRect/>
          </a:stretch>
        </p:blipFill>
        <p:spPr>
          <a:xfrm>
            <a:off x="7765415" y="0"/>
            <a:ext cx="4426585" cy="6858635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93"/>
          <p:cNvSpPr txBox="1"/>
          <p:nvPr/>
        </p:nvSpPr>
        <p:spPr>
          <a:xfrm>
            <a:off x="839470" y="1628775"/>
            <a:ext cx="6477000" cy="481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Normalmente, uma API tem uma URL base, que é o endereço onde a aplicação está hospedada, e pode ter vários endpoints, que são diversas seções que podemos acessar e fazer solicitações com diferentes métodos ao mesmo endpoint e </a:t>
            </a:r>
            <a:r>
              <a:rPr lang="pt-BR" sz="2200">
                <a:solidFill>
                  <a:schemeClr val="dk1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obter resultados diferentes</a:t>
            </a:r>
            <a:r>
              <a:rPr lang="pt-BR" sz="22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.</a:t>
            </a:r>
            <a:endParaRPr sz="22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Para isso devemos revisar a documentação ao utilizar uma API, já que ela contém as definições dos diferentes endpoints disponíveis, quais métodos utilizar para fazer uma solicitação e o que nos oferecerá em resposta. </a:t>
            </a:r>
            <a:endParaRPr sz="22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839470" y="476885"/>
            <a:ext cx="5865495" cy="1024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API</a:t>
            </a:r>
            <a:endParaRPr lang="pt-BR"/>
          </a:p>
        </p:txBody>
      </p:sp>
      <p:sp>
        <p:nvSpPr>
          <p:cNvPr id="72" name="Google Shape;72;p4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420" name="Google Shape;420;p94"/>
          <p:cNvSpPr txBox="1"/>
          <p:nvPr/>
        </p:nvSpPr>
        <p:spPr>
          <a:xfrm>
            <a:off x="911860" y="1484630"/>
            <a:ext cx="10748645" cy="920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 panose="020B0604020202020204"/>
              <a:buNone/>
            </a:pP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Por exemplo, a Poké API nos oferece a opção de consultar informações sobre algum Pokémon (</a:t>
            </a:r>
            <a:r>
              <a:rPr lang="pt-BR" sz="2400" u="sng">
                <a:solidFill>
                  <a:srgbClr val="999999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  <a:hlinkClick r:id="rId1"/>
              </a:rPr>
              <a:t>https://pokeapi.co/docs/v2#pokemon</a:t>
            </a: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) </a:t>
            </a:r>
            <a:endParaRPr sz="24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pic>
        <p:nvPicPr>
          <p:cNvPr id="421" name="Google Shape;421;p9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342390" y="2419985"/>
            <a:ext cx="8481060" cy="4170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839470" y="476885"/>
            <a:ext cx="5865495" cy="1024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Fetch</a:t>
            </a:r>
            <a:endParaRPr lang="pt-BR"/>
          </a:p>
        </p:txBody>
      </p:sp>
      <p:sp>
        <p:nvSpPr>
          <p:cNvPr id="72" name="Google Shape;72;p4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446" name="Google Shape;446;p98"/>
          <p:cNvSpPr txBox="1"/>
          <p:nvPr/>
        </p:nvSpPr>
        <p:spPr>
          <a:xfrm>
            <a:off x="767715" y="1588135"/>
            <a:ext cx="9580880" cy="2386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pt-BR" sz="2400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O Javascript nos disponibiliza o </a:t>
            </a:r>
            <a:r>
              <a:rPr lang="pt-BR" sz="2400" b="1">
                <a:solidFill>
                  <a:schemeClr val="dk1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método fetch()</a:t>
            </a:r>
            <a:r>
              <a:rPr lang="pt-BR" sz="2400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para fazer solicitações HTTP a algum serviço externo. Essas solicitações são assíncronas e, convenientemente, o método fetch() trabalha com promessas.</a:t>
            </a:r>
            <a:endParaRPr sz="24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2400">
              <a:solidFill>
                <a:schemeClr val="dk1"/>
              </a:solidFill>
              <a:highlight>
                <a:schemeClr val="lt1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pt-BR" sz="2400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O método recebe um primeiro parâmetro, que é a </a:t>
            </a:r>
            <a:r>
              <a:rPr lang="pt-BR" sz="2400" b="1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URL</a:t>
            </a:r>
            <a:r>
              <a:rPr lang="pt-BR" sz="2400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para a qual será feita a solicitação, e um segundo parâmetro opcional de </a:t>
            </a:r>
            <a:r>
              <a:rPr lang="pt-BR" sz="2400" b="1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configuração</a:t>
            </a:r>
            <a:r>
              <a:rPr lang="pt-BR" sz="2400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:</a:t>
            </a:r>
            <a:endParaRPr sz="24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endParaRPr sz="2400">
              <a:solidFill>
                <a:schemeClr val="dk1"/>
              </a:solidFill>
              <a:highlight>
                <a:schemeClr val="lt1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 panose="020B0604020202020204"/>
              <a:buNone/>
            </a:pPr>
            <a:endParaRPr sz="24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graphicFrame>
        <p:nvGraphicFramePr>
          <p:cNvPr id="447" name="Google Shape;447;p98"/>
          <p:cNvGraphicFramePr/>
          <p:nvPr>
            <p:custDataLst>
              <p:tags r:id="rId1"/>
            </p:custDataLst>
          </p:nvPr>
        </p:nvGraphicFramePr>
        <p:xfrm>
          <a:off x="910590" y="5156835"/>
          <a:ext cx="3260725" cy="539750"/>
        </p:xfrm>
        <a:graphic>
          <a:graphicData uri="http://schemas.openxmlformats.org/drawingml/2006/table">
            <a:tbl>
              <a:tblPr>
                <a:noFill/>
                <a:tableStyleId>{9E9CE9FC-1C19-4050-BDA2-C34311A6CE94}</a:tableStyleId>
              </a:tblPr>
              <a:tblGrid>
                <a:gridCol w="3260725"/>
              </a:tblGrid>
              <a:tr h="539750"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b="0" u="none" strike="noStrike" cap="none">
                          <a:solidFill>
                            <a:srgbClr val="8BE9FD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fetch</a:t>
                      </a:r>
                      <a:r>
                        <a:rPr lang="pt-BR" sz="24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(url, config)</a:t>
                      </a:r>
                      <a:endParaRPr lang="pt-BR" sz="2400" b="0" u="none" strike="noStrike" cap="none">
                        <a:solidFill>
                          <a:srgbClr val="F8F8F2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</a:txBody>
                  <a:tcPr marL="63500" marR="63500" marT="63500" marB="63500">
                    <a:solidFill>
                      <a:srgbClr val="0C343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839470" y="476885"/>
            <a:ext cx="5865495" cy="1024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Fetch</a:t>
            </a:r>
            <a:endParaRPr lang="pt-BR"/>
          </a:p>
        </p:txBody>
      </p:sp>
      <p:sp>
        <p:nvSpPr>
          <p:cNvPr id="72" name="Google Shape;72;p4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455" name="Google Shape;455;p99"/>
          <p:cNvSpPr txBox="1"/>
          <p:nvPr/>
        </p:nvSpPr>
        <p:spPr>
          <a:xfrm>
            <a:off x="767715" y="1430020"/>
            <a:ext cx="11016615" cy="272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Para os próximos exemplos, utilizaremos a API </a:t>
            </a:r>
            <a:r>
              <a:rPr lang="pt-BR" sz="2400" u="sng">
                <a:solidFill>
                  <a:srgbClr val="999999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  <a:hlinkClick r:id="rId1"/>
              </a:rPr>
              <a:t>JSON Placeholder</a:t>
            </a:r>
            <a:r>
              <a:rPr lang="pt-BR" sz="2400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, projetada para testar solicitações simulando uma lista de posts.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highlight>
                <a:schemeClr val="lt1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Por padrão, o método fetch faz solicitações do tipo </a:t>
            </a:r>
            <a:r>
              <a:rPr lang="pt-BR" sz="2400" b="1">
                <a:solidFill>
                  <a:schemeClr val="dk1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GET</a:t>
            </a:r>
            <a:r>
              <a:rPr lang="pt-BR" sz="2400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. </a:t>
            </a:r>
            <a:endParaRPr sz="24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pt-BR" sz="2400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De acordo com a documentação, para obter uma lista de posts, devemos fazer uma solicitação do seguinte tipo.</a:t>
            </a:r>
            <a:r>
              <a:rPr lang="pt-BR" sz="2400" u="sng">
                <a:solidFill>
                  <a:schemeClr val="accent5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  <a:hlinkClick r:id="rId1"/>
              </a:rPr>
              <a:t> </a:t>
            </a:r>
            <a:endParaRPr sz="24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graphicFrame>
        <p:nvGraphicFramePr>
          <p:cNvPr id="456" name="Google Shape;456;p99"/>
          <p:cNvGraphicFramePr/>
          <p:nvPr>
            <p:custDataLst>
              <p:tags r:id="rId2"/>
            </p:custDataLst>
          </p:nvPr>
        </p:nvGraphicFramePr>
        <p:xfrm>
          <a:off x="1415415" y="4325620"/>
          <a:ext cx="8931910" cy="1639570"/>
        </p:xfrm>
        <a:graphic>
          <a:graphicData uri="http://schemas.openxmlformats.org/drawingml/2006/table">
            <a:tbl>
              <a:tblPr>
                <a:noFill/>
                <a:tableStyleId>{9E9CE9FC-1C19-4050-BDA2-C34311A6CE94}</a:tableStyleId>
              </a:tblPr>
              <a:tblGrid>
                <a:gridCol w="8931910"/>
              </a:tblGrid>
              <a:tr h="1639570">
                <a:tc>
                  <a:txBody>
                    <a:bodyPr/>
                    <a:p>
                      <a:pPr marL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pt-BR" sz="2400">
                          <a:solidFill>
                            <a:srgbClr val="8BE9FD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fetch</a:t>
                      </a:r>
                      <a:r>
                        <a:rPr lang="pt-BR" sz="24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4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'</a:t>
                      </a:r>
                      <a:r>
                        <a:rPr lang="pt-BR" sz="240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https://jsonplaceholder.typicode.com/posts</a:t>
                      </a:r>
                      <a:r>
                        <a:rPr lang="pt-BR" sz="24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'</a:t>
                      </a:r>
                      <a:r>
                        <a:rPr lang="pt-BR" sz="24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</a:t>
                      </a:r>
                      <a:endParaRPr sz="2400">
                        <a:solidFill>
                          <a:srgbClr val="F8F8F2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  <a:p>
                      <a:pPr marL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pt-BR" sz="24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   .</a:t>
                      </a:r>
                      <a:r>
                        <a:rPr lang="pt-BR" sz="24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then</a:t>
                      </a:r>
                      <a:r>
                        <a:rPr lang="pt-BR" sz="24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400" i="1">
                          <a:solidFill>
                            <a:srgbClr val="FFB86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response</a:t>
                      </a:r>
                      <a:r>
                        <a:rPr lang="pt-BR" sz="24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4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=&gt;</a:t>
                      </a:r>
                      <a:r>
                        <a:rPr lang="pt-BR" sz="24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400" i="1">
                          <a:solidFill>
                            <a:srgbClr val="FFB86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response</a:t>
                      </a:r>
                      <a:r>
                        <a:rPr lang="pt-BR" sz="24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4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json</a:t>
                      </a:r>
                      <a:r>
                        <a:rPr lang="pt-BR" sz="24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())</a:t>
                      </a:r>
                      <a:endParaRPr sz="2400">
                        <a:solidFill>
                          <a:srgbClr val="F8F8F2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  <a:p>
                      <a:pPr marL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pt-BR" sz="24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   .</a:t>
                      </a:r>
                      <a:r>
                        <a:rPr lang="pt-BR" sz="24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then</a:t>
                      </a:r>
                      <a:r>
                        <a:rPr lang="pt-BR" sz="24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400" i="1">
                          <a:solidFill>
                            <a:srgbClr val="FFB86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response</a:t>
                      </a:r>
                      <a:r>
                        <a:rPr lang="pt-BR" sz="24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4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=&gt;</a:t>
                      </a:r>
                      <a:r>
                        <a:rPr lang="pt-BR" sz="24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4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console</a:t>
                      </a:r>
                      <a:r>
                        <a:rPr lang="pt-BR" sz="24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4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log</a:t>
                      </a:r>
                      <a:r>
                        <a:rPr lang="pt-BR" sz="24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400" i="1">
                          <a:solidFill>
                            <a:srgbClr val="FFB86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response</a:t>
                      </a:r>
                      <a:r>
                        <a:rPr lang="pt-BR" sz="24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))</a:t>
                      </a:r>
                      <a:endParaRPr lang="pt-BR" sz="2400">
                        <a:solidFill>
                          <a:srgbClr val="F8F8F2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</a:txBody>
                  <a:tcPr marL="63500" marR="63500" marT="63500" marB="63500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839470" y="476885"/>
            <a:ext cx="5865495" cy="1024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Fetch</a:t>
            </a:r>
            <a:endParaRPr lang="pt-BR"/>
          </a:p>
        </p:txBody>
      </p:sp>
      <p:sp>
        <p:nvSpPr>
          <p:cNvPr id="72" name="Google Shape;72;p4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464" name="Google Shape;464;p100"/>
          <p:cNvSpPr txBox="1"/>
          <p:nvPr/>
        </p:nvSpPr>
        <p:spPr>
          <a:xfrm>
            <a:off x="767715" y="1412875"/>
            <a:ext cx="10142855" cy="251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Esse processo retorna uma Promessa pendente. </a:t>
            </a:r>
            <a:endParaRPr sz="22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Para trabalhar com a resolução da solicitação, </a:t>
            </a:r>
            <a:r>
              <a:rPr lang="pt-BR" sz="2200" b="1">
                <a:solidFill>
                  <a:schemeClr val="dk1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devemos fazer isso dentro do método .then()</a:t>
            </a:r>
            <a:r>
              <a:rPr lang="pt-BR" sz="22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correspondente:</a:t>
            </a:r>
            <a:endParaRPr sz="22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Visualizando o </a:t>
            </a:r>
            <a:r>
              <a:rPr lang="pt-BR" sz="2200" b="1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console.log </a:t>
            </a:r>
            <a:r>
              <a:rPr lang="pt-BR" sz="2200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da resposta, não vemos a lista de posts que esperávamos, mas sim um objeto do tipo Response.</a:t>
            </a:r>
            <a:endParaRPr sz="22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graphicFrame>
        <p:nvGraphicFramePr>
          <p:cNvPr id="465" name="Google Shape;465;p100"/>
          <p:cNvGraphicFramePr/>
          <p:nvPr>
            <p:custDataLst>
              <p:tags r:id="rId1"/>
            </p:custDataLst>
          </p:nvPr>
        </p:nvGraphicFramePr>
        <p:xfrm>
          <a:off x="1199515" y="4148455"/>
          <a:ext cx="8786495" cy="943610"/>
        </p:xfrm>
        <a:graphic>
          <a:graphicData uri="http://schemas.openxmlformats.org/drawingml/2006/table">
            <a:tbl>
              <a:tblPr>
                <a:noFill/>
                <a:tableStyleId>{9E9CE9FC-1C19-4050-BDA2-C34311A6CE94}</a:tableStyleId>
              </a:tblPr>
              <a:tblGrid>
                <a:gridCol w="8786495"/>
              </a:tblGrid>
              <a:tr h="943610"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r>
                        <a:rPr lang="pt-BR" sz="2400">
                          <a:solidFill>
                            <a:srgbClr val="8BE9FD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fetch</a:t>
                      </a:r>
                      <a:r>
                        <a:rPr lang="pt-BR" sz="24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4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'</a:t>
                      </a:r>
                      <a:r>
                        <a:rPr lang="pt-BR" sz="240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https://jsonplaceholder.typicode.com/posts</a:t>
                      </a:r>
                      <a:r>
                        <a:rPr lang="pt-BR" sz="24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'</a:t>
                      </a:r>
                      <a:r>
                        <a:rPr lang="pt-BR" sz="24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r>
                        <a:rPr lang="pt-BR" sz="24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.</a:t>
                      </a:r>
                      <a:r>
                        <a:rPr lang="pt-BR" sz="24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then</a:t>
                      </a:r>
                      <a:r>
                        <a:rPr lang="pt-BR" sz="24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((</a:t>
                      </a:r>
                      <a:r>
                        <a:rPr lang="pt-BR" sz="2400" i="1">
                          <a:solidFill>
                            <a:srgbClr val="FFB86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resp</a:t>
                      </a:r>
                      <a:r>
                        <a:rPr lang="pt-BR" sz="24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 </a:t>
                      </a:r>
                      <a:r>
                        <a:rPr lang="pt-BR" sz="24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=&gt;</a:t>
                      </a:r>
                      <a:r>
                        <a:rPr lang="pt-BR" sz="24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4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console</a:t>
                      </a:r>
                      <a:r>
                        <a:rPr lang="pt-BR" sz="24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4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log</a:t>
                      </a:r>
                      <a:r>
                        <a:rPr lang="pt-BR" sz="24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400" i="1">
                          <a:solidFill>
                            <a:srgbClr val="FFB86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resp</a:t>
                      </a:r>
                      <a:r>
                        <a:rPr lang="pt-BR" sz="24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))</a:t>
                      </a:r>
                      <a:endParaRPr lang="pt-BR" sz="2400">
                        <a:solidFill>
                          <a:srgbClr val="F8F8F2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</a:txBody>
                  <a:tcPr marL="63500" marR="63500" marT="63500" marB="63500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</a:tr>
            </a:tbl>
          </a:graphicData>
        </a:graphic>
      </p:graphicFrame>
      <p:pic>
        <p:nvPicPr>
          <p:cNvPr id="466" name="Google Shape;466;p10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51180" y="5616575"/>
            <a:ext cx="10687050" cy="865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839470" y="476885"/>
            <a:ext cx="5865495" cy="1024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Response</a:t>
            </a:r>
            <a:endParaRPr lang="pt-BR"/>
          </a:p>
        </p:txBody>
      </p:sp>
      <p:sp>
        <p:nvSpPr>
          <p:cNvPr id="72" name="Google Shape;72;p4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479" name="Google Shape;479;p102"/>
          <p:cNvSpPr txBox="1"/>
          <p:nvPr/>
        </p:nvSpPr>
        <p:spPr>
          <a:xfrm>
            <a:off x="767715" y="1341755"/>
            <a:ext cx="10946765" cy="3018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Chamar o fetch() retorna uma promessa que resolve um objeto Response, o qual contém informação sobre a resposta do servidor, como seu código de estado e headers. Para acessar o conteúdo da resposta devemos dar um passo adicional e, por isso, vemos </a:t>
            </a:r>
            <a:r>
              <a:rPr lang="pt-BR" sz="2200" b="1">
                <a:solidFill>
                  <a:schemeClr val="dk1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dois métodos .then() concatenados.</a:t>
            </a:r>
            <a:endParaRPr sz="2200" b="1">
              <a:solidFill>
                <a:schemeClr val="dk1"/>
              </a:solidFill>
              <a:highlight>
                <a:srgbClr val="EAFF6A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pt-BR" sz="2200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Geralmente, os dados são transferidos em formato JSON. Portanto, para obter o conteúdo da resposta, devemos aplicar o </a:t>
            </a:r>
            <a:r>
              <a:rPr lang="pt-BR" sz="2200" b="1">
                <a:solidFill>
                  <a:schemeClr val="dk1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método .json() </a:t>
            </a:r>
            <a:r>
              <a:rPr lang="pt-BR" sz="2200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a esse objeto. Por sua vez, ele retorna uma Promessa e, por isso, captamos seu conteúdo (os dados enviados pela API) em um segundo .then():</a:t>
            </a:r>
            <a:endParaRPr lang="pt-BR" sz="2200">
              <a:solidFill>
                <a:schemeClr val="dk1"/>
              </a:solidFill>
              <a:highlight>
                <a:schemeClr val="lt1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graphicFrame>
        <p:nvGraphicFramePr>
          <p:cNvPr id="480" name="Google Shape;480;p102"/>
          <p:cNvGraphicFramePr/>
          <p:nvPr>
            <p:custDataLst>
              <p:tags r:id="rId1"/>
            </p:custDataLst>
          </p:nvPr>
        </p:nvGraphicFramePr>
        <p:xfrm>
          <a:off x="1919605" y="4580890"/>
          <a:ext cx="8581390" cy="1960880"/>
        </p:xfrm>
        <a:graphic>
          <a:graphicData uri="http://schemas.openxmlformats.org/drawingml/2006/table">
            <a:tbl>
              <a:tblPr>
                <a:noFill/>
                <a:tableStyleId>{9E9CE9FC-1C19-4050-BDA2-C34311A6CE94}</a:tableStyleId>
              </a:tblPr>
              <a:tblGrid>
                <a:gridCol w="8581390"/>
              </a:tblGrid>
              <a:tr h="1960880"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r>
                        <a:rPr lang="pt-BR" sz="2400">
                          <a:solidFill>
                            <a:srgbClr val="8BE9FD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fetch</a:t>
                      </a:r>
                      <a:r>
                        <a:rPr lang="pt-BR" sz="24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4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'</a:t>
                      </a:r>
                      <a:r>
                        <a:rPr lang="pt-BR" sz="240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https://jsonplaceholder.typicode.com/posts</a:t>
                      </a:r>
                      <a:r>
                        <a:rPr lang="pt-BR" sz="24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'</a:t>
                      </a:r>
                      <a:r>
                        <a:rPr lang="pt-BR" sz="24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r>
                        <a:rPr lang="pt-BR" sz="24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.</a:t>
                      </a:r>
                      <a:r>
                        <a:rPr lang="pt-BR" sz="24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then</a:t>
                      </a:r>
                      <a:r>
                        <a:rPr lang="pt-BR" sz="24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((</a:t>
                      </a:r>
                      <a:r>
                        <a:rPr lang="pt-BR" sz="2400" i="1">
                          <a:solidFill>
                            <a:srgbClr val="FFB86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resp</a:t>
                      </a:r>
                      <a:r>
                        <a:rPr lang="pt-BR" sz="24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 </a:t>
                      </a:r>
                      <a:r>
                        <a:rPr lang="pt-BR" sz="24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=&gt;</a:t>
                      </a:r>
                      <a:r>
                        <a:rPr lang="pt-BR" sz="24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400" i="1">
                          <a:solidFill>
                            <a:srgbClr val="FFB86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resp</a:t>
                      </a:r>
                      <a:r>
                        <a:rPr lang="pt-BR" sz="24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4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json</a:t>
                      </a:r>
                      <a:r>
                        <a:rPr lang="pt-BR" sz="24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())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r>
                        <a:rPr lang="pt-BR" sz="24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.</a:t>
                      </a:r>
                      <a:r>
                        <a:rPr lang="pt-BR" sz="24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then</a:t>
                      </a:r>
                      <a:r>
                        <a:rPr lang="pt-BR" sz="24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((</a:t>
                      </a:r>
                      <a:r>
                        <a:rPr lang="pt-BR" sz="2400" i="1">
                          <a:solidFill>
                            <a:srgbClr val="FFB86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data</a:t>
                      </a:r>
                      <a:r>
                        <a:rPr lang="pt-BR" sz="24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 </a:t>
                      </a:r>
                      <a:r>
                        <a:rPr lang="pt-BR" sz="24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=&gt;</a:t>
                      </a:r>
                      <a:r>
                        <a:rPr lang="pt-BR" sz="24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{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r>
                        <a:rPr lang="pt-BR" sz="24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    </a:t>
                      </a:r>
                      <a:r>
                        <a:rPr lang="pt-BR" sz="24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console</a:t>
                      </a:r>
                      <a:r>
                        <a:rPr lang="pt-BR" sz="24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4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log</a:t>
                      </a:r>
                      <a:r>
                        <a:rPr lang="pt-BR" sz="24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400" i="1">
                          <a:solidFill>
                            <a:srgbClr val="FFB86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data</a:t>
                      </a:r>
                      <a:r>
                        <a:rPr lang="pt-BR" sz="24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r>
                        <a:rPr lang="pt-BR" sz="24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})</a:t>
                      </a:r>
                      <a:endParaRPr lang="pt-BR" sz="2400">
                        <a:solidFill>
                          <a:srgbClr val="F8F8F2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</a:txBody>
                  <a:tcPr marL="63500" marR="63500" marT="63500" marB="63500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839470" y="476885"/>
            <a:ext cx="5865495" cy="1024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Response</a:t>
            </a:r>
            <a:endParaRPr lang="pt-BR"/>
          </a:p>
        </p:txBody>
      </p:sp>
      <p:sp>
        <p:nvSpPr>
          <p:cNvPr id="72" name="Google Shape;72;p4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488" name="Google Shape;488;p103"/>
          <p:cNvSpPr txBox="1"/>
          <p:nvPr/>
        </p:nvSpPr>
        <p:spPr>
          <a:xfrm>
            <a:off x="767715" y="1533525"/>
            <a:ext cx="4250055" cy="400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pt-BR" sz="2400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No parâmetro data, temos o conteúdo da resposta de nossa solicitação.</a:t>
            </a:r>
            <a:endParaRPr sz="24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2400">
              <a:solidFill>
                <a:schemeClr val="dk1"/>
              </a:solidFill>
              <a:highlight>
                <a:schemeClr val="lt1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pt-BR" sz="2400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Nesse caso, a API </a:t>
            </a:r>
            <a:r>
              <a:rPr lang="pt-BR" sz="2400" b="1">
                <a:solidFill>
                  <a:schemeClr val="dk1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nos responde com um array de 100 elementos, em que cada elemento representa um post.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pic>
        <p:nvPicPr>
          <p:cNvPr id="489" name="Google Shape;489;p10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055870" y="1555750"/>
            <a:ext cx="7015480" cy="3859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>
            <p:ph type="title"/>
          </p:nvPr>
        </p:nvSpPr>
        <p:spPr>
          <a:xfrm>
            <a:off x="1268730" y="257175"/>
            <a:ext cx="9113520" cy="784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400"/>
              <a:buFont typeface="Arial" panose="020B0604020202020204"/>
              <a:buNone/>
            </a:pPr>
            <a:r>
              <a:rPr lang="pt-BR" sz="4400"/>
              <a:t>Para lembrar</a:t>
            </a:r>
            <a:endParaRPr lang="pt-BR" sz="4400"/>
          </a:p>
        </p:txBody>
      </p:sp>
      <p:sp>
        <p:nvSpPr>
          <p:cNvPr id="66" name="Google Shape;66;p3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grpSp>
        <p:nvGrpSpPr>
          <p:cNvPr id="500" name="Google Shape;500;p105"/>
          <p:cNvGrpSpPr/>
          <p:nvPr/>
        </p:nvGrpSpPr>
        <p:grpSpPr>
          <a:xfrm>
            <a:off x="350169" y="275082"/>
            <a:ext cx="667472" cy="667472"/>
            <a:chOff x="4616400" y="1950761"/>
            <a:chExt cx="431100" cy="431100"/>
          </a:xfrm>
        </p:grpSpPr>
        <p:sp>
          <p:nvSpPr>
            <p:cNvPr id="501" name="Google Shape;501;p105"/>
            <p:cNvSpPr/>
            <p:nvPr/>
          </p:nvSpPr>
          <p:spPr>
            <a:xfrm>
              <a:off x="4616400" y="1950761"/>
              <a:ext cx="431100" cy="431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502" name="Google Shape;502;p105" title="ícono de para recordar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4699911" y="2034249"/>
              <a:ext cx="264076" cy="2640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9" name="Google Shape;499;p105"/>
          <p:cNvSpPr txBox="1"/>
          <p:nvPr/>
        </p:nvSpPr>
        <p:spPr>
          <a:xfrm>
            <a:off x="633730" y="1520190"/>
            <a:ext cx="10551160" cy="4077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pt-BR" sz="2800">
                <a:solidFill>
                  <a:schemeClr val="lt2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Trabalhar com APIs nos oferece um contexto claro sobre como nos comunicar e obter respostas com recursos. </a:t>
            </a:r>
            <a:endParaRPr sz="2800">
              <a:solidFill>
                <a:schemeClr val="lt2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pt-BR" sz="2800">
                <a:solidFill>
                  <a:schemeClr val="lt2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No entanto, cada API define o que responder, qual formato dar aos dados que envia e como estruturá-los. </a:t>
            </a:r>
            <a:endParaRPr sz="2800">
              <a:solidFill>
                <a:schemeClr val="lt2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2800">
              <a:solidFill>
                <a:schemeClr val="lt2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pt-BR" sz="2800">
                <a:solidFill>
                  <a:schemeClr val="lt2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Portanto, sempre devemos analisar as respostas obtidas para decidir quais dados utilizaremos.</a:t>
            </a:r>
            <a:endParaRPr sz="2800">
              <a:solidFill>
                <a:schemeClr val="lt2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2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>
            <p:ph type="title"/>
          </p:nvPr>
        </p:nvSpPr>
        <p:spPr>
          <a:xfrm>
            <a:off x="838200" y="1046480"/>
            <a:ext cx="10515600" cy="5362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400"/>
              <a:buFont typeface="Arial" panose="020B0604020202020204"/>
              <a:buNone/>
            </a:pPr>
            <a:r>
              <a:rPr lang="pt-BR" sz="4400"/>
              <a:t>AJAX e Fetch</a:t>
            </a:r>
            <a:endParaRPr lang="pt-BR" sz="4400"/>
          </a:p>
        </p:txBody>
      </p:sp>
      <p:sp>
        <p:nvSpPr>
          <p:cNvPr id="66" name="Google Shape;66;p3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839470" y="476885"/>
            <a:ext cx="5865495" cy="1024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Analisando respostas</a:t>
            </a:r>
            <a:endParaRPr lang="pt-BR"/>
          </a:p>
        </p:txBody>
      </p:sp>
      <p:sp>
        <p:nvSpPr>
          <p:cNvPr id="72" name="Google Shape;72;p4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511" name="Google Shape;511;p106"/>
          <p:cNvSpPr txBox="1"/>
          <p:nvPr/>
        </p:nvSpPr>
        <p:spPr>
          <a:xfrm>
            <a:off x="850035" y="1988830"/>
            <a:ext cx="4138200" cy="1454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Veja como são os objetos presente no array retornado pela API </a:t>
            </a:r>
            <a:r>
              <a:rPr lang="pt-BR" sz="2400" u="sng">
                <a:solidFill>
                  <a:srgbClr val="666666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  <a:hlinkClick r:id="rId1"/>
              </a:rPr>
              <a:t>JSON Placeholder</a:t>
            </a:r>
            <a:r>
              <a:rPr lang="pt-BR" sz="2400">
                <a:solidFill>
                  <a:srgbClr val="666666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.</a:t>
            </a:r>
            <a:endParaRPr sz="24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pic>
        <p:nvPicPr>
          <p:cNvPr id="512" name="Google Shape;512;p10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465570" y="1052830"/>
            <a:ext cx="5476875" cy="4199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839470" y="476885"/>
            <a:ext cx="5865495" cy="1024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Analisando respostas</a:t>
            </a:r>
            <a:endParaRPr lang="pt-BR"/>
          </a:p>
        </p:txBody>
      </p:sp>
      <p:sp>
        <p:nvSpPr>
          <p:cNvPr id="72" name="Google Shape;72;p4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520" name="Google Shape;520;p107"/>
          <p:cNvSpPr txBox="1"/>
          <p:nvPr/>
        </p:nvSpPr>
        <p:spPr>
          <a:xfrm>
            <a:off x="695960" y="1557020"/>
            <a:ext cx="3878580" cy="407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r>
              <a:rPr lang="pt-BR" sz="22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Cada elemento tem as propriedades </a:t>
            </a:r>
            <a:r>
              <a:rPr lang="pt-BR" sz="2200" b="1">
                <a:solidFill>
                  <a:schemeClr val="dk1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body, id, title e userId</a:t>
            </a:r>
            <a:r>
              <a:rPr lang="pt-BR" sz="2200">
                <a:solidFill>
                  <a:schemeClr val="dk1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. </a:t>
            </a:r>
            <a:endParaRPr sz="2200">
              <a:solidFill>
                <a:schemeClr val="dk1"/>
              </a:solidFill>
              <a:highlight>
                <a:srgbClr val="EAFF6A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r>
              <a:rPr lang="pt-BR" sz="22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Lembre que estamos trabalhando com o parâmetro</a:t>
            </a:r>
            <a:r>
              <a:rPr lang="pt-BR" sz="2200" i="1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data</a:t>
            </a:r>
            <a:r>
              <a:rPr lang="pt-BR" sz="22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definido, que é um array de objetos. Por isso, podemos percorrê-lo e acessar seus objetos e propriedades</a:t>
            </a:r>
            <a:endParaRPr sz="22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graphicFrame>
        <p:nvGraphicFramePr>
          <p:cNvPr id="521" name="Google Shape;521;p107"/>
          <p:cNvGraphicFramePr/>
          <p:nvPr>
            <p:custDataLst>
              <p:tags r:id="rId1"/>
            </p:custDataLst>
          </p:nvPr>
        </p:nvGraphicFramePr>
        <p:xfrm>
          <a:off x="4935220" y="1520825"/>
          <a:ext cx="7153275" cy="2032635"/>
        </p:xfrm>
        <a:graphic>
          <a:graphicData uri="http://schemas.openxmlformats.org/drawingml/2006/table">
            <a:tbl>
              <a:tblPr>
                <a:noFill/>
                <a:tableStyleId>{9E9CE9FC-1C19-4050-BDA2-C34311A6CE94}</a:tableStyleId>
              </a:tblPr>
              <a:tblGrid>
                <a:gridCol w="7153275"/>
              </a:tblGrid>
              <a:tr h="2032635"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r>
                        <a:rPr lang="pt-BR" sz="2000">
                          <a:solidFill>
                            <a:srgbClr val="8BE9FD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fetch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'</a:t>
                      </a:r>
                      <a:r>
                        <a:rPr lang="pt-BR" sz="200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https://jsonplaceholder.typicode.com/posts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'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.</a:t>
                      </a:r>
                      <a:r>
                        <a:rPr lang="pt-BR" sz="20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then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((</a:t>
                      </a:r>
                      <a:r>
                        <a:rPr lang="pt-BR" sz="2000" i="1">
                          <a:solidFill>
                            <a:srgbClr val="FFB86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resp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 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=&gt;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 i="1">
                          <a:solidFill>
                            <a:srgbClr val="FFB86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resp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0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json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())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.</a:t>
                      </a:r>
                      <a:r>
                        <a:rPr lang="pt-BR" sz="20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then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((</a:t>
                      </a:r>
                      <a:r>
                        <a:rPr lang="pt-BR" sz="2000" i="1">
                          <a:solidFill>
                            <a:srgbClr val="FFB86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data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 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=&gt;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{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    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console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0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log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000" i="1">
                          <a:solidFill>
                            <a:srgbClr val="FFB86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data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[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0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].title)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    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console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0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log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000" i="1">
                          <a:solidFill>
                            <a:srgbClr val="FFB86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data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[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0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].body)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})</a:t>
                      </a:r>
                      <a:endParaRPr lang="pt-BR" sz="2000">
                        <a:solidFill>
                          <a:srgbClr val="F8F8F2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</a:txBody>
                  <a:tcPr marL="63500" marR="63500" marT="63500" marB="63500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</a:tr>
            </a:tbl>
          </a:graphicData>
        </a:graphic>
      </p:graphicFrame>
      <p:pic>
        <p:nvPicPr>
          <p:cNvPr id="522" name="Google Shape;522;p10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942840" y="3646805"/>
            <a:ext cx="6693535" cy="1796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839470" y="476885"/>
            <a:ext cx="5865495" cy="1024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Analisando respostas</a:t>
            </a:r>
            <a:endParaRPr lang="pt-BR"/>
          </a:p>
        </p:txBody>
      </p:sp>
      <p:sp>
        <p:nvSpPr>
          <p:cNvPr id="72" name="Google Shape;72;p4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530" name="Google Shape;530;p108"/>
          <p:cNvSpPr txBox="1"/>
          <p:nvPr/>
        </p:nvSpPr>
        <p:spPr>
          <a:xfrm>
            <a:off x="839235" y="1269875"/>
            <a:ext cx="4138200" cy="4852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Tendo isso disponível dentro do método .then(), </a:t>
            </a:r>
            <a:r>
              <a:rPr lang="pt-BR" sz="2200" b="1">
                <a:solidFill>
                  <a:schemeClr val="dk1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podemos encaminhá-lo ao DOM utilizando os métodos vistos previamente!</a:t>
            </a:r>
            <a:endParaRPr sz="2200" b="1">
              <a:solidFill>
                <a:schemeClr val="dk1"/>
              </a:solidFill>
              <a:highlight>
                <a:srgbClr val="EAFF6A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chemeClr val="dk1"/>
              </a:solidFill>
              <a:highlight>
                <a:srgbClr val="E0FF00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pt-BR" sz="2200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Ao obter a resposta da API, percorremos o array obtido e acrescentamos à &lt;ul&gt; um elemento &lt;li&gt; com o conteúdo de cada post no array. </a:t>
            </a:r>
            <a:endParaRPr sz="2200" b="1">
              <a:solidFill>
                <a:schemeClr val="dk1"/>
              </a:solidFill>
              <a:highlight>
                <a:srgbClr val="E0FF00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graphicFrame>
        <p:nvGraphicFramePr>
          <p:cNvPr id="531" name="Google Shape;531;p108"/>
          <p:cNvGraphicFramePr/>
          <p:nvPr>
            <p:custDataLst>
              <p:tags r:id="rId1"/>
            </p:custDataLst>
          </p:nvPr>
        </p:nvGraphicFramePr>
        <p:xfrm>
          <a:off x="6960235" y="692785"/>
          <a:ext cx="3846195" cy="1634490"/>
        </p:xfrm>
        <a:graphic>
          <a:graphicData uri="http://schemas.openxmlformats.org/drawingml/2006/table">
            <a:tbl>
              <a:tblPr>
                <a:noFill/>
                <a:tableStyleId>{9E9CE9FC-1C19-4050-BDA2-C34311A6CE94}</a:tableStyleId>
              </a:tblPr>
              <a:tblGrid>
                <a:gridCol w="3846195"/>
              </a:tblGrid>
              <a:tr h="1634490"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&lt;</a:t>
                      </a:r>
                      <a:r>
                        <a:rPr lang="pt-BR" sz="16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h2</a:t>
                      </a: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&gt;Posts!&lt;/</a:t>
                      </a:r>
                      <a:r>
                        <a:rPr lang="pt-BR" sz="16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h2</a:t>
                      </a: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&gt;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&lt;</a:t>
                      </a:r>
                      <a:r>
                        <a:rPr lang="pt-BR" sz="16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hr</a:t>
                      </a: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&gt;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</a:b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&lt;</a:t>
                      </a:r>
                      <a:r>
                        <a:rPr lang="pt-BR" sz="16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ul</a:t>
                      </a: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1600" i="1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id</a:t>
                      </a:r>
                      <a:r>
                        <a:rPr lang="pt-BR" sz="16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</a:t>
                      </a:r>
                      <a:r>
                        <a:rPr lang="pt-BR" sz="16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160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lista</a:t>
                      </a:r>
                      <a:r>
                        <a:rPr lang="pt-BR" sz="16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&gt;&lt;/</a:t>
                      </a:r>
                      <a:r>
                        <a:rPr lang="pt-BR" sz="16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ul</a:t>
                      </a: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&gt;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</a:b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&lt;</a:t>
                      </a:r>
                      <a:r>
                        <a:rPr lang="pt-BR" sz="16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script</a:t>
                      </a: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1600" i="1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src</a:t>
                      </a:r>
                      <a:r>
                        <a:rPr lang="pt-BR" sz="16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</a:t>
                      </a:r>
                      <a:r>
                        <a:rPr lang="pt-BR" sz="16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160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main.js</a:t>
                      </a:r>
                      <a:r>
                        <a:rPr lang="pt-BR" sz="16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&gt;&lt;/</a:t>
                      </a:r>
                      <a:r>
                        <a:rPr lang="pt-BR" sz="16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script</a:t>
                      </a: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&gt;</a:t>
                      </a:r>
                      <a:endParaRPr lang="pt-BR" sz="1600">
                        <a:solidFill>
                          <a:srgbClr val="F8F8F2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</a:txBody>
                  <a:tcPr marL="63500" marR="63500" marT="63500" marB="63500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0" name="Google Shape;540;p109"/>
          <p:cNvGraphicFramePr/>
          <p:nvPr>
            <p:custDataLst>
              <p:tags r:id="rId2"/>
            </p:custDataLst>
          </p:nvPr>
        </p:nvGraphicFramePr>
        <p:xfrm>
          <a:off x="5220335" y="2500630"/>
          <a:ext cx="6245860" cy="4132580"/>
        </p:xfrm>
        <a:graphic>
          <a:graphicData uri="http://schemas.openxmlformats.org/drawingml/2006/table">
            <a:tbl>
              <a:tblPr>
                <a:noFill/>
                <a:tableStyleId>{9E9CE9FC-1C19-4050-BDA2-C34311A6CE94}</a:tableStyleId>
              </a:tblPr>
              <a:tblGrid>
                <a:gridCol w="6245860"/>
              </a:tblGrid>
              <a:tr h="4132580"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const</a:t>
                      </a: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16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lista</a:t>
                      </a: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16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</a:t>
                      </a: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16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document</a:t>
                      </a: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16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getElementById</a:t>
                      </a: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16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'</a:t>
                      </a:r>
                      <a:r>
                        <a:rPr lang="pt-BR" sz="160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lista</a:t>
                      </a:r>
                      <a:r>
                        <a:rPr lang="pt-BR" sz="16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'</a:t>
                      </a: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</a:br>
                      <a:r>
                        <a:rPr lang="pt-BR" sz="1600">
                          <a:solidFill>
                            <a:srgbClr val="8BE9FD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fetch</a:t>
                      </a: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16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'</a:t>
                      </a:r>
                      <a:r>
                        <a:rPr lang="pt-BR" sz="160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https://jsonplaceholder.typicode.com/posts</a:t>
                      </a:r>
                      <a:r>
                        <a:rPr lang="pt-BR" sz="16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'</a:t>
                      </a: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.</a:t>
                      </a:r>
                      <a:r>
                        <a:rPr lang="pt-BR" sz="16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then</a:t>
                      </a: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((</a:t>
                      </a:r>
                      <a:r>
                        <a:rPr lang="pt-BR" sz="1600" i="1">
                          <a:solidFill>
                            <a:srgbClr val="FFB86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resp</a:t>
                      </a: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 </a:t>
                      </a:r>
                      <a:r>
                        <a:rPr lang="pt-BR" sz="16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=&gt;</a:t>
                      </a: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1600" i="1">
                          <a:solidFill>
                            <a:srgbClr val="FFB86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resp</a:t>
                      </a: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16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json</a:t>
                      </a: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())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.</a:t>
                      </a:r>
                      <a:r>
                        <a:rPr lang="pt-BR" sz="16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then</a:t>
                      </a: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((</a:t>
                      </a:r>
                      <a:r>
                        <a:rPr lang="pt-BR" sz="1600" i="1">
                          <a:solidFill>
                            <a:srgbClr val="FFB86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data</a:t>
                      </a: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 </a:t>
                      </a:r>
                      <a:r>
                        <a:rPr lang="pt-BR" sz="16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=&gt;</a:t>
                      </a: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{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</a:b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    </a:t>
                      </a:r>
                      <a:r>
                        <a:rPr lang="pt-BR" sz="1600" i="1">
                          <a:solidFill>
                            <a:srgbClr val="FFB86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data</a:t>
                      </a: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16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forEach</a:t>
                      </a: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((</a:t>
                      </a:r>
                      <a:r>
                        <a:rPr lang="pt-BR" sz="1600" i="1">
                          <a:solidFill>
                            <a:srgbClr val="FFB86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post</a:t>
                      </a: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 </a:t>
                      </a:r>
                      <a:r>
                        <a:rPr lang="pt-BR" sz="16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=&gt;</a:t>
                      </a: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{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        </a:t>
                      </a:r>
                      <a:r>
                        <a:rPr lang="pt-BR" sz="16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let</a:t>
                      </a: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titulo </a:t>
                      </a:r>
                      <a:r>
                        <a:rPr lang="pt-BR" sz="16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</a:t>
                      </a: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1600" i="1">
                          <a:solidFill>
                            <a:srgbClr val="FFB86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post</a:t>
                      </a: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.title;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        </a:t>
                      </a:r>
                      <a:r>
                        <a:rPr lang="pt-BR" sz="16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let</a:t>
                      </a: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corpo </a:t>
                      </a:r>
                      <a:r>
                        <a:rPr lang="pt-BR" sz="16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</a:t>
                      </a: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1600" i="1">
                          <a:solidFill>
                            <a:srgbClr val="FFB86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post</a:t>
                      </a: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.body;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        </a:t>
                      </a:r>
                      <a:r>
                        <a:rPr lang="pt-BR" sz="16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const</a:t>
                      </a: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16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li</a:t>
                      </a: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16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</a:t>
                      </a: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16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document</a:t>
                      </a: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16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createElement</a:t>
                      </a: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16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'</a:t>
                      </a:r>
                      <a:r>
                        <a:rPr lang="pt-BR" sz="160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li</a:t>
                      </a:r>
                      <a:r>
                        <a:rPr lang="pt-BR" sz="16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'</a:t>
                      </a: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</a:b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        </a:t>
                      </a:r>
                      <a:r>
                        <a:rPr lang="pt-BR" sz="16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li</a:t>
                      </a: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.innerHTML </a:t>
                      </a:r>
                      <a:r>
                        <a:rPr lang="pt-BR" sz="16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</a:t>
                      </a: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16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160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&lt;h4&gt;</a:t>
                      </a:r>
                      <a:r>
                        <a:rPr lang="pt-BR" sz="16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16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+</a:t>
                      </a: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titulo </a:t>
                      </a:r>
                      <a:r>
                        <a:rPr lang="pt-BR" sz="16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+</a:t>
                      </a: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16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160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&lt;/h4&gt;</a:t>
                      </a:r>
                      <a:r>
                        <a:rPr lang="pt-BR" sz="16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16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+</a:t>
                      </a:r>
                      <a:endParaRPr sz="1600">
                        <a:solidFill>
                          <a:srgbClr val="F8F8F2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            </a:t>
                      </a:r>
                      <a:r>
                        <a:rPr lang="pt-BR" sz="16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160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&lt;p&gt;</a:t>
                      </a:r>
                      <a:r>
                        <a:rPr lang="pt-BR" sz="16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16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+</a:t>
                      </a: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corpo </a:t>
                      </a:r>
                      <a:r>
                        <a:rPr lang="pt-BR" sz="16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+</a:t>
                      </a: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16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160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&lt;/p&gt;</a:t>
                      </a:r>
                      <a:r>
                        <a:rPr lang="pt-BR" sz="16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;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        </a:t>
                      </a:r>
                      <a:r>
                        <a:rPr lang="pt-BR" sz="16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lista</a:t>
                      </a: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16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append</a:t>
                      </a: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16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li</a:t>
                      </a: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    })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})</a:t>
                      </a:r>
                      <a:endParaRPr sz="1600">
                        <a:solidFill>
                          <a:srgbClr val="F8F8F2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</a:txBody>
                  <a:tcPr marL="63500" marR="63500" marT="63500" marB="63500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839470" y="476885"/>
            <a:ext cx="5865495" cy="1024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Analisando respostas</a:t>
            </a:r>
            <a:endParaRPr lang="pt-BR"/>
          </a:p>
        </p:txBody>
      </p:sp>
      <p:sp>
        <p:nvSpPr>
          <p:cNvPr id="72" name="Google Shape;72;p4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547" name="Google Shape;547;p110"/>
          <p:cNvSpPr txBox="1"/>
          <p:nvPr/>
        </p:nvSpPr>
        <p:spPr>
          <a:xfrm>
            <a:off x="839470" y="1484630"/>
            <a:ext cx="3271520" cy="1878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Vemos na página uma lista do conteúdo obtido a partir de um serviço externo.</a:t>
            </a:r>
            <a:endParaRPr sz="24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pic>
        <p:nvPicPr>
          <p:cNvPr id="548" name="Google Shape;548;p110"/>
          <p:cNvPicPr preferRelativeResize="0"/>
          <p:nvPr/>
        </p:nvPicPr>
        <p:blipFill rotWithShape="1">
          <a:blip r:embed="rId1"/>
          <a:srcRect t="813"/>
          <a:stretch>
            <a:fillRect/>
          </a:stretch>
        </p:blipFill>
        <p:spPr>
          <a:xfrm>
            <a:off x="4439920" y="1501775"/>
            <a:ext cx="7371715" cy="3893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839470" y="476885"/>
            <a:ext cx="7129145" cy="1024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Enviando dados com Post</a:t>
            </a:r>
            <a:endParaRPr lang="pt-BR"/>
          </a:p>
        </p:txBody>
      </p:sp>
      <p:sp>
        <p:nvSpPr>
          <p:cNvPr id="72" name="Google Shape;72;p4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559" name="Google Shape;559;p112"/>
          <p:cNvSpPr txBox="1"/>
          <p:nvPr/>
        </p:nvSpPr>
        <p:spPr>
          <a:xfrm>
            <a:off x="839470" y="1628775"/>
            <a:ext cx="8680450" cy="43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A API </a:t>
            </a:r>
            <a:r>
              <a:rPr lang="pt-BR" sz="2400" b="1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JSON Placeholder</a:t>
            </a: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também nos permite</a:t>
            </a:r>
            <a:r>
              <a:rPr lang="pt-BR" sz="2400" b="1">
                <a:solidFill>
                  <a:schemeClr val="dk1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simular solicitações POST</a:t>
            </a: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. Isso significa que podemos fazer uma solicitação para enviar dados à API. Por ser uma simulação, na realidade, não se criam recursos no servidor, mas sim se obtém uma resposta aceitando o POST.</a:t>
            </a:r>
            <a:endParaRPr sz="24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24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Dizemos que o segundo parâmetro do método fetch é um objeto de configuração. Nele, podemos definir o método, os headers e o body da solicitação. Embora o fetch possua valores padrões para isso (como o método GET por default), podemos modificá-lo conforme for necessário.</a:t>
            </a:r>
            <a:endParaRPr sz="24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 panose="020B0604020202020204"/>
              <a:buNone/>
            </a:pPr>
            <a:endParaRPr sz="2400">
              <a:solidFill>
                <a:schemeClr val="dk1"/>
              </a:solidFill>
              <a:highlight>
                <a:schemeClr val="lt1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839470" y="476885"/>
            <a:ext cx="7129145" cy="1024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Enviando dados com Post</a:t>
            </a:r>
            <a:endParaRPr lang="pt-BR"/>
          </a:p>
        </p:txBody>
      </p:sp>
      <p:sp>
        <p:nvSpPr>
          <p:cNvPr id="72" name="Google Shape;72;p4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567" name="Google Shape;567;p113"/>
          <p:cNvSpPr txBox="1"/>
          <p:nvPr/>
        </p:nvSpPr>
        <p:spPr>
          <a:xfrm>
            <a:off x="747395" y="1773555"/>
            <a:ext cx="2997200" cy="3576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Neste caso a documentação nos indica que, para fazer um post, devemos fazer um </a:t>
            </a:r>
            <a:r>
              <a:rPr lang="pt-BR" sz="2400" b="1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fetch com as seguintes características:</a:t>
            </a:r>
            <a:endParaRPr lang="pt-BR" sz="2400" b="1">
              <a:solidFill>
                <a:schemeClr val="dk1"/>
              </a:solidFill>
              <a:highlight>
                <a:schemeClr val="lt1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graphicFrame>
        <p:nvGraphicFramePr>
          <p:cNvPr id="568" name="Google Shape;568;p113"/>
          <p:cNvGraphicFramePr/>
          <p:nvPr>
            <p:custDataLst>
              <p:tags r:id="rId1"/>
            </p:custDataLst>
          </p:nvPr>
        </p:nvGraphicFramePr>
        <p:xfrm>
          <a:off x="3747770" y="1412875"/>
          <a:ext cx="8119745" cy="4413250"/>
        </p:xfrm>
        <a:graphic>
          <a:graphicData uri="http://schemas.openxmlformats.org/drawingml/2006/table">
            <a:tbl>
              <a:tblPr>
                <a:noFill/>
                <a:tableStyleId>{9E9CE9FC-1C19-4050-BDA2-C34311A6CE94}</a:tableStyleId>
              </a:tblPr>
              <a:tblGrid>
                <a:gridCol w="8119745"/>
              </a:tblGrid>
              <a:tr h="4413250"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8BE9FD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fetch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'</a:t>
                      </a:r>
                      <a:r>
                        <a:rPr lang="pt-BR" sz="200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https://jsonplaceholder.typicode.com/posts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'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, {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method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: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'</a:t>
                      </a:r>
                      <a:r>
                        <a:rPr lang="pt-BR" sz="200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POST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'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,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body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: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JSON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0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stringify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({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    title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: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'</a:t>
                      </a:r>
                      <a:r>
                        <a:rPr lang="pt-BR" sz="200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FIAP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'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,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    body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: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'</a:t>
                      </a:r>
                      <a:r>
                        <a:rPr lang="pt-BR" sz="200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Post de teste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'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,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    userId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: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1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,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}),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headers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: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{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    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'</a:t>
                      </a:r>
                      <a:r>
                        <a:rPr lang="pt-BR" sz="200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Content-type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'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: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'</a:t>
                      </a:r>
                      <a:r>
                        <a:rPr lang="pt-BR" sz="200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application/json; charset=UTF-8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'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,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},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})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.</a:t>
                      </a:r>
                      <a:r>
                        <a:rPr lang="pt-BR" sz="20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then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((</a:t>
                      </a:r>
                      <a:r>
                        <a:rPr lang="pt-BR" sz="2000" i="1">
                          <a:solidFill>
                            <a:srgbClr val="FFB86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response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 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=&gt;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 i="1">
                          <a:solidFill>
                            <a:srgbClr val="FFB86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response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0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json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())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.</a:t>
                      </a:r>
                      <a:r>
                        <a:rPr lang="pt-BR" sz="20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then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((</a:t>
                      </a:r>
                      <a:r>
                        <a:rPr lang="pt-BR" sz="2000" i="1">
                          <a:solidFill>
                            <a:srgbClr val="FFB86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data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 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=&gt;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console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0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log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000" i="1">
                          <a:solidFill>
                            <a:srgbClr val="FFB86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data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))</a:t>
                      </a:r>
                      <a:endParaRPr sz="2000">
                        <a:solidFill>
                          <a:srgbClr val="FF79C6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</a:txBody>
                  <a:tcPr marL="63500" marR="63500" marT="63500" marB="63500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839470" y="476885"/>
            <a:ext cx="7129145" cy="1024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Enviando dados com Post</a:t>
            </a:r>
            <a:endParaRPr lang="pt-BR"/>
          </a:p>
        </p:txBody>
      </p:sp>
      <p:sp>
        <p:nvSpPr>
          <p:cNvPr id="72" name="Google Shape;72;p4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574" name="Google Shape;574;p114"/>
          <p:cNvSpPr txBox="1"/>
          <p:nvPr/>
        </p:nvSpPr>
        <p:spPr>
          <a:xfrm>
            <a:off x="839470" y="1628775"/>
            <a:ext cx="9469755" cy="4226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Temos várias propriedades a definir no objeto de configuração:</a:t>
            </a:r>
            <a:endParaRPr sz="24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457200" lvl="0" indent="-31432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 panose="020B0604020202020204"/>
              <a:buChar char="✓"/>
            </a:pPr>
            <a:r>
              <a:rPr lang="pt-BR" sz="2400" b="1">
                <a:solidFill>
                  <a:schemeClr val="dk1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method: </a:t>
            </a: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POST. Significa que o método da solicitação será o POST. Se não o modificarmos, será do tipo GET por default. </a:t>
            </a:r>
            <a:endParaRPr sz="24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457200" lvl="0" indent="-31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 panose="020B0604020202020204"/>
              <a:buChar char="✓"/>
            </a:pPr>
            <a:r>
              <a:rPr lang="pt-BR" sz="2400" b="1">
                <a:solidFill>
                  <a:schemeClr val="dk1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headers:</a:t>
            </a:r>
            <a:r>
              <a:rPr lang="pt-BR" sz="2400" b="1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</a:t>
            </a: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nesse caso, se acrescenta uma propriedade ‘Content-type’ com o valor que a documentação da API nos indica. </a:t>
            </a:r>
            <a:r>
              <a:rPr lang="pt-BR" sz="2400" i="1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Se a solicitação não for acrescentada, será rejeitada pelo servidor</a:t>
            </a: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.</a:t>
            </a:r>
            <a:endParaRPr sz="24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457200" lvl="0" indent="-31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 panose="020B0604020202020204"/>
              <a:buChar char="✓"/>
            </a:pPr>
            <a:r>
              <a:rPr lang="pt-BR" sz="2400" b="1">
                <a:solidFill>
                  <a:schemeClr val="dk1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body:</a:t>
            </a:r>
            <a:r>
              <a:rPr lang="pt-BR" sz="2400" b="1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</a:t>
            </a: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aqui é onde ficam os dados que serão enviados ao servidor. Nesse caso, é enviado um objeto com a forma { title, body, userId }. O body deve ser enviado em formato JSON, por isso, o vemos dentro de um JSON.stringify().</a:t>
            </a:r>
            <a:endParaRPr sz="24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839470" y="476885"/>
            <a:ext cx="7129145" cy="1024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Enviando dados com Post</a:t>
            </a:r>
            <a:endParaRPr lang="pt-BR"/>
          </a:p>
        </p:txBody>
      </p:sp>
      <p:sp>
        <p:nvSpPr>
          <p:cNvPr id="72" name="Google Shape;72;p4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582" name="Google Shape;582;p115"/>
          <p:cNvSpPr txBox="1"/>
          <p:nvPr/>
        </p:nvSpPr>
        <p:spPr>
          <a:xfrm>
            <a:off x="839470" y="1584325"/>
            <a:ext cx="8609965" cy="1454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Em geral, ao fazer um POST, obtemos uma resposta que nos envia uma cópia do recurso criado no servidor. A forma de trabalhar a resposta é a mesma que a anterior:</a:t>
            </a:r>
            <a:endParaRPr lang="pt-BR" sz="2400">
              <a:solidFill>
                <a:schemeClr val="dk1"/>
              </a:solidFill>
              <a:highlight>
                <a:schemeClr val="lt1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pic>
        <p:nvPicPr>
          <p:cNvPr id="2" name="Imagem 1" descr="Captura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7080" y="3395345"/>
            <a:ext cx="9417685" cy="219900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839470" y="476885"/>
            <a:ext cx="7129145" cy="1024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Rotas relativas</a:t>
            </a:r>
            <a:endParaRPr lang="pt-BR"/>
          </a:p>
        </p:txBody>
      </p:sp>
      <p:sp>
        <p:nvSpPr>
          <p:cNvPr id="72" name="Google Shape;72;p4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605" name="Google Shape;605;p118"/>
          <p:cNvSpPr txBox="1"/>
          <p:nvPr/>
        </p:nvSpPr>
        <p:spPr>
          <a:xfrm>
            <a:off x="695960" y="1557020"/>
            <a:ext cx="4162425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Se a URL utilizada não conter o prefixo ‘https:’, a </a:t>
            </a:r>
            <a:r>
              <a:rPr lang="pt-BR" sz="2200" b="1">
                <a:solidFill>
                  <a:schemeClr val="dk1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rota é relativa. </a:t>
            </a:r>
            <a:r>
              <a:rPr lang="pt-BR" sz="22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Portanto, podemos fazer uma solicitação a algum arquivo local em formato JSON utilizando fetch.</a:t>
            </a:r>
            <a:endParaRPr sz="22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pt-BR" sz="22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Por exemplo, </a:t>
            </a:r>
            <a:r>
              <a:rPr lang="pt-BR" sz="2200" b="1">
                <a:solidFill>
                  <a:schemeClr val="dk1"/>
                </a:solidFill>
                <a:highlight>
                  <a:srgbClr val="FFFF00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criamos um arquivo data.json que simula um array de produtos.</a:t>
            </a:r>
            <a:r>
              <a:rPr lang="pt-BR" sz="2200" b="1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</a:t>
            </a:r>
            <a:r>
              <a:rPr lang="pt-BR" sz="22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Notem que deve estar escrito com o formato json válido.</a:t>
            </a:r>
            <a:endParaRPr sz="2200">
              <a:solidFill>
                <a:schemeClr val="dk1"/>
              </a:solidFill>
              <a:highlight>
                <a:schemeClr val="lt1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sp>
        <p:nvSpPr>
          <p:cNvPr id="608" name="Google Shape;608;p118"/>
          <p:cNvSpPr/>
          <p:nvPr/>
        </p:nvSpPr>
        <p:spPr>
          <a:xfrm>
            <a:off x="5664200" y="1412875"/>
            <a:ext cx="5792470" cy="2525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aphicFrame>
        <p:nvGraphicFramePr>
          <p:cNvPr id="568" name="Google Shape;568;p113"/>
          <p:cNvGraphicFramePr/>
          <p:nvPr>
            <p:custDataLst>
              <p:tags r:id="rId1"/>
            </p:custDataLst>
          </p:nvPr>
        </p:nvGraphicFramePr>
        <p:xfrm>
          <a:off x="4871720" y="2636520"/>
          <a:ext cx="7202170" cy="2352675"/>
        </p:xfrm>
        <a:graphic>
          <a:graphicData uri="http://schemas.openxmlformats.org/drawingml/2006/table">
            <a:tbl>
              <a:tblPr>
                <a:noFill/>
                <a:tableStyleId>{9E9CE9FC-1C19-4050-BDA2-C34311A6CE94}</a:tableStyleId>
              </a:tblPr>
              <a:tblGrid>
                <a:gridCol w="7202170"/>
              </a:tblGrid>
              <a:tr h="2352675"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[</a:t>
                      </a:r>
                      <a:endParaRPr sz="20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{</a:t>
                      </a:r>
                      <a:r>
                        <a:rPr lang="pt-BR" sz="2000">
                          <a:solidFill>
                            <a:srgbClr val="8BE9FE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>
                          <a:solidFill>
                            <a:srgbClr val="8BE9FD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nome</a:t>
                      </a:r>
                      <a:r>
                        <a:rPr lang="pt-BR" sz="2000">
                          <a:solidFill>
                            <a:srgbClr val="8BE9FE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: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produto 1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, </a:t>
                      </a:r>
                      <a:r>
                        <a:rPr lang="pt-BR" sz="2000">
                          <a:solidFill>
                            <a:srgbClr val="8BE9FE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>
                          <a:solidFill>
                            <a:srgbClr val="8BE9FD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preco</a:t>
                      </a:r>
                      <a:r>
                        <a:rPr lang="pt-BR" sz="2000">
                          <a:solidFill>
                            <a:srgbClr val="8BE9FE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: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1500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, </a:t>
                      </a:r>
                      <a:r>
                        <a:rPr lang="pt-BR" sz="2000">
                          <a:solidFill>
                            <a:srgbClr val="8BE9FE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>
                          <a:solidFill>
                            <a:srgbClr val="8BE9FD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id</a:t>
                      </a:r>
                      <a:r>
                        <a:rPr lang="pt-BR" sz="2000">
                          <a:solidFill>
                            <a:srgbClr val="8BE9FE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: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1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},</a:t>
                      </a:r>
                      <a:endParaRPr sz="20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{</a:t>
                      </a:r>
                      <a:r>
                        <a:rPr lang="pt-BR" sz="2000">
                          <a:solidFill>
                            <a:srgbClr val="8BE9FE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>
                          <a:solidFill>
                            <a:srgbClr val="8BE9FD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nome</a:t>
                      </a:r>
                      <a:r>
                        <a:rPr lang="pt-BR" sz="2000">
                          <a:solidFill>
                            <a:srgbClr val="8BE9FE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: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produto 2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, </a:t>
                      </a:r>
                      <a:r>
                        <a:rPr lang="pt-BR" sz="2000">
                          <a:solidFill>
                            <a:srgbClr val="8BE9FE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>
                          <a:solidFill>
                            <a:srgbClr val="8BE9FD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preco</a:t>
                      </a:r>
                      <a:r>
                        <a:rPr lang="pt-BR" sz="2000">
                          <a:solidFill>
                            <a:srgbClr val="8BE9FE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: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2500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, </a:t>
                      </a:r>
                      <a:r>
                        <a:rPr lang="pt-BR" sz="2000">
                          <a:solidFill>
                            <a:srgbClr val="8BE9FE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>
                          <a:solidFill>
                            <a:srgbClr val="8BE9FD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id</a:t>
                      </a:r>
                      <a:r>
                        <a:rPr lang="pt-BR" sz="2000">
                          <a:solidFill>
                            <a:srgbClr val="8BE9FE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: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2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},</a:t>
                      </a:r>
                      <a:endParaRPr sz="20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{</a:t>
                      </a:r>
                      <a:r>
                        <a:rPr lang="pt-BR" sz="2000">
                          <a:solidFill>
                            <a:srgbClr val="8BE9FE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>
                          <a:solidFill>
                            <a:srgbClr val="8BE9FD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nome</a:t>
                      </a:r>
                      <a:r>
                        <a:rPr lang="pt-BR" sz="2000">
                          <a:solidFill>
                            <a:srgbClr val="8BE9FE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: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produto 3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, </a:t>
                      </a:r>
                      <a:r>
                        <a:rPr lang="pt-BR" sz="2000">
                          <a:solidFill>
                            <a:srgbClr val="8BE9FE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>
                          <a:solidFill>
                            <a:srgbClr val="8BE9FD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preco</a:t>
                      </a:r>
                      <a:r>
                        <a:rPr lang="pt-BR" sz="2000">
                          <a:solidFill>
                            <a:srgbClr val="8BE9FE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: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3500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, </a:t>
                      </a:r>
                      <a:r>
                        <a:rPr lang="pt-BR" sz="2000">
                          <a:solidFill>
                            <a:srgbClr val="8BE9FE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>
                          <a:solidFill>
                            <a:srgbClr val="8BE9FD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id</a:t>
                      </a:r>
                      <a:r>
                        <a:rPr lang="pt-BR" sz="2000">
                          <a:solidFill>
                            <a:srgbClr val="8BE9FE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: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3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},</a:t>
                      </a:r>
                      <a:endParaRPr sz="20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{</a:t>
                      </a:r>
                      <a:r>
                        <a:rPr lang="pt-BR" sz="2000">
                          <a:solidFill>
                            <a:srgbClr val="8BE9FE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>
                          <a:solidFill>
                            <a:srgbClr val="8BE9FD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nome</a:t>
                      </a:r>
                      <a:r>
                        <a:rPr lang="pt-BR" sz="2000">
                          <a:solidFill>
                            <a:srgbClr val="8BE9FE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: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produto 4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, </a:t>
                      </a:r>
                      <a:r>
                        <a:rPr lang="pt-BR" sz="2000">
                          <a:solidFill>
                            <a:srgbClr val="8BE9FE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>
                          <a:solidFill>
                            <a:srgbClr val="8BE9FD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preco</a:t>
                      </a:r>
                      <a:r>
                        <a:rPr lang="pt-BR" sz="2000">
                          <a:solidFill>
                            <a:srgbClr val="8BE9FE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: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4500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, </a:t>
                      </a:r>
                      <a:r>
                        <a:rPr lang="pt-BR" sz="2000">
                          <a:solidFill>
                            <a:srgbClr val="8BE9FE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>
                          <a:solidFill>
                            <a:srgbClr val="8BE9FD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id</a:t>
                      </a:r>
                      <a:r>
                        <a:rPr lang="pt-BR" sz="2000">
                          <a:solidFill>
                            <a:srgbClr val="8BE9FE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: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4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},</a:t>
                      </a:r>
                      <a:endParaRPr sz="20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{</a:t>
                      </a:r>
                      <a:r>
                        <a:rPr lang="pt-BR" sz="2000">
                          <a:solidFill>
                            <a:srgbClr val="8BE9FE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>
                          <a:solidFill>
                            <a:srgbClr val="8BE9FD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nome</a:t>
                      </a:r>
                      <a:r>
                        <a:rPr lang="pt-BR" sz="2000">
                          <a:solidFill>
                            <a:srgbClr val="8BE9FE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: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produto 5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, </a:t>
                      </a:r>
                      <a:r>
                        <a:rPr lang="pt-BR" sz="2000">
                          <a:solidFill>
                            <a:srgbClr val="8BE9FE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>
                          <a:solidFill>
                            <a:srgbClr val="8BE9FD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preco</a:t>
                      </a:r>
                      <a:r>
                        <a:rPr lang="pt-BR" sz="2000">
                          <a:solidFill>
                            <a:srgbClr val="8BE9FE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: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5500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, </a:t>
                      </a:r>
                      <a:r>
                        <a:rPr lang="pt-BR" sz="2000">
                          <a:solidFill>
                            <a:srgbClr val="8BE9FE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>
                          <a:solidFill>
                            <a:srgbClr val="8BE9FD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id</a:t>
                      </a:r>
                      <a:r>
                        <a:rPr lang="pt-BR" sz="2000">
                          <a:solidFill>
                            <a:srgbClr val="8BE9FE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: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5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}</a:t>
                      </a:r>
                      <a:endParaRPr sz="20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]</a:t>
                      </a:r>
                      <a:endParaRPr sz="2000">
                        <a:solidFill>
                          <a:srgbClr val="FF79C6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</a:txBody>
                  <a:tcPr marL="63500" marR="63500" marT="63500" marB="63500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839470" y="476885"/>
            <a:ext cx="7129145" cy="1024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Rotas relativas</a:t>
            </a:r>
            <a:endParaRPr lang="pt-BR"/>
          </a:p>
        </p:txBody>
      </p:sp>
      <p:sp>
        <p:nvSpPr>
          <p:cNvPr id="72" name="Google Shape;72;p4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608" name="Google Shape;608;p118"/>
          <p:cNvSpPr/>
          <p:nvPr/>
        </p:nvSpPr>
        <p:spPr>
          <a:xfrm>
            <a:off x="5664200" y="1412875"/>
            <a:ext cx="5792470" cy="2525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16" name="Google Shape;616;p119"/>
          <p:cNvSpPr txBox="1"/>
          <p:nvPr/>
        </p:nvSpPr>
        <p:spPr>
          <a:xfrm>
            <a:off x="767715" y="1484630"/>
            <a:ext cx="4386580" cy="2303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400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Ao carregar a aplicação, podemos chamar esse arquivo com o fetch e gerar uma visualização de forma assíncrona:</a:t>
            </a:r>
            <a:endParaRPr lang="pt-BR" sz="2400">
              <a:solidFill>
                <a:schemeClr val="dk1"/>
              </a:solidFill>
              <a:highlight>
                <a:schemeClr val="lt1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graphicFrame>
        <p:nvGraphicFramePr>
          <p:cNvPr id="617" name="Google Shape;617;p119"/>
          <p:cNvGraphicFramePr/>
          <p:nvPr>
            <p:custDataLst>
              <p:tags r:id="rId1"/>
            </p:custDataLst>
          </p:nvPr>
        </p:nvGraphicFramePr>
        <p:xfrm>
          <a:off x="5231765" y="908685"/>
          <a:ext cx="6873240" cy="4866640"/>
        </p:xfrm>
        <a:graphic>
          <a:graphicData uri="http://schemas.openxmlformats.org/drawingml/2006/table">
            <a:tbl>
              <a:tblPr>
                <a:noFill/>
                <a:tableStyleId>{9E9CE9FC-1C19-4050-BDA2-C34311A6CE94}</a:tableStyleId>
              </a:tblPr>
              <a:tblGrid>
                <a:gridCol w="6873240"/>
              </a:tblGrid>
              <a:tr h="4866640"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const</a:t>
                      </a:r>
                      <a:r>
                        <a:rPr lang="pt-BR" sz="18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18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lista2</a:t>
                      </a:r>
                      <a:r>
                        <a:rPr lang="pt-BR" sz="18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18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</a:t>
                      </a:r>
                      <a:r>
                        <a:rPr lang="pt-BR" sz="18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18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document</a:t>
                      </a:r>
                      <a:r>
                        <a:rPr lang="pt-BR" sz="18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18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getElementById</a:t>
                      </a:r>
                      <a:r>
                        <a:rPr lang="pt-BR" sz="18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18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'</a:t>
                      </a:r>
                      <a:r>
                        <a:rPr lang="pt-BR" sz="180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lista</a:t>
                      </a:r>
                      <a:r>
                        <a:rPr lang="pt-BR" sz="18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'</a:t>
                      </a:r>
                      <a:r>
                        <a:rPr lang="pt-BR" sz="18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pt-BR" sz="18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</a:br>
                      <a:r>
                        <a:rPr lang="pt-BR" sz="1800">
                          <a:solidFill>
                            <a:srgbClr val="8BE9FD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fetch</a:t>
                      </a:r>
                      <a:r>
                        <a:rPr lang="pt-BR" sz="18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18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'</a:t>
                      </a:r>
                      <a:r>
                        <a:rPr lang="pt-BR" sz="180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/data.json</a:t>
                      </a:r>
                      <a:r>
                        <a:rPr lang="pt-BR" sz="18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'</a:t>
                      </a:r>
                      <a:r>
                        <a:rPr lang="pt-BR" sz="18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.</a:t>
                      </a:r>
                      <a:r>
                        <a:rPr lang="pt-BR" sz="18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then</a:t>
                      </a:r>
                      <a:r>
                        <a:rPr lang="pt-BR" sz="18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((</a:t>
                      </a:r>
                      <a:r>
                        <a:rPr lang="pt-BR" sz="1800" i="1">
                          <a:solidFill>
                            <a:srgbClr val="FFB86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res</a:t>
                      </a:r>
                      <a:r>
                        <a:rPr lang="pt-BR" sz="18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 </a:t>
                      </a:r>
                      <a:r>
                        <a:rPr lang="pt-BR" sz="18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=&gt;</a:t>
                      </a:r>
                      <a:r>
                        <a:rPr lang="pt-BR" sz="18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1800" i="1">
                          <a:solidFill>
                            <a:srgbClr val="FFB86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res</a:t>
                      </a:r>
                      <a:r>
                        <a:rPr lang="pt-BR" sz="18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18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json</a:t>
                      </a:r>
                      <a:r>
                        <a:rPr lang="pt-BR" sz="18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())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.</a:t>
                      </a:r>
                      <a:r>
                        <a:rPr lang="pt-BR" sz="18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then</a:t>
                      </a:r>
                      <a:r>
                        <a:rPr lang="pt-BR" sz="18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((</a:t>
                      </a:r>
                      <a:r>
                        <a:rPr lang="pt-BR" sz="1800" i="1">
                          <a:solidFill>
                            <a:srgbClr val="FFB86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data</a:t>
                      </a:r>
                      <a:r>
                        <a:rPr lang="pt-BR" sz="18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 </a:t>
                      </a:r>
                      <a:r>
                        <a:rPr lang="pt-BR" sz="18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=&gt;</a:t>
                      </a:r>
                      <a:r>
                        <a:rPr lang="pt-BR" sz="18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{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pt-BR" sz="18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</a:br>
                      <a:r>
                        <a:rPr lang="pt-BR" sz="18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    </a:t>
                      </a:r>
                      <a:r>
                        <a:rPr lang="pt-BR" sz="1800" i="1">
                          <a:solidFill>
                            <a:srgbClr val="FFB86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data</a:t>
                      </a:r>
                      <a:r>
                        <a:rPr lang="pt-BR" sz="18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18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forEach</a:t>
                      </a:r>
                      <a:r>
                        <a:rPr lang="pt-BR" sz="18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((</a:t>
                      </a:r>
                      <a:r>
                        <a:rPr lang="pt-BR" sz="1800" i="1">
                          <a:solidFill>
                            <a:srgbClr val="FFB86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produto</a:t>
                      </a:r>
                      <a:r>
                        <a:rPr lang="pt-BR" sz="18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 </a:t>
                      </a:r>
                      <a:r>
                        <a:rPr lang="pt-BR" sz="18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=&gt;</a:t>
                      </a:r>
                      <a:r>
                        <a:rPr lang="pt-BR" sz="18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{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        </a:t>
                      </a:r>
                      <a:r>
                        <a:rPr lang="pt-BR" sz="18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const</a:t>
                      </a:r>
                      <a:r>
                        <a:rPr lang="pt-BR" sz="18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18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li</a:t>
                      </a:r>
                      <a:r>
                        <a:rPr lang="pt-BR" sz="18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18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</a:t>
                      </a:r>
                      <a:r>
                        <a:rPr lang="pt-BR" sz="18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18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document</a:t>
                      </a:r>
                      <a:r>
                        <a:rPr lang="pt-BR" sz="18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18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createElement</a:t>
                      </a:r>
                      <a:r>
                        <a:rPr lang="pt-BR" sz="18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18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'</a:t>
                      </a:r>
                      <a:r>
                        <a:rPr lang="pt-BR" sz="180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li</a:t>
                      </a:r>
                      <a:r>
                        <a:rPr lang="pt-BR" sz="18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'</a:t>
                      </a:r>
                      <a:r>
                        <a:rPr lang="pt-BR" sz="18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        </a:t>
                      </a:r>
                      <a:r>
                        <a:rPr lang="pt-BR" sz="18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li</a:t>
                      </a:r>
                      <a:r>
                        <a:rPr lang="pt-BR" sz="18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.innerHTML </a:t>
                      </a:r>
                      <a:r>
                        <a:rPr lang="pt-BR" sz="18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</a:t>
                      </a:r>
                      <a:endParaRPr sz="1800">
                        <a:solidFill>
                          <a:srgbClr val="F8F8F2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            </a:t>
                      </a:r>
                      <a:r>
                        <a:rPr lang="pt-BR" sz="18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180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&lt;h4&gt;</a:t>
                      </a:r>
                      <a:r>
                        <a:rPr lang="pt-BR" sz="18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18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18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+</a:t>
                      </a:r>
                      <a:r>
                        <a:rPr lang="pt-BR" sz="18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1800" i="1">
                          <a:solidFill>
                            <a:srgbClr val="FFB86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produto</a:t>
                      </a:r>
                      <a:r>
                        <a:rPr lang="pt-BR" sz="18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.nome </a:t>
                      </a:r>
                      <a:r>
                        <a:rPr lang="pt-BR" sz="18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+</a:t>
                      </a:r>
                      <a:r>
                        <a:rPr lang="pt-BR" sz="18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18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180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&lt;/h4&gt;</a:t>
                      </a:r>
                      <a:r>
                        <a:rPr lang="pt-BR" sz="18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18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18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+</a:t>
                      </a:r>
                      <a:endParaRPr sz="1800">
                        <a:solidFill>
                          <a:srgbClr val="F8F8F2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            </a:t>
                      </a:r>
                      <a:r>
                        <a:rPr lang="pt-BR" sz="18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180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&lt;p&gt;</a:t>
                      </a:r>
                      <a:r>
                        <a:rPr lang="pt-BR" sz="18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18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18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+</a:t>
                      </a:r>
                      <a:r>
                        <a:rPr lang="pt-BR" sz="18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1800" i="1">
                          <a:solidFill>
                            <a:srgbClr val="FFB86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produto</a:t>
                      </a:r>
                      <a:r>
                        <a:rPr lang="pt-BR" sz="18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.preco </a:t>
                      </a:r>
                      <a:r>
                        <a:rPr lang="pt-BR" sz="18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+</a:t>
                      </a:r>
                      <a:r>
                        <a:rPr lang="pt-BR" sz="18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18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180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&lt;/p&gt;</a:t>
                      </a:r>
                      <a:r>
                        <a:rPr lang="pt-BR" sz="18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18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18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+</a:t>
                      </a:r>
                      <a:endParaRPr sz="1800">
                        <a:solidFill>
                          <a:srgbClr val="F8F8F2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            </a:t>
                      </a:r>
                      <a:r>
                        <a:rPr lang="pt-BR" sz="18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180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&lt;p&gt;Código:</a:t>
                      </a:r>
                      <a:r>
                        <a:rPr lang="pt-BR" sz="18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18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18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+</a:t>
                      </a:r>
                      <a:r>
                        <a:rPr lang="pt-BR" sz="18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1800" i="1">
                          <a:solidFill>
                            <a:srgbClr val="FFB86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produto</a:t>
                      </a:r>
                      <a:r>
                        <a:rPr lang="pt-BR" sz="18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.id </a:t>
                      </a:r>
                      <a:r>
                        <a:rPr lang="pt-BR" sz="18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+</a:t>
                      </a:r>
                      <a:r>
                        <a:rPr lang="pt-BR" sz="18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18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180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&lt;/p&gt;</a:t>
                      </a:r>
                      <a:r>
                        <a:rPr lang="pt-BR" sz="18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18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18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+</a:t>
                      </a:r>
                      <a:endParaRPr sz="1800">
                        <a:solidFill>
                          <a:srgbClr val="F8F8F2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            </a:t>
                      </a:r>
                      <a:r>
                        <a:rPr lang="pt-BR" sz="18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180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&lt;hr&gt;</a:t>
                      </a:r>
                      <a:r>
                        <a:rPr lang="pt-BR" sz="18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endParaRPr sz="1800">
                        <a:solidFill>
                          <a:srgbClr val="F8F8F2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pt-BR" sz="18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</a:br>
                      <a:r>
                        <a:rPr lang="pt-BR" sz="18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        </a:t>
                      </a:r>
                      <a:r>
                        <a:rPr lang="pt-BR" sz="18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lista</a:t>
                      </a:r>
                      <a:r>
                        <a:rPr lang="pt-BR" sz="18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18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append</a:t>
                      </a:r>
                      <a:r>
                        <a:rPr lang="pt-BR" sz="18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18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li</a:t>
                      </a:r>
                      <a:r>
                        <a:rPr lang="pt-BR" sz="18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    })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})</a:t>
                      </a:r>
                      <a:endParaRPr lang="pt-BR" sz="1800">
                        <a:solidFill>
                          <a:srgbClr val="F8F8F2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</a:txBody>
                  <a:tcPr marL="63500" marR="63500" marT="63500" marB="63500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</a:tr>
            </a:tbl>
          </a:graphicData>
        </a:graphic>
      </p:graphicFrame>
      <p:sp>
        <p:nvSpPr>
          <p:cNvPr id="619" name="Google Shape;619;p119"/>
          <p:cNvSpPr txBox="1"/>
          <p:nvPr/>
        </p:nvSpPr>
        <p:spPr>
          <a:xfrm>
            <a:off x="839470" y="3860800"/>
            <a:ext cx="4239260" cy="1878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Por ser um arquivo local, a resposta é quase imediata, mas continua sendo um processo assíncrono.</a:t>
            </a:r>
            <a:endParaRPr lang="pt-BR" sz="2400">
              <a:solidFill>
                <a:schemeClr val="dk1"/>
              </a:solidFill>
              <a:highlight>
                <a:schemeClr val="lt1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839470" y="476885"/>
            <a:ext cx="5737860" cy="1337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O que é o Ajax?</a:t>
            </a:r>
            <a:endParaRPr lang="pt-BR"/>
          </a:p>
        </p:txBody>
      </p:sp>
      <p:sp>
        <p:nvSpPr>
          <p:cNvPr id="72" name="Google Shape;72;p4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229" name="Google Shape;229;p67"/>
          <p:cNvSpPr txBox="1"/>
          <p:nvPr/>
        </p:nvSpPr>
        <p:spPr>
          <a:xfrm>
            <a:off x="721995" y="1855470"/>
            <a:ext cx="8711565" cy="2679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400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Como consequência, qualquer app ou web que utilize AJAX pode enviar e receber dados </a:t>
            </a:r>
            <a:r>
              <a:rPr lang="pt-BR" sz="2400" b="1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sem precisar carregar novamente toda a página</a:t>
            </a:r>
            <a:r>
              <a:rPr lang="pt-BR" sz="2400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, evitando a interrupção de ações realizadas pelo usuário, o que adiciona interatividade e dinamismo à nossa aplicação, características essenciais para softwares modernos.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839470" y="476885"/>
            <a:ext cx="7129145" cy="1024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Async - Await</a:t>
            </a:r>
            <a:endParaRPr lang="pt-BR"/>
          </a:p>
        </p:txBody>
      </p:sp>
      <p:sp>
        <p:nvSpPr>
          <p:cNvPr id="72" name="Google Shape;72;p4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608" name="Google Shape;608;p118"/>
          <p:cNvSpPr/>
          <p:nvPr/>
        </p:nvSpPr>
        <p:spPr>
          <a:xfrm>
            <a:off x="5664200" y="1412875"/>
            <a:ext cx="5792470" cy="2525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30" name="Google Shape;630;p121"/>
          <p:cNvSpPr txBox="1"/>
          <p:nvPr/>
        </p:nvSpPr>
        <p:spPr>
          <a:xfrm>
            <a:off x="767715" y="1557020"/>
            <a:ext cx="8352790" cy="3829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Trabalhar com promessas facilita muito o controle dos processos assíncronos. No entanto, em processos mais extensos, escrever tudo dentro de vários métodos .</a:t>
            </a:r>
            <a:r>
              <a:rPr lang="pt-BR" sz="2400" b="1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then() </a:t>
            </a: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pode dificultar nosso trabalho. </a:t>
            </a:r>
            <a:endParaRPr sz="2400" b="1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Por sorte, os(as) desenvolvedores(as) do JS já pensaram nisso e nos deixaram uma ferramenta que nos permite trabalhar as promessas assim como escreveríamos um código síncrono: </a:t>
            </a:r>
            <a:r>
              <a:rPr lang="pt-BR" sz="2400" b="1">
                <a:solidFill>
                  <a:schemeClr val="dk1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async await.</a:t>
            </a:r>
            <a:endParaRPr sz="24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839470" y="476885"/>
            <a:ext cx="7129145" cy="1024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Async - Await</a:t>
            </a:r>
            <a:endParaRPr lang="pt-BR"/>
          </a:p>
        </p:txBody>
      </p:sp>
      <p:sp>
        <p:nvSpPr>
          <p:cNvPr id="72" name="Google Shape;72;p4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608" name="Google Shape;608;p118"/>
          <p:cNvSpPr/>
          <p:nvPr/>
        </p:nvSpPr>
        <p:spPr>
          <a:xfrm>
            <a:off x="5664200" y="1412875"/>
            <a:ext cx="5792470" cy="2525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38" name="Google Shape;638;p122"/>
          <p:cNvSpPr txBox="1"/>
          <p:nvPr/>
        </p:nvSpPr>
        <p:spPr>
          <a:xfrm>
            <a:off x="839470" y="1501775"/>
            <a:ext cx="10670540" cy="272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O método fetch retorna uma promessa. De forma síncrona, se armazenarmos essa promessa em uma variável, veremos a promessa pendente, pois isso acontece sincronicamente:</a:t>
            </a:r>
            <a:endParaRPr sz="24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Isso significa que o </a:t>
            </a:r>
            <a:r>
              <a:rPr lang="pt-BR" sz="2400" b="1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console.log()</a:t>
            </a: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não espera até que a promessa da linha anterior seja resolvida para ser executado.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graphicFrame>
        <p:nvGraphicFramePr>
          <p:cNvPr id="639" name="Google Shape;639;p122"/>
          <p:cNvGraphicFramePr/>
          <p:nvPr>
            <p:custDataLst>
              <p:tags r:id="rId1"/>
            </p:custDataLst>
          </p:nvPr>
        </p:nvGraphicFramePr>
        <p:xfrm>
          <a:off x="1991360" y="4734560"/>
          <a:ext cx="7599680" cy="1224915"/>
        </p:xfrm>
        <a:graphic>
          <a:graphicData uri="http://schemas.openxmlformats.org/drawingml/2006/table">
            <a:tbl>
              <a:tblPr>
                <a:noFill/>
                <a:tableStyleId>{9E9CE9FC-1C19-4050-BDA2-C34311A6CE94}</a:tableStyleId>
              </a:tblPr>
              <a:tblGrid>
                <a:gridCol w="7599680"/>
              </a:tblGrid>
              <a:tr h="1224915"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const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resp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8BE9FD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fetch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'</a:t>
                      </a:r>
                      <a:r>
                        <a:rPr lang="pt-BR" sz="200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https://jsonplaceholder.typicode.com/posts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'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console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0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log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resp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 </a:t>
                      </a:r>
                      <a:r>
                        <a:rPr lang="pt-BR" sz="2000">
                          <a:solidFill>
                            <a:srgbClr val="6272A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// Promise {&lt;pending&gt;}</a:t>
                      </a:r>
                      <a:endParaRPr sz="2000">
                        <a:solidFill>
                          <a:srgbClr val="FF79C6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</a:txBody>
                  <a:tcPr marL="63500" marR="63500" marT="63500" marB="63500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839470" y="476885"/>
            <a:ext cx="7129145" cy="1024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Async - Await</a:t>
            </a:r>
            <a:endParaRPr lang="pt-BR"/>
          </a:p>
        </p:txBody>
      </p:sp>
      <p:sp>
        <p:nvSpPr>
          <p:cNvPr id="72" name="Google Shape;72;p4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608" name="Google Shape;608;p118"/>
          <p:cNvSpPr/>
          <p:nvPr/>
        </p:nvSpPr>
        <p:spPr>
          <a:xfrm>
            <a:off x="5664200" y="1412875"/>
            <a:ext cx="5792470" cy="2525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47" name="Google Shape;647;p123"/>
          <p:cNvSpPr txBox="1"/>
          <p:nvPr/>
        </p:nvSpPr>
        <p:spPr>
          <a:xfrm>
            <a:off x="839470" y="1484630"/>
            <a:ext cx="10339070" cy="3011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A sentença await nos permite estabelecer um ponto de espera no código. Aplicada a uma promessa (nesse caso, o return do fetch) como prefixo, bloqueia a execução da próxima instrução até que a promessa seja resolvida. 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 panose="020B0604020202020204"/>
              <a:buNone/>
            </a:pPr>
            <a:endParaRPr sz="1600">
              <a:solidFill>
                <a:schemeClr val="dk1"/>
              </a:solidFill>
              <a:highlight>
                <a:schemeClr val="lt1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Assim, ao acrescentarmos essa sentença, podemos agora ver o objeto Response na variável, ou seja, a promessa resolvida:</a:t>
            </a:r>
            <a:endParaRPr sz="24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graphicFrame>
        <p:nvGraphicFramePr>
          <p:cNvPr id="648" name="Google Shape;648;p123"/>
          <p:cNvGraphicFramePr/>
          <p:nvPr>
            <p:custDataLst>
              <p:tags r:id="rId1"/>
            </p:custDataLst>
          </p:nvPr>
        </p:nvGraphicFramePr>
        <p:xfrm>
          <a:off x="2279650" y="4796790"/>
          <a:ext cx="7419340" cy="1146175"/>
        </p:xfrm>
        <a:graphic>
          <a:graphicData uri="http://schemas.openxmlformats.org/drawingml/2006/table">
            <a:tbl>
              <a:tblPr>
                <a:noFill/>
                <a:tableStyleId>{9E9CE9FC-1C19-4050-BDA2-C34311A6CE94}</a:tableStyleId>
              </a:tblPr>
              <a:tblGrid>
                <a:gridCol w="7419340"/>
              </a:tblGrid>
              <a:tr h="1146175"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const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resp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await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8BE9FD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fetch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'</a:t>
                      </a:r>
                      <a:r>
                        <a:rPr lang="pt-BR" sz="200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https://jsonplaceholder.typicode.com/posts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'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console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0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log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resp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 </a:t>
                      </a:r>
                      <a:r>
                        <a:rPr lang="pt-BR" sz="2000">
                          <a:solidFill>
                            <a:srgbClr val="6272A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// Response</a:t>
                      </a:r>
                      <a:endParaRPr sz="2000">
                        <a:solidFill>
                          <a:srgbClr val="FF79C6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</a:txBody>
                  <a:tcPr marL="63500" marR="63500" marT="63500" marB="63500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839470" y="476885"/>
            <a:ext cx="7129145" cy="1024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Async - Await</a:t>
            </a:r>
            <a:endParaRPr lang="pt-BR"/>
          </a:p>
        </p:txBody>
      </p:sp>
      <p:sp>
        <p:nvSpPr>
          <p:cNvPr id="72" name="Google Shape;72;p4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608" name="Google Shape;608;p118"/>
          <p:cNvSpPr/>
          <p:nvPr/>
        </p:nvSpPr>
        <p:spPr>
          <a:xfrm>
            <a:off x="5664200" y="1412875"/>
            <a:ext cx="5792470" cy="2525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56" name="Google Shape;656;p124"/>
          <p:cNvSpPr txBox="1"/>
          <p:nvPr/>
        </p:nvSpPr>
        <p:spPr>
          <a:xfrm>
            <a:off x="760095" y="1410970"/>
            <a:ext cx="11089005" cy="463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Mas a sentença await só pode ser utilizada dentro de uma função assíncrona. É aqui que a sentença async entra em cena. </a:t>
            </a:r>
            <a:endParaRPr sz="24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Essa palavra reservada serve para declarar uma função como assíncrona e é adicionada à função como prefixo: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chemeClr val="lt1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chemeClr val="lt1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chemeClr val="lt1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chemeClr val="lt1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chemeClr val="lt1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chemeClr val="lt1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chemeClr val="lt1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Dito isso, </a:t>
            </a:r>
            <a:r>
              <a:rPr lang="pt-BR" sz="2400" b="1">
                <a:solidFill>
                  <a:schemeClr val="dk1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dentro de uma função async, podemos utilizar a sentença await vista anteriormente. </a:t>
            </a: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Isso nos permite esperar que as promessas vistas sejam resolvidas para continuar com a próxima instrução. 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graphicFrame>
        <p:nvGraphicFramePr>
          <p:cNvPr id="657" name="Google Shape;657;p124"/>
          <p:cNvGraphicFramePr/>
          <p:nvPr>
            <p:custDataLst>
              <p:tags r:id="rId1"/>
            </p:custDataLst>
          </p:nvPr>
        </p:nvGraphicFramePr>
        <p:xfrm>
          <a:off x="2726055" y="3357245"/>
          <a:ext cx="6889115" cy="1133475"/>
        </p:xfrm>
        <a:graphic>
          <a:graphicData uri="http://schemas.openxmlformats.org/drawingml/2006/table">
            <a:tbl>
              <a:tblPr>
                <a:noFill/>
                <a:tableStyleId>{9E9CE9FC-1C19-4050-BDA2-C34311A6CE94}</a:tableStyleId>
              </a:tblPr>
              <a:tblGrid>
                <a:gridCol w="6889115"/>
              </a:tblGrid>
              <a:tr h="1133475"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async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function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solicitarPosts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() { }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6272A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// ou</a:t>
                      </a:r>
                      <a:endParaRPr sz="2000">
                        <a:solidFill>
                          <a:srgbClr val="F8F8F2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const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solicitarPosts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async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() 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=&gt;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{ }</a:t>
                      </a:r>
                      <a:endParaRPr sz="2000">
                        <a:solidFill>
                          <a:srgbClr val="FF79C6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</a:txBody>
                  <a:tcPr marL="63500" marR="63500" marT="63500" marB="63500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839470" y="476885"/>
            <a:ext cx="7129145" cy="1024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Async - Await</a:t>
            </a:r>
            <a:endParaRPr lang="pt-BR"/>
          </a:p>
        </p:txBody>
      </p:sp>
      <p:sp>
        <p:nvSpPr>
          <p:cNvPr id="72" name="Google Shape;72;p4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608" name="Google Shape;608;p118"/>
          <p:cNvSpPr/>
          <p:nvPr/>
        </p:nvSpPr>
        <p:spPr>
          <a:xfrm>
            <a:off x="5664200" y="1412875"/>
            <a:ext cx="5792470" cy="2525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65" name="Google Shape;665;p125"/>
          <p:cNvSpPr txBox="1"/>
          <p:nvPr/>
        </p:nvSpPr>
        <p:spPr>
          <a:xfrm>
            <a:off x="695960" y="1484630"/>
            <a:ext cx="4065270" cy="4695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r>
              <a:rPr lang="pt-BR" sz="20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O resultado é uma sintaxe que se assemelha à escrita síncrona tradicional.</a:t>
            </a:r>
            <a:endParaRPr sz="20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Obtemos o mesmo resultado de antes, mas com uma sintaxe mais clara.</a:t>
            </a:r>
            <a:endParaRPr sz="20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Os elementos do conjunto </a:t>
            </a:r>
            <a:r>
              <a:rPr lang="pt-BR" sz="2000" b="1">
                <a:solidFill>
                  <a:schemeClr val="dk1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async-await</a:t>
            </a:r>
            <a:r>
              <a:rPr lang="pt-BR" sz="2000">
                <a:solidFill>
                  <a:schemeClr val="dk1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</a:t>
            </a:r>
            <a:r>
              <a:rPr lang="pt-BR" sz="20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funcionam lado a lado um do outro. </a:t>
            </a:r>
            <a:endParaRPr sz="20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Lembremos que é apenas uma ferramenta adicional que pode facilitar a escrever o código. </a:t>
            </a:r>
            <a:endParaRPr sz="20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Não é obrigatória. 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graphicFrame>
        <p:nvGraphicFramePr>
          <p:cNvPr id="666" name="Google Shape;666;p125"/>
          <p:cNvGraphicFramePr/>
          <p:nvPr>
            <p:custDataLst>
              <p:tags r:id="rId1"/>
            </p:custDataLst>
          </p:nvPr>
        </p:nvGraphicFramePr>
        <p:xfrm>
          <a:off x="4855845" y="1024890"/>
          <a:ext cx="7248525" cy="4394835"/>
        </p:xfrm>
        <a:graphic>
          <a:graphicData uri="http://schemas.openxmlformats.org/drawingml/2006/table">
            <a:tbl>
              <a:tblPr>
                <a:noFill/>
                <a:tableStyleId>{9E9CE9FC-1C19-4050-BDA2-C34311A6CE94}</a:tableStyleId>
              </a:tblPr>
              <a:tblGrid>
                <a:gridCol w="7248525"/>
              </a:tblGrid>
              <a:tr h="4394835"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const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solicitarPosts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async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() 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=&gt;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{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const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resp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await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8BE9FD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fetch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'</a:t>
                      </a:r>
                      <a:r>
                        <a:rPr lang="pt-BR" sz="200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https://jsonplaceholder.typicode.com/posts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'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const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data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await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resp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0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json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()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</a:b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data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0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forEach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((</a:t>
                      </a:r>
                      <a:r>
                        <a:rPr lang="pt-BR" sz="2000" i="1">
                          <a:solidFill>
                            <a:srgbClr val="FFB86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post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 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=&gt;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{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    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const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li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document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0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createElement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'</a:t>
                      </a:r>
                      <a:r>
                        <a:rPr lang="pt-BR" sz="200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li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'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    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li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.innerHTML 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 </a:t>
                      </a:r>
                      <a:r>
                        <a:rPr lang="pt-BR" sz="200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"&lt;h2&gt; Usando await &lt;/h2&gt;"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+</a:t>
                      </a:r>
                      <a:endParaRPr lang="pt-BR" sz="2000">
                        <a:solidFill>
                          <a:srgbClr val="FF79C6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        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&lt;h4&gt;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+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 i="1">
                          <a:solidFill>
                            <a:srgbClr val="FFB86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post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.title 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+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&lt;/h4&gt;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+</a:t>
                      </a:r>
                      <a:endParaRPr sz="2000">
                        <a:solidFill>
                          <a:srgbClr val="F8F8F2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        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&lt;p&gt;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+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 i="1">
                          <a:solidFill>
                            <a:srgbClr val="FFB86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post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.body 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+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&lt;/p&gt;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endParaRPr sz="2000">
                        <a:solidFill>
                          <a:srgbClr val="F8F8F2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    lista.</a:t>
                      </a:r>
                      <a:r>
                        <a:rPr lang="pt-BR" sz="20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append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li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})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}</a:t>
                      </a:r>
                      <a:b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</a:br>
                      <a:r>
                        <a:rPr lang="pt-BR" sz="20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solicitarPosts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()</a:t>
                      </a:r>
                      <a:endParaRPr sz="2000">
                        <a:solidFill>
                          <a:srgbClr val="FF79C6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</a:txBody>
                  <a:tcPr marL="63500" marR="63500" marT="63500" marB="63500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 txBox="1"/>
          <p:nvPr>
            <p:ph type="title"/>
          </p:nvPr>
        </p:nvSpPr>
        <p:spPr>
          <a:xfrm>
            <a:off x="838200" y="3877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Referências:</a:t>
            </a:r>
            <a:endParaRPr lang="pt-BR"/>
          </a:p>
        </p:txBody>
      </p:sp>
      <p:sp>
        <p:nvSpPr>
          <p:cNvPr id="80" name="Google Shape;80;p5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727" name="Google Shape;727;p131"/>
          <p:cNvSpPr txBox="1"/>
          <p:nvPr/>
        </p:nvSpPr>
        <p:spPr>
          <a:xfrm>
            <a:off x="756285" y="1670050"/>
            <a:ext cx="8080375" cy="2097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DM Sans"/>
              <a:buChar char="✓"/>
            </a:pPr>
            <a:r>
              <a:rPr lang="pt-BR" sz="2800" u="sng">
                <a:solidFill>
                  <a:srgbClr val="999999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  <a:hlinkClick r:id="rId1"/>
              </a:rPr>
              <a:t>API Json Placeholder </a:t>
            </a:r>
            <a:r>
              <a:rPr lang="pt-BR" sz="2800" b="1">
                <a:solidFill>
                  <a:schemeClr val="dk2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| Json Placeholder</a:t>
            </a:r>
            <a:endParaRPr sz="2800">
              <a:solidFill>
                <a:srgbClr val="808080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DM Sans"/>
              <a:buChar char="✓"/>
            </a:pPr>
            <a:r>
              <a:rPr lang="pt-BR" sz="2800" u="sng">
                <a:solidFill>
                  <a:srgbClr val="999999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  <a:hlinkClick r:id="rId2"/>
              </a:rPr>
              <a:t>AJAX</a:t>
            </a:r>
            <a:r>
              <a:rPr lang="pt-BR" sz="28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</a:t>
            </a:r>
            <a:r>
              <a:rPr lang="pt-BR" sz="2800" b="1">
                <a:solidFill>
                  <a:schemeClr val="dk2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| Developer Mozilla</a:t>
            </a:r>
            <a:endParaRPr sz="2800" b="1">
              <a:solidFill>
                <a:srgbClr val="808080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45720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DM Sans"/>
              <a:buChar char="✓"/>
            </a:pPr>
            <a:r>
              <a:rPr lang="pt-BR" sz="2800" u="sng">
                <a:solidFill>
                  <a:srgbClr val="999999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  <a:hlinkClick r:id="rId3"/>
              </a:rPr>
              <a:t>Usando Fetch </a:t>
            </a:r>
            <a:r>
              <a:rPr lang="pt-BR" sz="2800" b="1">
                <a:solidFill>
                  <a:schemeClr val="dk2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| Developer Mozilla</a:t>
            </a:r>
            <a:endParaRPr sz="2800" b="1">
              <a:solidFill>
                <a:schemeClr val="dk2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"/>
          <p:cNvSpPr txBox="1"/>
          <p:nvPr>
            <p:ph type="title"/>
          </p:nvPr>
        </p:nvSpPr>
        <p:spPr>
          <a:xfrm>
            <a:off x="838199" y="2073528"/>
            <a:ext cx="11183471" cy="1234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000"/>
              <a:buFont typeface="Arial" panose="020B0604020202020204"/>
              <a:buNone/>
            </a:pPr>
            <a:r>
              <a:rPr lang="pt-BR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Copyright © 2024</a:t>
            </a:r>
            <a:br>
              <a:rPr lang="pt-BR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pt-BR"/>
              <a:t>Prof. Lucas Silva</a:t>
            </a:r>
            <a:endParaRPr lang="pt-BR"/>
          </a:p>
        </p:txBody>
      </p:sp>
      <p:sp>
        <p:nvSpPr>
          <p:cNvPr id="86" name="Google Shape;86;p6"/>
          <p:cNvSpPr txBox="1"/>
          <p:nvPr>
            <p:ph type="sldNum" idx="4294967295"/>
          </p:nvPr>
        </p:nvSpPr>
        <p:spPr>
          <a:xfrm>
            <a:off x="11353800" y="5594350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839470" y="476885"/>
            <a:ext cx="7708900" cy="1024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Modelo Cliente-Servidor</a:t>
            </a:r>
            <a:endParaRPr lang="pt-BR"/>
          </a:p>
        </p:txBody>
      </p:sp>
      <p:sp>
        <p:nvSpPr>
          <p:cNvPr id="72" name="Google Shape;72;p4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245" name="Google Shape;245;p70"/>
          <p:cNvSpPr txBox="1"/>
          <p:nvPr/>
        </p:nvSpPr>
        <p:spPr>
          <a:xfrm>
            <a:off x="896300" y="1429821"/>
            <a:ext cx="7169400" cy="66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/>
              <a:buNone/>
            </a:pPr>
            <a:r>
              <a:rPr lang="pt-BR" sz="35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Comunicação com o servidor</a:t>
            </a:r>
            <a:endParaRPr lang="pt-BR" sz="35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sp>
        <p:nvSpPr>
          <p:cNvPr id="246" name="Google Shape;246;p70"/>
          <p:cNvSpPr txBox="1"/>
          <p:nvPr/>
        </p:nvSpPr>
        <p:spPr>
          <a:xfrm>
            <a:off x="911860" y="2132965"/>
            <a:ext cx="11040745" cy="165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O domínio está associado a um servidor, ou seja, um computador que contém a aplicação web (o servidor que a hospeda). Quando o site é carregado, o usuário visualiza a parte frontal da aplicação, chamada </a:t>
            </a:r>
            <a:r>
              <a:rPr lang="pt-BR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Front-End ou lado do cliente</a:t>
            </a:r>
            <a:r>
              <a:rPr lang="pt-BR" sz="2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, com a qual é possível interagir.</a:t>
            </a:r>
            <a:endParaRPr sz="24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pic>
        <p:nvPicPr>
          <p:cNvPr id="247" name="Google Shape;247;p70" descr="Dicionário da programação para não-programadores • Usemobile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786380" y="3671570"/>
            <a:ext cx="7444740" cy="3068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839470" y="476885"/>
            <a:ext cx="7708900" cy="1024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Comunicação com o servidor</a:t>
            </a:r>
            <a:endParaRPr lang="pt-BR"/>
          </a:p>
        </p:txBody>
      </p:sp>
      <p:sp>
        <p:nvSpPr>
          <p:cNvPr id="72" name="Google Shape;72;p4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253" name="Google Shape;253;p71"/>
          <p:cNvSpPr txBox="1"/>
          <p:nvPr/>
        </p:nvSpPr>
        <p:spPr>
          <a:xfrm>
            <a:off x="911860" y="1484630"/>
            <a:ext cx="9281160" cy="4475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400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Uma aplicação moderna costuma gerar </a:t>
            </a:r>
            <a:r>
              <a:rPr lang="pt-BR" sz="2400" b="1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melhores experiências de usuário</a:t>
            </a:r>
            <a:r>
              <a:rPr lang="pt-BR" sz="2400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graças a sua capacidade de se conectar a um conjunto de serviços de dados. 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400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Naturalmente, consumirá muitos dos recursos disponibilizados por algum servidor (Back-End) ou enviará dados a ele para que sejam armazenados de forma persistente (em um banco de dados). 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400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É fundamental aprender a dominar os métodos necessários para realizar essa troca de informação e compreender o protocolo envolvido.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400">
              <a:solidFill>
                <a:schemeClr val="dk1"/>
              </a:solidFill>
              <a:highlight>
                <a:schemeClr val="lt1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400">
              <a:solidFill>
                <a:schemeClr val="dk1"/>
              </a:solidFill>
              <a:highlight>
                <a:schemeClr val="lt1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839470" y="476885"/>
            <a:ext cx="7708900" cy="1024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Solicitações HTTP</a:t>
            </a:r>
            <a:endParaRPr lang="pt-BR"/>
          </a:p>
        </p:txBody>
      </p:sp>
      <p:sp>
        <p:nvSpPr>
          <p:cNvPr id="72" name="Google Shape;72;p4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266" name="Google Shape;266;p73"/>
          <p:cNvSpPr txBox="1"/>
          <p:nvPr/>
        </p:nvSpPr>
        <p:spPr>
          <a:xfrm>
            <a:off x="629920" y="1512570"/>
            <a:ext cx="7407275" cy="2156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r>
              <a:rPr lang="pt-BR" sz="20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O mecanismo pelo qual os dados são solicitados e fornecidos através da Internet é o </a:t>
            </a:r>
            <a:r>
              <a:rPr lang="pt-BR" sz="2000" b="1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HTTP </a:t>
            </a:r>
            <a:r>
              <a:rPr lang="pt-BR" sz="20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(Hypertext Transfer Protocol). </a:t>
            </a:r>
            <a:endParaRPr sz="20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r>
              <a:rPr lang="pt-BR" sz="20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Quando emitimos uma ordem ao navegador, ele faz uma solicitação (ou request) HTTP para algum servidor, e esse servidor irá recebê-la, processá-la e nos devolverá uma resposta com informações que utilizaremos na aplicação web. 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pic>
        <p:nvPicPr>
          <p:cNvPr id="263" name="Google Shape;263;p73"/>
          <p:cNvPicPr preferRelativeResize="0"/>
          <p:nvPr/>
        </p:nvPicPr>
        <p:blipFill rotWithShape="1">
          <a:blip r:embed="rId1"/>
          <a:srcRect t="8054" b="8045"/>
          <a:stretch>
            <a:fillRect/>
          </a:stretch>
        </p:blipFill>
        <p:spPr>
          <a:xfrm>
            <a:off x="7795260" y="0"/>
            <a:ext cx="4396740" cy="685863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74"/>
          <p:cNvSpPr txBox="1"/>
          <p:nvPr/>
        </p:nvSpPr>
        <p:spPr>
          <a:xfrm>
            <a:off x="629920" y="3717290"/>
            <a:ext cx="6612890" cy="3041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pt-BR" sz="20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Essas solicitações que devemos fazer são definidas por várias partes:</a:t>
            </a:r>
            <a:endParaRPr sz="20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457200" lvl="0" indent="-314325" algn="l" rtl="0"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DM Sans"/>
              <a:buChar char="✓"/>
            </a:pPr>
            <a:r>
              <a:rPr lang="pt-BR" sz="20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Uma URL ou endereço.</a:t>
            </a:r>
            <a:endParaRPr sz="20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457200" lvl="0" indent="-314325" algn="l" rtl="0"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DM Sans"/>
              <a:buChar char="✓"/>
            </a:pPr>
            <a:r>
              <a:rPr lang="pt-BR" sz="20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Um método (GET, POST, PUT, DELETE).</a:t>
            </a:r>
            <a:endParaRPr sz="20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457200" lvl="0" indent="-314325" algn="l" rtl="0"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DM Sans"/>
              <a:buChar char="✓"/>
            </a:pPr>
            <a:r>
              <a:rPr lang="pt-BR" sz="20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Headers</a:t>
            </a:r>
            <a:endParaRPr sz="20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457200" lvl="0" indent="-314325" algn="l" rtl="0"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DM Sans"/>
              <a:buChar char="✓"/>
            </a:pPr>
            <a:r>
              <a:rPr lang="pt-BR" sz="20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Body</a:t>
            </a:r>
            <a:endParaRPr sz="20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457200" lvl="0" indent="-314325" algn="l" rtl="0"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DM Sans"/>
              <a:buChar char="✓"/>
            </a:pPr>
            <a:r>
              <a:rPr lang="pt-BR" sz="20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Parâmetros (query params ou URL params).</a:t>
            </a:r>
            <a:endParaRPr sz="20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839470" y="476885"/>
            <a:ext cx="7708900" cy="1024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Solicitações HTTP</a:t>
            </a:r>
            <a:endParaRPr lang="pt-BR"/>
          </a:p>
        </p:txBody>
      </p:sp>
      <p:sp>
        <p:nvSpPr>
          <p:cNvPr id="72" name="Google Shape;72;p4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282" name="Google Shape;282;p75"/>
          <p:cNvSpPr txBox="1"/>
          <p:nvPr/>
        </p:nvSpPr>
        <p:spPr>
          <a:xfrm>
            <a:off x="845185" y="1512570"/>
            <a:ext cx="7007225" cy="3646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chemeClr val="dk1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URL</a:t>
            </a:r>
            <a:endParaRPr sz="2400" b="1">
              <a:solidFill>
                <a:schemeClr val="dk1"/>
              </a:solidFill>
              <a:highlight>
                <a:srgbClr val="EAFF6A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Quando nos comunicamos com um servidor para solicitar informação, fazemos isso através de uma URL, já que buscamos um programa hospedado em algum host e nos comunicamos com ele através do endereço correto. </a:t>
            </a:r>
            <a:endParaRPr sz="24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pic>
        <p:nvPicPr>
          <p:cNvPr id="279" name="Google Shape;279;p75"/>
          <p:cNvPicPr preferRelativeResize="0"/>
          <p:nvPr/>
        </p:nvPicPr>
        <p:blipFill rotWithShape="1">
          <a:blip r:embed="rId1"/>
          <a:srcRect l="5666" r="5657"/>
          <a:stretch>
            <a:fillRect/>
          </a:stretch>
        </p:blipFill>
        <p:spPr>
          <a:xfrm>
            <a:off x="7797165" y="0"/>
            <a:ext cx="4394835" cy="6856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839470" y="476885"/>
            <a:ext cx="7708900" cy="1024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Solicitações HTTP</a:t>
            </a:r>
            <a:endParaRPr lang="pt-BR"/>
          </a:p>
        </p:txBody>
      </p:sp>
      <p:sp>
        <p:nvSpPr>
          <p:cNvPr id="72" name="Google Shape;72;p4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pic>
        <p:nvPicPr>
          <p:cNvPr id="279" name="Google Shape;279;p75"/>
          <p:cNvPicPr preferRelativeResize="0"/>
          <p:nvPr/>
        </p:nvPicPr>
        <p:blipFill rotWithShape="1">
          <a:blip r:embed="rId1"/>
          <a:srcRect l="5666" r="5657"/>
          <a:stretch>
            <a:fillRect/>
          </a:stretch>
        </p:blipFill>
        <p:spPr>
          <a:xfrm>
            <a:off x="7797165" y="0"/>
            <a:ext cx="4394835" cy="685673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76"/>
          <p:cNvSpPr txBox="1"/>
          <p:nvPr/>
        </p:nvSpPr>
        <p:spPr>
          <a:xfrm>
            <a:off x="701675" y="1640205"/>
            <a:ext cx="7040880" cy="4631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 b="1">
                <a:solidFill>
                  <a:schemeClr val="dk1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MÉTODO</a:t>
            </a:r>
            <a:endParaRPr sz="2000" b="1">
              <a:solidFill>
                <a:schemeClr val="dk1"/>
              </a:solidFill>
              <a:highlight>
                <a:srgbClr val="EAFF6A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Cada solicitação que fizermos virá acompanhada de um verbo, que indica ao servidor qual é a nossa intenção ao interagirmos com ele. O servidor tem a capacidade de escutar diversas solicitações na mesma URL e decidir como e qual delas responderá. Entre os verbos mais utilizados, os 4 principais se destacam, por mais que existam muitos outros: </a:t>
            </a:r>
            <a:endParaRPr sz="20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457200" lvl="0" indent="-314325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✓"/>
            </a:pPr>
            <a:r>
              <a:rPr lang="pt-BR" sz="2000" b="1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GET: </a:t>
            </a:r>
            <a:r>
              <a:rPr lang="pt-BR" sz="20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para obter informações (ou recursos) do servidor. Normalmente são as solicitações mais utilizadas.</a:t>
            </a:r>
            <a:endParaRPr sz="20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457200" lvl="0" indent="-314325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✓"/>
            </a:pPr>
            <a:r>
              <a:rPr lang="pt-BR" sz="2000" b="1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POST: </a:t>
            </a:r>
            <a:r>
              <a:rPr lang="pt-BR" sz="20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para enviar informação ao servidor para criar algum recurso.</a:t>
            </a:r>
            <a:endParaRPr sz="20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457200" lvl="0" indent="-314325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✓"/>
            </a:pPr>
            <a:r>
              <a:rPr lang="pt-BR" sz="2000" b="1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PUT: </a:t>
            </a:r>
            <a:r>
              <a:rPr lang="pt-BR" sz="20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para criar ou modificar algum recurso no servidor.</a:t>
            </a:r>
            <a:endParaRPr sz="20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457200" lvl="0" indent="-314325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✓"/>
            </a:pPr>
            <a:r>
              <a:rPr lang="pt-BR" sz="2000" b="1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DELETE: </a:t>
            </a:r>
            <a:r>
              <a:rPr lang="pt-BR" sz="20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para eliminar algum recurso no servidor.</a:t>
            </a:r>
            <a:endParaRPr sz="2000" b="1">
              <a:solidFill>
                <a:schemeClr val="dk1"/>
              </a:solidFill>
              <a:highlight>
                <a:srgbClr val="EAFF6A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256*68"/>
  <p:tag name="TABLE_ENDDRAG_RECT" val="64*319*256*68"/>
</p:tagLst>
</file>

<file path=ppt/tags/tag10.xml><?xml version="1.0" encoding="utf-8"?>
<p:tagLst xmlns:p="http://schemas.openxmlformats.org/presentationml/2006/main">
  <p:tag name="TABLE_ENDDRAG_ORIGIN_RECT" val="541*383"/>
  <p:tag name="TABLE_ENDDRAG_RECT" val="405*20*541*383"/>
</p:tagLst>
</file>

<file path=ppt/tags/tag11.xml><?xml version="1.0" encoding="utf-8"?>
<p:tagLst xmlns:p="http://schemas.openxmlformats.org/presentationml/2006/main">
  <p:tag name="TABLE_ENDDRAG_ORIGIN_RECT" val="598*96"/>
  <p:tag name="TABLE_ENDDRAG_RECT" val="128*380*598*96"/>
</p:tagLst>
</file>

<file path=ppt/tags/tag12.xml><?xml version="1.0" encoding="utf-8"?>
<p:tagLst xmlns:p="http://schemas.openxmlformats.org/presentationml/2006/main">
  <p:tag name="TABLE_ENDDRAG_ORIGIN_RECT" val="584*90"/>
  <p:tag name="TABLE_ENDDRAG_RECT" val="196*389*584*90"/>
</p:tagLst>
</file>

<file path=ppt/tags/tag13.xml><?xml version="1.0" encoding="utf-8"?>
<p:tagLst xmlns:p="http://schemas.openxmlformats.org/presentationml/2006/main">
  <p:tag name="TABLE_ENDDRAG_ORIGIN_RECT" val="542*89"/>
  <p:tag name="TABLE_ENDDRAG_RECT" val="287*394*542*89"/>
</p:tagLst>
</file>

<file path=ppt/tags/tag14.xml><?xml version="1.0" encoding="utf-8"?>
<p:tagLst xmlns:p="http://schemas.openxmlformats.org/presentationml/2006/main">
  <p:tag name="TABLE_ENDDRAG_ORIGIN_RECT" val="570*346"/>
  <p:tag name="TABLE_ENDDRAG_RECT" val="382*63*570*346"/>
</p:tagLst>
</file>

<file path=ppt/tags/tag2.xml><?xml version="1.0" encoding="utf-8"?>
<p:tagLst xmlns:p="http://schemas.openxmlformats.org/presentationml/2006/main">
  <p:tag name="TABLE_ENDDRAG_ORIGIN_RECT" val="703*129"/>
  <p:tag name="TABLE_ENDDRAG_RECT" val="111*351*703*129"/>
</p:tagLst>
</file>

<file path=ppt/tags/tag3.xml><?xml version="1.0" encoding="utf-8"?>
<p:tagLst xmlns:p="http://schemas.openxmlformats.org/presentationml/2006/main">
  <p:tag name="TABLE_ENDDRAG_ORIGIN_RECT" val="691*74"/>
  <p:tag name="TABLE_ENDDRAG_RECT" val="94*321*691*74"/>
</p:tagLst>
</file>

<file path=ppt/tags/tag4.xml><?xml version="1.0" encoding="utf-8"?>
<p:tagLst xmlns:p="http://schemas.openxmlformats.org/presentationml/2006/main">
  <p:tag name="TABLE_ENDDRAG_ORIGIN_RECT" val="675*154"/>
  <p:tag name="TABLE_ENDDRAG_RECT" val="151*360*675*154"/>
</p:tagLst>
</file>

<file path=ppt/tags/tag5.xml><?xml version="1.0" encoding="utf-8"?>
<p:tagLst xmlns:p="http://schemas.openxmlformats.org/presentationml/2006/main">
  <p:tag name="TABLE_ENDDRAG_ORIGIN_RECT" val="563*160"/>
  <p:tag name="TABLE_ENDDRAG_RECT" val="388*119*563*160"/>
</p:tagLst>
</file>

<file path=ppt/tags/tag6.xml><?xml version="1.0" encoding="utf-8"?>
<p:tagLst xmlns:p="http://schemas.openxmlformats.org/presentationml/2006/main">
  <p:tag name="TABLE_ENDDRAG_ORIGIN_RECT" val="302*128"/>
  <p:tag name="TABLE_ENDDRAG_RECT" val="-47*326*302*128"/>
</p:tagLst>
</file>

<file path=ppt/tags/tag7.xml><?xml version="1.0" encoding="utf-8"?>
<p:tagLst xmlns:p="http://schemas.openxmlformats.org/presentationml/2006/main">
  <p:tag name="TABLE_ENDDRAG_ORIGIN_RECT" val="491*325"/>
  <p:tag name="TABLE_ENDDRAG_RECT" val="405*179*491*325"/>
</p:tagLst>
</file>

<file path=ppt/tags/tag8.xml><?xml version="1.0" encoding="utf-8"?>
<p:tagLst xmlns:p="http://schemas.openxmlformats.org/presentationml/2006/main">
  <p:tag name="TABLE_ENDDRAG_ORIGIN_RECT" val="639*347"/>
  <p:tag name="TABLE_ENDDRAG_RECT" val="295*111*639*347"/>
</p:tagLst>
</file>

<file path=ppt/tags/tag9.xml><?xml version="1.0" encoding="utf-8"?>
<p:tagLst xmlns:p="http://schemas.openxmlformats.org/presentationml/2006/main">
  <p:tag name="TABLE_ENDDRAG_ORIGIN_RECT" val="567*185"/>
  <p:tag name="TABLE_ENDDRAG_RECT" val="60*71*567*185"/>
</p:tagLst>
</file>

<file path=ppt/theme/theme1.xml><?xml version="1.0" encoding="utf-8"?>
<a:theme xmlns:a="http://schemas.openxmlformats.org/drawingml/2006/main" name="Personalizar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16780</Words>
  <Application>WPS Presentation</Application>
  <PresentationFormat/>
  <Paragraphs>473</Paragraphs>
  <Slides>46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8" baseType="lpstr">
      <vt:lpstr>Arial</vt:lpstr>
      <vt:lpstr>SimSun</vt:lpstr>
      <vt:lpstr>Wingdings</vt:lpstr>
      <vt:lpstr>Arial</vt:lpstr>
      <vt:lpstr>Calibri</vt:lpstr>
      <vt:lpstr>DM Sans</vt:lpstr>
      <vt:lpstr>Segoe Print</vt:lpstr>
      <vt:lpstr>Microsoft YaHei</vt:lpstr>
      <vt:lpstr>Arial Unicode MS</vt:lpstr>
      <vt:lpstr>Consolas</vt:lpstr>
      <vt:lpstr>Helvetica Neue</vt:lpstr>
      <vt:lpstr>Personalizar design</vt:lpstr>
      <vt:lpstr>PowerPoint 演示文稿</vt:lpstr>
      <vt:lpstr>Engenharia de Software</vt:lpstr>
      <vt:lpstr>AJAX e Fetch</vt:lpstr>
      <vt:lpstr>O que é o Ajax?</vt:lpstr>
      <vt:lpstr>Modelo Cliente-Servidor</vt:lpstr>
      <vt:lpstr>Comunicação com o servidor</vt:lpstr>
      <vt:lpstr>Solicitações HTTP</vt:lpstr>
      <vt:lpstr>Solicitações HTTP</vt:lpstr>
      <vt:lpstr>Solicitações HTTP</vt:lpstr>
      <vt:lpstr>Solicitações HTTP</vt:lpstr>
      <vt:lpstr>Solicitações HTTP</vt:lpstr>
      <vt:lpstr>Solicitações HTTP</vt:lpstr>
      <vt:lpstr>Solicitações HTTP</vt:lpstr>
      <vt:lpstr>Solicitações HTTP</vt:lpstr>
      <vt:lpstr>Solicitações HTTP</vt:lpstr>
      <vt:lpstr>Solicitações HTTP</vt:lpstr>
      <vt:lpstr>Estados de solicitação</vt:lpstr>
      <vt:lpstr>Estados de solicitação</vt:lpstr>
      <vt:lpstr>Estados de solicitação</vt:lpstr>
      <vt:lpstr>API</vt:lpstr>
      <vt:lpstr>API</vt:lpstr>
      <vt:lpstr>API</vt:lpstr>
      <vt:lpstr>API</vt:lpstr>
      <vt:lpstr>Fetch</vt:lpstr>
      <vt:lpstr>Fetch</vt:lpstr>
      <vt:lpstr>Fetch</vt:lpstr>
      <vt:lpstr>Response</vt:lpstr>
      <vt:lpstr>Response</vt:lpstr>
      <vt:lpstr>Para lembrar</vt:lpstr>
      <vt:lpstr>Analisando respostas</vt:lpstr>
      <vt:lpstr>Analisando respostas</vt:lpstr>
      <vt:lpstr>Analisando respostas</vt:lpstr>
      <vt:lpstr>Analisando respostas</vt:lpstr>
      <vt:lpstr>Enviando dados com Post</vt:lpstr>
      <vt:lpstr>Enviando dados com Post</vt:lpstr>
      <vt:lpstr>Enviando dados com Post</vt:lpstr>
      <vt:lpstr>Enviando dados com Post</vt:lpstr>
      <vt:lpstr>Rotas relativas</vt:lpstr>
      <vt:lpstr>Rotas relativas</vt:lpstr>
      <vt:lpstr>Async - Await</vt:lpstr>
      <vt:lpstr>Async - Await</vt:lpstr>
      <vt:lpstr>Async - Await</vt:lpstr>
      <vt:lpstr>Async - Await</vt:lpstr>
      <vt:lpstr>Async - Await</vt:lpstr>
      <vt:lpstr>Referências:</vt:lpstr>
      <vt:lpstr>Copyright © 2024 Prof. Lucas Silva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Allen Fernando Oberleitner Lima</dc:creator>
  <cp:lastModifiedBy>Sequencial</cp:lastModifiedBy>
  <cp:revision>14</cp:revision>
  <dcterms:created xsi:type="dcterms:W3CDTF">2024-05-06T00:37:00Z</dcterms:created>
  <dcterms:modified xsi:type="dcterms:W3CDTF">2024-08-20T20:11:20Z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B96E02AB6EE14174B6F4E9A4A472FBCF_12</vt:lpwstr>
  </property>
  <property fmtid="{D5CDD505-2E9C-101B-9397-08002B2CF9AE}" pid="3" name="KSOProductBuildVer">
    <vt:lpwstr>1046-12.2.0.17562</vt:lpwstr>
  </property>
</Properties>
</file>