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5ec87f82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e5ec87f82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5ec87f8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e5ec87f8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5ec87f82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5ec87f82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5ec87f82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5ec87f82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e5ec87f82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e5ec87f82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5ec87f823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e5ec87f823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520161d42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520161d42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520161d4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520161d4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520161d42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520161d42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ec87f82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ec87f82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520161d42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520161d42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520161d42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520161d42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520161d42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e520161d42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5ec87f8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5ec87f8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Expected_value" TargetMode="External"/><Relationship Id="rId4" Type="http://schemas.openxmlformats.org/officeDocument/2006/relationships/hyperlink" Target="https://en.wikipedia.org/wiki/Error_(statistics)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hyperlink" Target="https://en.wikipedia.org/wiki/Matrix_(mathematics)" TargetMode="External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26725" y="1635300"/>
            <a:ext cx="5030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Evaluate ML Models for Wifi Locationing 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3780650" y="4247150"/>
            <a:ext cx="325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Nunito"/>
                <a:ea typeface="Nunito"/>
                <a:cs typeface="Nunito"/>
                <a:sym typeface="Nunito"/>
              </a:rPr>
              <a:t>by Ale f Benages.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Nunito"/>
                <a:ea typeface="Nunito"/>
                <a:cs typeface="Nunito"/>
                <a:sym typeface="Nunito"/>
              </a:rPr>
              <a:t>Data analyst at </a:t>
            </a:r>
            <a:r>
              <a:rPr b="1" lang="es" sz="1700">
                <a:latin typeface="Nunito"/>
                <a:ea typeface="Nunito"/>
                <a:cs typeface="Nunito"/>
                <a:sym typeface="Nunito"/>
              </a:rPr>
              <a:t>IOT Analytics</a:t>
            </a:r>
            <a:r>
              <a:rPr lang="es" sz="1700">
                <a:latin typeface="Nunito"/>
                <a:ea typeface="Nunito"/>
                <a:cs typeface="Nunito"/>
                <a:sym typeface="Nunito"/>
              </a:rPr>
              <a:t>.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"/>
          <p:cNvSpPr txBox="1"/>
          <p:nvPr>
            <p:ph type="title"/>
          </p:nvPr>
        </p:nvSpPr>
        <p:spPr>
          <a:xfrm>
            <a:off x="1201950" y="694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Guessing Latitude`</a:t>
            </a:r>
            <a:endParaRPr/>
          </a:p>
        </p:txBody>
      </p:sp>
      <p:sp>
        <p:nvSpPr>
          <p:cNvPr id="367" name="Google Shape;367;p22"/>
          <p:cNvSpPr txBox="1"/>
          <p:nvPr>
            <p:ph idx="1" type="body"/>
          </p:nvPr>
        </p:nvSpPr>
        <p:spPr>
          <a:xfrm>
            <a:off x="0" y="3370100"/>
            <a:ext cx="9144000" cy="17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 guess Latitude (a </a:t>
            </a:r>
            <a:r>
              <a:rPr lang="es"/>
              <a:t>continuous</a:t>
            </a:r>
            <a:r>
              <a:rPr lang="es"/>
              <a:t> variable), four regression models have been trained: “</a:t>
            </a:r>
            <a:r>
              <a:rPr b="1" lang="es"/>
              <a:t>K-Neighbours </a:t>
            </a:r>
            <a:r>
              <a:rPr b="1" lang="es"/>
              <a:t>Regressor</a:t>
            </a:r>
            <a:r>
              <a:rPr lang="es"/>
              <a:t>”, “</a:t>
            </a:r>
            <a:r>
              <a:rPr b="1" lang="es"/>
              <a:t>Support Vector Regressor</a:t>
            </a:r>
            <a:r>
              <a:rPr lang="es"/>
              <a:t>”, “</a:t>
            </a:r>
            <a:r>
              <a:rPr b="1" lang="es"/>
              <a:t>Decision</a:t>
            </a:r>
            <a:r>
              <a:rPr b="1" lang="es"/>
              <a:t> Tree Regressor</a:t>
            </a:r>
            <a:r>
              <a:rPr lang="es"/>
              <a:t>” and “</a:t>
            </a:r>
            <a:r>
              <a:rPr b="1" lang="es"/>
              <a:t>Multilayer</a:t>
            </a:r>
            <a:r>
              <a:rPr b="1" lang="es"/>
              <a:t> Perceptron Regressor</a:t>
            </a:r>
            <a:r>
              <a:rPr lang="es"/>
              <a:t>”.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Two error metrics were selected, R^2 and MSE. </a:t>
            </a:r>
            <a:r>
              <a:rPr lang="es"/>
              <a:t>The </a:t>
            </a:r>
            <a:r>
              <a:rPr b="1" lang="es" u="sng"/>
              <a:t>R^2</a:t>
            </a:r>
            <a:r>
              <a:rPr b="1" lang="es"/>
              <a:t> </a:t>
            </a:r>
            <a:r>
              <a:rPr lang="es"/>
              <a:t>metric provides an idea of the goodness of fit of a set of predictions to the actual values. 1 means perfectly fit, and 0 no-fit at all. In this case all the models are fitting very well. In the other hand, </a:t>
            </a:r>
            <a:r>
              <a:rPr b="1" lang="es" u="sng"/>
              <a:t>MSE</a:t>
            </a:r>
            <a:r>
              <a:rPr lang="es"/>
              <a:t>  measures the</a:t>
            </a:r>
            <a:r>
              <a:rPr lang="es">
                <a:uFill>
                  <a:noFill/>
                </a:uFill>
                <a:hlinkClick r:id="rId3"/>
              </a:rPr>
              <a:t> average</a:t>
            </a:r>
            <a:r>
              <a:rPr lang="es"/>
              <a:t> of the squares of the</a:t>
            </a:r>
            <a:r>
              <a:rPr lang="es">
                <a:uFill>
                  <a:noFill/>
                </a:uFill>
                <a:hlinkClick r:id="rId4"/>
              </a:rPr>
              <a:t> errors</a:t>
            </a:r>
            <a:r>
              <a:rPr lang="es"/>
              <a:t> (the average squared difference between the estimated values and the actual value). It’s always a positive value.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I wasn’t able to tune the parameters and hyper parameters and get decent result with </a:t>
            </a:r>
            <a:r>
              <a:rPr b="1" lang="es"/>
              <a:t>MLP</a:t>
            </a:r>
            <a:r>
              <a:rPr lang="es"/>
              <a:t>. With the unseen data it performed </a:t>
            </a:r>
            <a:r>
              <a:rPr lang="es" u="sng"/>
              <a:t>even worst. </a:t>
            </a:r>
            <a:endParaRPr u="sng"/>
          </a:p>
        </p:txBody>
      </p:sp>
      <p:pic>
        <p:nvPicPr>
          <p:cNvPr id="368" name="Google Shape;36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300" y="1472100"/>
            <a:ext cx="4194993" cy="17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1975" y="1472100"/>
            <a:ext cx="4195387" cy="12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2825" y="1472100"/>
            <a:ext cx="4448900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"/>
          <p:cNvSpPr txBox="1"/>
          <p:nvPr>
            <p:ph idx="1" type="body"/>
          </p:nvPr>
        </p:nvSpPr>
        <p:spPr>
          <a:xfrm>
            <a:off x="0" y="3802975"/>
            <a:ext cx="91440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Without MLP things are clearer: the three remaining models are performing quite well with the unseen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The ideal situation is a model with an r^2 closer to 1, and a MSE closer to 0. In this case </a:t>
            </a:r>
            <a:r>
              <a:rPr b="1" lang="es" u="sng"/>
              <a:t>KNeighborsRegressor</a:t>
            </a:r>
            <a:r>
              <a:rPr b="1" lang="es" u="sng"/>
              <a:t> </a:t>
            </a:r>
            <a:r>
              <a:rPr lang="es"/>
              <a:t> wins in both metrics. </a:t>
            </a:r>
            <a:endParaRPr/>
          </a:p>
        </p:txBody>
      </p:sp>
      <p:sp>
        <p:nvSpPr>
          <p:cNvPr id="376" name="Google Shape;376;p23"/>
          <p:cNvSpPr txBox="1"/>
          <p:nvPr>
            <p:ph type="title"/>
          </p:nvPr>
        </p:nvSpPr>
        <p:spPr>
          <a:xfrm>
            <a:off x="1303800" y="674775"/>
            <a:ext cx="70305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Guessing Latitude</a:t>
            </a:r>
            <a:endParaRPr/>
          </a:p>
        </p:txBody>
      </p:sp>
      <p:pic>
        <p:nvPicPr>
          <p:cNvPr id="377" name="Google Shape;3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25" y="1416451"/>
            <a:ext cx="4294453" cy="18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025" y="1416450"/>
            <a:ext cx="4221000" cy="18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Guessing Longitude</a:t>
            </a:r>
            <a:endParaRPr/>
          </a:p>
        </p:txBody>
      </p:sp>
      <p:sp>
        <p:nvSpPr>
          <p:cNvPr id="384" name="Google Shape;384;p24"/>
          <p:cNvSpPr txBox="1"/>
          <p:nvPr>
            <p:ph idx="1" type="body"/>
          </p:nvPr>
        </p:nvSpPr>
        <p:spPr>
          <a:xfrm>
            <a:off x="0" y="3744100"/>
            <a:ext cx="9144000" cy="13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 guess the Longitude, the same 4 modes have been trained, and the same metrics have been used.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Again MLP is performing </a:t>
            </a:r>
            <a:r>
              <a:rPr lang="es"/>
              <a:t>unacceptable, and will be removed to simplify the analysis. </a:t>
            </a:r>
            <a:endParaRPr/>
          </a:p>
        </p:txBody>
      </p:sp>
      <p:pic>
        <p:nvPicPr>
          <p:cNvPr id="385" name="Google Shape;3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025" y="1489123"/>
            <a:ext cx="4436708" cy="1799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91" y="1489126"/>
            <a:ext cx="4387684" cy="179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Guessing Longitude</a:t>
            </a:r>
            <a:endParaRPr/>
          </a:p>
        </p:txBody>
      </p:sp>
      <p:sp>
        <p:nvSpPr>
          <p:cNvPr id="392" name="Google Shape;392;p25"/>
          <p:cNvSpPr txBox="1"/>
          <p:nvPr>
            <p:ph idx="1" type="body"/>
          </p:nvPr>
        </p:nvSpPr>
        <p:spPr>
          <a:xfrm>
            <a:off x="0" y="3579800"/>
            <a:ext cx="9144000" cy="13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Recalling that</a:t>
            </a:r>
            <a:r>
              <a:rPr lang="es"/>
              <a:t> the ideal situation of a r^2 closer to 1, and a MSE closer to 0.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Once again </a:t>
            </a:r>
            <a:r>
              <a:rPr b="1" lang="es" u="sng"/>
              <a:t>KNeighborsRegressor</a:t>
            </a:r>
            <a:r>
              <a:rPr lang="es"/>
              <a:t>,wins in both with an </a:t>
            </a:r>
            <a:r>
              <a:rPr b="1" lang="es"/>
              <a:t>R^2= 0.968</a:t>
            </a:r>
            <a:r>
              <a:rPr lang="es"/>
              <a:t> and </a:t>
            </a:r>
            <a:r>
              <a:rPr b="1" lang="es"/>
              <a:t>MSE=468.91</a:t>
            </a:r>
            <a:endParaRPr b="1"/>
          </a:p>
        </p:txBody>
      </p:sp>
      <p:pic>
        <p:nvPicPr>
          <p:cNvPr id="393" name="Google Shape;3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130" y="1566754"/>
            <a:ext cx="4219321" cy="185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10" y="1566757"/>
            <a:ext cx="4219321" cy="1857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 txBox="1"/>
          <p:nvPr>
            <p:ph type="title"/>
          </p:nvPr>
        </p:nvSpPr>
        <p:spPr>
          <a:xfrm>
            <a:off x="1225900" y="478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Summarizing</a:t>
            </a:r>
            <a:endParaRPr/>
          </a:p>
        </p:txBody>
      </p:sp>
      <p:grpSp>
        <p:nvGrpSpPr>
          <p:cNvPr id="400" name="Google Shape;400;p26"/>
          <p:cNvGrpSpPr/>
          <p:nvPr/>
        </p:nvGrpSpPr>
        <p:grpSpPr>
          <a:xfrm>
            <a:off x="125082" y="4191481"/>
            <a:ext cx="8713552" cy="838542"/>
            <a:chOff x="1593000" y="2318943"/>
            <a:chExt cx="5957984" cy="647123"/>
          </a:xfrm>
        </p:grpSpPr>
        <p:sp>
          <p:nvSpPr>
            <p:cNvPr id="401" name="Google Shape;401;p26"/>
            <p:cNvSpPr/>
            <p:nvPr/>
          </p:nvSpPr>
          <p:spPr>
            <a:xfrm>
              <a:off x="3453884" y="2322566"/>
              <a:ext cx="40971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402" name="Google Shape;402;p26"/>
            <p:cNvSpPr/>
            <p:nvPr/>
          </p:nvSpPr>
          <p:spPr>
            <a:xfrm flipH="1">
              <a:off x="2283238" y="2322566"/>
              <a:ext cx="7602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403" name="Google Shape;403;p26"/>
            <p:cNvSpPr/>
            <p:nvPr/>
          </p:nvSpPr>
          <p:spPr>
            <a:xfrm rot="-5400000">
              <a:off x="2536559" y="2081572"/>
              <a:ext cx="643367" cy="1124274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2342623" y="2399944"/>
              <a:ext cx="986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LONGITUDE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3453882" y="2318943"/>
              <a:ext cx="36306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305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700"/>
                <a:buFont typeface="Roboto"/>
                <a:buChar char="●"/>
              </a:pPr>
              <a:r>
                <a:rPr b="1"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Model: </a:t>
              </a:r>
              <a:r>
                <a:rPr b="1"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KNeighborsRegressor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CV = 10 folds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Tuned Decision Parameters</a:t>
              </a:r>
              <a:r>
                <a:rPr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(by Grid Search CV)</a:t>
              </a:r>
              <a:r>
                <a:rPr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br>
                <a:rPr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{'leaf_size': 1, 'n_jobs': -1, 'n_neighbors': 2, 'weights': 'distance'}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8" name="Google Shape;408;p26"/>
          <p:cNvGrpSpPr/>
          <p:nvPr/>
        </p:nvGrpSpPr>
        <p:grpSpPr>
          <a:xfrm>
            <a:off x="125082" y="3347575"/>
            <a:ext cx="8713753" cy="833847"/>
            <a:chOff x="1593000" y="2322566"/>
            <a:chExt cx="5958122" cy="643500"/>
          </a:xfrm>
        </p:grpSpPr>
        <p:sp>
          <p:nvSpPr>
            <p:cNvPr id="409" name="Google Shape;409;p26"/>
            <p:cNvSpPr/>
            <p:nvPr/>
          </p:nvSpPr>
          <p:spPr>
            <a:xfrm>
              <a:off x="3450722" y="2322566"/>
              <a:ext cx="41004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2283014" y="2322566"/>
              <a:ext cx="6900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 rot="-5400000">
              <a:off x="2545175" y="2086684"/>
              <a:ext cx="643367" cy="1115248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2342620" y="2399951"/>
              <a:ext cx="6900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LATITUDE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3450718" y="2322567"/>
              <a:ext cx="36309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b="1"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Model: KNeighborsRegressor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CV = 10 folds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Tuned Decision Parameters (</a:t>
              </a:r>
              <a:r>
                <a:rPr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by Grid Search CV</a:t>
              </a:r>
              <a:r>
                <a:rPr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): </a:t>
              </a:r>
              <a:br>
                <a:rPr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{'leaf_size': 1, 'n_jobs': -1, 'n_neighbors': 2, 'weights': 'distance'}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6" name="Google Shape;416;p26"/>
          <p:cNvGrpSpPr/>
          <p:nvPr/>
        </p:nvGrpSpPr>
        <p:grpSpPr>
          <a:xfrm>
            <a:off x="126005" y="2496671"/>
            <a:ext cx="8849546" cy="838581"/>
            <a:chOff x="1593000" y="2322568"/>
            <a:chExt cx="6080073" cy="647153"/>
          </a:xfrm>
        </p:grpSpPr>
        <p:sp>
          <p:nvSpPr>
            <p:cNvPr id="417" name="Google Shape;417;p26"/>
            <p:cNvSpPr/>
            <p:nvPr/>
          </p:nvSpPr>
          <p:spPr>
            <a:xfrm>
              <a:off x="3436773" y="2326221"/>
              <a:ext cx="4134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 flipH="1">
              <a:off x="2283142" y="2322575"/>
              <a:ext cx="76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 rot="-5400000">
              <a:off x="2528372" y="2093955"/>
              <a:ext cx="643348" cy="1107880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2345700" y="2396382"/>
              <a:ext cx="9723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FLOOR ID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3436773" y="2323751"/>
              <a:ext cx="42363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b="1"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Model: Random Forest Classifier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CV = 10 folds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Tuned Decision Parameters (by Grid Search CV): </a:t>
              </a:r>
              <a:br>
                <a:rPr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{'max_depth': 60, 'max_features': 'auto', 'min_samples_leaf': 2, 'min_samples_split': 2, 'n_estimators': 40}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6"/>
          <p:cNvGrpSpPr/>
          <p:nvPr/>
        </p:nvGrpSpPr>
        <p:grpSpPr>
          <a:xfrm>
            <a:off x="125082" y="1650350"/>
            <a:ext cx="8713471" cy="833847"/>
            <a:chOff x="1593000" y="2322568"/>
            <a:chExt cx="5957929" cy="643500"/>
          </a:xfrm>
        </p:grpSpPr>
        <p:sp>
          <p:nvSpPr>
            <p:cNvPr id="425" name="Google Shape;425;p26"/>
            <p:cNvSpPr/>
            <p:nvPr/>
          </p:nvSpPr>
          <p:spPr>
            <a:xfrm>
              <a:off x="3434329" y="2322568"/>
              <a:ext cx="4116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 flipH="1">
              <a:off x="2283060" y="2322585"/>
              <a:ext cx="9150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 rot="-5400000">
              <a:off x="2536978" y="2094920"/>
              <a:ext cx="643367" cy="1098855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2342620" y="2399933"/>
              <a:ext cx="737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BUILDING ID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3434329" y="2323745"/>
              <a:ext cx="41166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b="1"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Model: Random Forest Classifier</a:t>
              </a:r>
              <a:r>
                <a:rPr b="1"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CV = 10 folds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Tuned Decision Parameters (by Grid Search CV): </a:t>
              </a:r>
              <a:br>
                <a:rPr lang="es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{'max_depth': 60, 'max_features': 'auto', 'min_samples_leaf': 2, 'min_samples_split': 2, 'n_estimators': 20}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Possible Improvements</a:t>
            </a:r>
            <a:endParaRPr/>
          </a:p>
        </p:txBody>
      </p:sp>
      <p:sp>
        <p:nvSpPr>
          <p:cNvPr id="437" name="Google Shape;437;p27"/>
          <p:cNvSpPr txBox="1"/>
          <p:nvPr>
            <p:ph idx="1" type="body"/>
          </p:nvPr>
        </p:nvSpPr>
        <p:spPr>
          <a:xfrm>
            <a:off x="779350" y="1990050"/>
            <a:ext cx="7554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Choose another combination of models/parameter/hyper parameters to guess Floor-ID.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Perhaps combine the FloorID with another feature, like SpaceID, to increase the accuracy of this feature.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Plot some latitude-longitude examples to see how they fall over the map. I imagine they could: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Understand better how the model is working, and possibly reduce it’s error.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Plotting the misclassified ones, could provide some </a:t>
            </a:r>
            <a:r>
              <a:rPr lang="es"/>
              <a:t>useful</a:t>
            </a:r>
            <a:r>
              <a:rPr lang="es"/>
              <a:t> information about the areas of a weak </a:t>
            </a:r>
            <a:r>
              <a:rPr lang="es"/>
              <a:t>strength</a:t>
            </a:r>
            <a:r>
              <a:rPr lang="es"/>
              <a:t>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/>
        </p:nvSpPr>
        <p:spPr>
          <a:xfrm>
            <a:off x="3283000" y="1955925"/>
            <a:ext cx="2786400" cy="630300"/>
          </a:xfrm>
          <a:prstGeom prst="roundRect">
            <a:avLst>
              <a:gd fmla="val 16667" name="adj"/>
            </a:avLst>
          </a:prstGeom>
          <a:solidFill>
            <a:srgbClr val="1D7E74"/>
          </a:solidFill>
          <a:ln cap="flat" cmpd="sng" w="9525">
            <a:solidFill>
              <a:srgbClr val="1D7E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 sample of 45% of data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Multivariate Analysis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Pre-Processing Data</a:t>
            </a:r>
            <a:endParaRPr b="0"/>
          </a:p>
        </p:txBody>
      </p:sp>
      <p:cxnSp>
        <p:nvCxnSpPr>
          <p:cNvPr id="285" name="Google Shape;285;p14"/>
          <p:cNvCxnSpPr>
            <a:stCxn id="286" idx="2"/>
            <a:endCxn id="287" idx="1"/>
          </p:cNvCxnSpPr>
          <p:nvPr/>
        </p:nvCxnSpPr>
        <p:spPr>
          <a:xfrm>
            <a:off x="1449600" y="3219425"/>
            <a:ext cx="1981200" cy="923700"/>
          </a:xfrm>
          <a:prstGeom prst="bentConnector3">
            <a:avLst>
              <a:gd fmla="val 4656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14"/>
          <p:cNvCxnSpPr>
            <a:stCxn id="286" idx="2"/>
            <a:endCxn id="283" idx="1"/>
          </p:cNvCxnSpPr>
          <p:nvPr/>
        </p:nvCxnSpPr>
        <p:spPr>
          <a:xfrm flipH="1" rot="10800000">
            <a:off x="1449600" y="2271125"/>
            <a:ext cx="1833300" cy="948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14"/>
          <p:cNvSpPr/>
          <p:nvPr/>
        </p:nvSpPr>
        <p:spPr>
          <a:xfrm rot="-5400000">
            <a:off x="-433650" y="2956775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155B54"/>
          </a:solidFill>
          <a:ln cap="flat" cmpd="sng" w="9525">
            <a:solidFill>
              <a:srgbClr val="155B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3430800" y="38804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1D7E74"/>
          </a:solidFill>
          <a:ln cap="flat" cmpd="sng" w="9525">
            <a:solidFill>
              <a:srgbClr val="1D7E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Validation Data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6518100" y="1597875"/>
            <a:ext cx="2235000" cy="525300"/>
          </a:xfrm>
          <a:prstGeom prst="roundRect">
            <a:avLst>
              <a:gd fmla="val 16667" name="adj"/>
            </a:avLst>
          </a:prstGeom>
          <a:solidFill>
            <a:srgbClr val="249C90"/>
          </a:solidFill>
          <a:ln cap="flat" cmpd="sng" w="9525">
            <a:solidFill>
              <a:srgbClr val="249C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75% to fit the selected model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6518100" y="2504175"/>
            <a:ext cx="2235000" cy="525300"/>
          </a:xfrm>
          <a:prstGeom prst="roundRect">
            <a:avLst>
              <a:gd fmla="val 16667" name="adj"/>
            </a:avLst>
          </a:prstGeom>
          <a:solidFill>
            <a:srgbClr val="249C90"/>
          </a:solidFill>
          <a:ln cap="flat" cmpd="sng" w="9525">
            <a:solidFill>
              <a:srgbClr val="249C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25% to test the trained model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6518100" y="387853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249C90"/>
          </a:solidFill>
          <a:ln cap="flat" cmpd="sng" w="9525">
            <a:solidFill>
              <a:srgbClr val="249C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100% to validate the performance of the models.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2" name="Google Shape;292;p14"/>
          <p:cNvCxnSpPr>
            <a:stCxn id="283" idx="3"/>
            <a:endCxn id="289" idx="1"/>
          </p:cNvCxnSpPr>
          <p:nvPr/>
        </p:nvCxnSpPr>
        <p:spPr>
          <a:xfrm flipH="1" rot="10800000">
            <a:off x="6069400" y="1860675"/>
            <a:ext cx="448800" cy="4104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14"/>
          <p:cNvCxnSpPr>
            <a:stCxn id="283" idx="3"/>
            <a:endCxn id="290" idx="1"/>
          </p:cNvCxnSpPr>
          <p:nvPr/>
        </p:nvCxnSpPr>
        <p:spPr>
          <a:xfrm>
            <a:off x="6069400" y="2271075"/>
            <a:ext cx="448800" cy="4959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p14"/>
          <p:cNvCxnSpPr>
            <a:stCxn id="291" idx="1"/>
            <a:endCxn id="287" idx="3"/>
          </p:cNvCxnSpPr>
          <p:nvPr/>
        </p:nvCxnSpPr>
        <p:spPr>
          <a:xfrm flipH="1">
            <a:off x="5451300" y="4141181"/>
            <a:ext cx="1066800" cy="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p14"/>
          <p:cNvSpPr/>
          <p:nvPr/>
        </p:nvSpPr>
        <p:spPr>
          <a:xfrm>
            <a:off x="1706150" y="2002626"/>
            <a:ext cx="1270500" cy="525300"/>
          </a:xfrm>
          <a:prstGeom prst="roundRect">
            <a:avLst>
              <a:gd fmla="val 16667" name="adj"/>
            </a:avLst>
          </a:prstGeom>
          <a:solidFill>
            <a:srgbClr val="1D7E74"/>
          </a:solidFill>
          <a:ln cap="flat" cmpd="sng" w="9525">
            <a:solidFill>
              <a:srgbClr val="1D7E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Data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ML Models</a:t>
            </a:r>
            <a:endParaRPr b="0"/>
          </a:p>
        </p:txBody>
      </p:sp>
      <p:sp>
        <p:nvSpPr>
          <p:cNvPr id="301" name="Google Shape;301;p15"/>
          <p:cNvSpPr txBox="1"/>
          <p:nvPr/>
        </p:nvSpPr>
        <p:spPr>
          <a:xfrm>
            <a:off x="1872200" y="1345025"/>
            <a:ext cx="38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2" name="Google Shape;302;p15"/>
          <p:cNvCxnSpPr>
            <a:stCxn id="303" idx="2"/>
            <a:endCxn id="304" idx="1"/>
          </p:cNvCxnSpPr>
          <p:nvPr/>
        </p:nvCxnSpPr>
        <p:spPr>
          <a:xfrm>
            <a:off x="1861650" y="3120525"/>
            <a:ext cx="609600" cy="95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15"/>
          <p:cNvCxnSpPr>
            <a:stCxn id="303" idx="2"/>
            <a:endCxn id="306" idx="1"/>
          </p:cNvCxnSpPr>
          <p:nvPr/>
        </p:nvCxnSpPr>
        <p:spPr>
          <a:xfrm flipH="1" rot="10800000">
            <a:off x="1861650" y="2204625"/>
            <a:ext cx="609600" cy="915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15"/>
          <p:cNvSpPr/>
          <p:nvPr/>
        </p:nvSpPr>
        <p:spPr>
          <a:xfrm rot="-5400000">
            <a:off x="189600" y="2857875"/>
            <a:ext cx="28188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Models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2471250" y="1837350"/>
            <a:ext cx="1630800" cy="7344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Classification: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Building-ID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Floor-ID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2471250" y="3725025"/>
            <a:ext cx="1680000" cy="6978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Regression: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Latitude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Longitude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15"/>
          <p:cNvSpPr/>
          <p:nvPr/>
        </p:nvSpPr>
        <p:spPr>
          <a:xfrm>
            <a:off x="5067150" y="1016775"/>
            <a:ext cx="2961900" cy="8208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Models: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 Forest Classifier</a:t>
            </a: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K-Neighbors Classifier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5067225" y="2030850"/>
            <a:ext cx="2961900" cy="8595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Metrics: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Confusion Matrix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5025150" y="3025650"/>
            <a:ext cx="3003900" cy="999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Models: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Decision</a:t>
            </a: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Tree Regressor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K-Neighbors Regressor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Support Vector Regressor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Multi-layer Perceptron Regressor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5025150" y="4160250"/>
            <a:ext cx="3003900" cy="7344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Metrics: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 squared (R^2)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Mean Absolute Error (MAE)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1" name="Google Shape;311;p15"/>
          <p:cNvCxnSpPr>
            <a:stCxn id="306" idx="3"/>
            <a:endCxn id="307" idx="1"/>
          </p:cNvCxnSpPr>
          <p:nvPr/>
        </p:nvCxnSpPr>
        <p:spPr>
          <a:xfrm flipH="1" rot="10800000">
            <a:off x="4102050" y="1427250"/>
            <a:ext cx="965100" cy="77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15"/>
          <p:cNvCxnSpPr>
            <a:stCxn id="306" idx="3"/>
            <a:endCxn id="308" idx="1"/>
          </p:cNvCxnSpPr>
          <p:nvPr/>
        </p:nvCxnSpPr>
        <p:spPr>
          <a:xfrm>
            <a:off x="4102050" y="2204550"/>
            <a:ext cx="965100" cy="256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15"/>
          <p:cNvCxnSpPr>
            <a:stCxn id="309" idx="1"/>
            <a:endCxn id="304" idx="3"/>
          </p:cNvCxnSpPr>
          <p:nvPr/>
        </p:nvCxnSpPr>
        <p:spPr>
          <a:xfrm flipH="1">
            <a:off x="4151250" y="3525300"/>
            <a:ext cx="873900" cy="54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15"/>
          <p:cNvCxnSpPr>
            <a:stCxn id="310" idx="1"/>
            <a:endCxn id="304" idx="3"/>
          </p:cNvCxnSpPr>
          <p:nvPr/>
        </p:nvCxnSpPr>
        <p:spPr>
          <a:xfrm rot="10800000">
            <a:off x="4151250" y="4073850"/>
            <a:ext cx="873900" cy="45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Guessing </a:t>
            </a:r>
            <a:r>
              <a:rPr lang="es"/>
              <a:t>Building-ID</a:t>
            </a:r>
            <a:endParaRPr/>
          </a:p>
        </p:txBody>
      </p:sp>
      <p:sp>
        <p:nvSpPr>
          <p:cNvPr id="320" name="Google Shape;320;p16"/>
          <p:cNvSpPr txBox="1"/>
          <p:nvPr/>
        </p:nvSpPr>
        <p:spPr>
          <a:xfrm>
            <a:off x="0" y="3544100"/>
            <a:ext cx="914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Building-ID it’s a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categorical variable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, with 3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possibilities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(Building 0,1,2), and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classification algorithms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 were fitted.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The tree selected models performed great with the unseen data from the validation dataset. 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KNeighborsClassifier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got an accuracy of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97.93%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Random Forest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 Classifier: 99,64%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Logistic Regression: 99,73%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1" name="Google Shape;3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963" y="1597862"/>
            <a:ext cx="5760000" cy="16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Guessing Building-ID</a:t>
            </a:r>
            <a:endParaRPr/>
          </a:p>
        </p:txBody>
      </p:sp>
      <p:sp>
        <p:nvSpPr>
          <p:cNvPr id="327" name="Google Shape;327;p17"/>
          <p:cNvSpPr txBox="1"/>
          <p:nvPr/>
        </p:nvSpPr>
        <p:spPr>
          <a:xfrm>
            <a:off x="4085925" y="1854900"/>
            <a:ext cx="4847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But perhaps accuracy isn’t the best error metric choice. Classification accuracy fails on classification problems with a skewed class distribution.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This is the graph of the data used to train the models. It shows how much data contains each combination of Building/Floor.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BuildingID = 2 is the only one with a 4th floor. So it’s logic that it contains very little data.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BuildingID = 2 contains most of the examples.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So, another metric will produce meaningful information.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8" name="Google Shape;3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25" y="1496200"/>
            <a:ext cx="3545450" cy="34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Guessing Building-ID</a:t>
            </a:r>
            <a:endParaRPr/>
          </a:p>
        </p:txBody>
      </p:sp>
      <p:pic>
        <p:nvPicPr>
          <p:cNvPr id="334" name="Google Shape;3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689" y="1367016"/>
            <a:ext cx="27324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0" y="1367303"/>
            <a:ext cx="28512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8"/>
          <p:cNvSpPr txBox="1"/>
          <p:nvPr/>
        </p:nvSpPr>
        <p:spPr>
          <a:xfrm>
            <a:off x="21150" y="3959100"/>
            <a:ext cx="90444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A better performance indicator could be a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Confusion Matrix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, were each row of the </a:t>
            </a:r>
            <a:r>
              <a:rPr lang="es"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/>
              </a:rPr>
              <a:t>matrix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represents the instances in an actual class while each column represents the instances in a predicted class. The diagonal contains the actual values that were correctly predicted by the algorithm, all the other values are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misclassified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observations.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The two first models (RF and LR) perform very well, with only 3 or 4 misclassified buildings. But again,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KNeighbors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is doing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worse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than the others.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I suggest choosing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u="sng">
                <a:latin typeface="Nunito"/>
                <a:ea typeface="Nunito"/>
                <a:cs typeface="Nunito"/>
                <a:sym typeface="Nunito"/>
              </a:rPr>
              <a:t>Random Forest classifier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, as this model does not suffer from the overfitting (it takes the average of all the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decision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trees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involved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in the forest, cancelling the bias).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7" name="Google Shape;33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350" y="1356951"/>
            <a:ext cx="3240000" cy="25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Guessing Floor-ID</a:t>
            </a:r>
            <a:endParaRPr/>
          </a:p>
        </p:txBody>
      </p:sp>
      <p:sp>
        <p:nvSpPr>
          <p:cNvPr id="343" name="Google Shape;343;p19"/>
          <p:cNvSpPr txBox="1"/>
          <p:nvPr>
            <p:ph idx="1" type="body"/>
          </p:nvPr>
        </p:nvSpPr>
        <p:spPr>
          <a:xfrm>
            <a:off x="0" y="3603775"/>
            <a:ext cx="9144000" cy="1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same 3 models were also trained to guess the floorID.  It’s a </a:t>
            </a:r>
            <a:r>
              <a:rPr b="1" lang="es"/>
              <a:t>categorical variables</a:t>
            </a:r>
            <a:r>
              <a:rPr lang="es"/>
              <a:t>, and it’s a </a:t>
            </a:r>
            <a:r>
              <a:rPr b="1" lang="es"/>
              <a:t>classification </a:t>
            </a:r>
            <a:r>
              <a:rPr b="1" lang="es"/>
              <a:t>problem</a:t>
            </a:r>
            <a:r>
              <a:rPr lang="es"/>
              <a:t>. 5 </a:t>
            </a:r>
            <a:r>
              <a:rPr lang="es"/>
              <a:t>possibilities</a:t>
            </a:r>
            <a:r>
              <a:rPr lang="es"/>
              <a:t> were </a:t>
            </a:r>
            <a:r>
              <a:rPr lang="es"/>
              <a:t>available</a:t>
            </a:r>
            <a:r>
              <a:rPr lang="es"/>
              <a:t> (Floor 0,1,2,3,4).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In this case, the accuracy was not so impressive as in the previous guessing. Again </a:t>
            </a:r>
            <a:r>
              <a:rPr b="1" lang="es"/>
              <a:t>Confusion matrices</a:t>
            </a:r>
            <a:r>
              <a:rPr lang="es"/>
              <a:t> will be used to get more information. </a:t>
            </a:r>
            <a:endParaRPr/>
          </a:p>
        </p:txBody>
      </p:sp>
      <p:pic>
        <p:nvPicPr>
          <p:cNvPr id="344" name="Google Shape;3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000" y="1597863"/>
            <a:ext cx="5760000" cy="15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 txBox="1"/>
          <p:nvPr>
            <p:ph type="title"/>
          </p:nvPr>
        </p:nvSpPr>
        <p:spPr>
          <a:xfrm>
            <a:off x="1273875" y="604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Guessing Floor-ID</a:t>
            </a:r>
            <a:endParaRPr/>
          </a:p>
        </p:txBody>
      </p:sp>
      <p:sp>
        <p:nvSpPr>
          <p:cNvPr id="350" name="Google Shape;350;p20"/>
          <p:cNvSpPr txBox="1"/>
          <p:nvPr>
            <p:ph idx="1" type="body"/>
          </p:nvPr>
        </p:nvSpPr>
        <p:spPr>
          <a:xfrm>
            <a:off x="0" y="3544300"/>
            <a:ext cx="9118200" cy="1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confusion matrix is a better tool to judge an algorithm, than accuracy. But with multilabel problems (as i</a:t>
            </a:r>
            <a:r>
              <a:rPr lang="es"/>
              <a:t>n this case where there are 5 </a:t>
            </a:r>
            <a:r>
              <a:rPr lang="es"/>
              <a:t>labels)</a:t>
            </a:r>
            <a:r>
              <a:rPr lang="es"/>
              <a:t>, it’s not always easy to define which one is performing better by just watching the matrices. As we need to choose a model, we need one single measure to summarize model performance.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F1 score, can be interpreted as a weighted average of the precision and recall, where an F1 score reaches its best value at 1 and worst score at 0. In the multi-class and multi-label case, this is the average of the F1 score of each class.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So, again </a:t>
            </a:r>
            <a:r>
              <a:rPr b="1" lang="es" u="sng"/>
              <a:t>Random Forest Classifier</a:t>
            </a:r>
            <a:r>
              <a:rPr lang="es"/>
              <a:t> is performing better than others. with an </a:t>
            </a:r>
            <a:r>
              <a:rPr b="1" lang="es"/>
              <a:t>F1= 0.7618</a:t>
            </a:r>
            <a:r>
              <a:rPr lang="es"/>
              <a:t> (Also it’s the model with the highest accuracy).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351" name="Google Shape;3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50" y="1354750"/>
            <a:ext cx="2621222" cy="214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868" y="1354750"/>
            <a:ext cx="2286988" cy="2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1352" y="1354750"/>
            <a:ext cx="2373398" cy="21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"/>
          <p:cNvSpPr txBox="1"/>
          <p:nvPr>
            <p:ph type="title"/>
          </p:nvPr>
        </p:nvSpPr>
        <p:spPr>
          <a:xfrm>
            <a:off x="1273875" y="604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Guessing Floor-ID</a:t>
            </a:r>
            <a:endParaRPr/>
          </a:p>
        </p:txBody>
      </p:sp>
      <p:sp>
        <p:nvSpPr>
          <p:cNvPr id="359" name="Google Shape;359;p21"/>
          <p:cNvSpPr txBox="1"/>
          <p:nvPr>
            <p:ph idx="1" type="body"/>
          </p:nvPr>
        </p:nvSpPr>
        <p:spPr>
          <a:xfrm>
            <a:off x="39600" y="4004100"/>
            <a:ext cx="90786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I suspect that a possible cause of so many </a:t>
            </a:r>
            <a:r>
              <a:rPr lang="es"/>
              <a:t>misclassified</a:t>
            </a:r>
            <a:r>
              <a:rPr lang="es"/>
              <a:t> values (the ones outside the diagonal) is the great difference in the distributions of the samples between the train/test and the validation datasets. </a:t>
            </a:r>
            <a:r>
              <a:rPr lang="es"/>
              <a:t> 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360" name="Google Shape;3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67" y="1198125"/>
            <a:ext cx="2699458" cy="23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599" y="1198125"/>
            <a:ext cx="2737250" cy="23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