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A47EC-E4E4-4864-AAE9-179F452334ED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CB3CB-B125-4E8E-9678-6BE6946BC4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D93179-08B4-40C2-97D1-8AFA019F0405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7ACEFE-964C-4D2C-BFED-06B4B235FA03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7851648" cy="1828800"/>
          </a:xfrm>
        </p:spPr>
        <p:txBody>
          <a:bodyPr/>
          <a:lstStyle/>
          <a:p>
            <a:r>
              <a:rPr lang="fr-FR" dirty="0" smtClean="0"/>
              <a:t>Introduction to </a:t>
            </a:r>
            <a:br>
              <a:rPr lang="fr-FR" dirty="0" smtClean="0"/>
            </a:br>
            <a:r>
              <a:rPr lang="fr-FR" dirty="0" smtClean="0"/>
              <a:t>Agile &amp;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304" y="5105400"/>
            <a:ext cx="7854696" cy="1752600"/>
          </a:xfrm>
        </p:spPr>
        <p:txBody>
          <a:bodyPr/>
          <a:lstStyle/>
          <a:p>
            <a:r>
              <a:rPr lang="fr-FR" dirty="0" err="1" smtClean="0"/>
              <a:t>Shirel</a:t>
            </a:r>
            <a:r>
              <a:rPr lang="fr-FR" dirty="0" smtClean="0"/>
              <a:t> Ben </a:t>
            </a:r>
            <a:r>
              <a:rPr lang="fr-FR" dirty="0" err="1" smtClean="0"/>
              <a:t>Ibgui</a:t>
            </a:r>
            <a:r>
              <a:rPr lang="fr-FR" dirty="0" smtClean="0"/>
              <a:t> </a:t>
            </a:r>
          </a:p>
          <a:p>
            <a:r>
              <a:rPr lang="fr-FR" dirty="0" smtClean="0"/>
              <a:t>26/01/2025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Tools in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Backlog</a:t>
            </a:r>
            <a:r>
              <a:rPr lang="en-US" dirty="0" smtClean="0"/>
              <a:t>:  A </a:t>
            </a:r>
            <a:r>
              <a:rPr lang="en-US" dirty="0" smtClean="0"/>
              <a:t>prioritized list of tasks and features, divided into the </a:t>
            </a:r>
            <a:r>
              <a:rPr lang="en-US" b="1" dirty="0" smtClean="0"/>
              <a:t>Product Backlog</a:t>
            </a:r>
            <a:r>
              <a:rPr lang="en-US" dirty="0" smtClean="0"/>
              <a:t> (for the entire project) and </a:t>
            </a:r>
            <a:r>
              <a:rPr lang="en-US" b="1" dirty="0" smtClean="0"/>
              <a:t>Sprint Backlog</a:t>
            </a:r>
            <a:r>
              <a:rPr lang="en-US" dirty="0" smtClean="0"/>
              <a:t> (for the current sprint).</a:t>
            </a:r>
          </a:p>
          <a:p>
            <a:r>
              <a:rPr lang="en-US" b="1" dirty="0" err="1" smtClean="0"/>
              <a:t>Kanban</a:t>
            </a:r>
            <a:r>
              <a:rPr lang="en-US" dirty="0" smtClean="0"/>
              <a:t>:  A </a:t>
            </a:r>
            <a:r>
              <a:rPr lang="en-US" dirty="0" smtClean="0"/>
              <a:t>visual tool for managing work by tracking tasks through various stages (To Do, In Progress, Done). It helps visualize the flow of work and optimize team capacity.</a:t>
            </a:r>
          </a:p>
          <a:p>
            <a:r>
              <a:rPr lang="en-US" b="1" dirty="0" smtClean="0"/>
              <a:t>Burn Down </a:t>
            </a:r>
            <a:r>
              <a:rPr lang="en-US" b="1" dirty="0" smtClean="0"/>
              <a:t>Chart</a:t>
            </a:r>
            <a:r>
              <a:rPr lang="en-US" dirty="0" smtClean="0"/>
              <a:t>:  A </a:t>
            </a:r>
            <a:r>
              <a:rPr lang="en-US" dirty="0" smtClean="0"/>
              <a:t>graphical representation showing the remaining work in a sprint over time. It helps teams track progress and identify potential issues before the sprint ends.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Agile?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Agile is a a </a:t>
            </a:r>
            <a:r>
              <a:rPr lang="en-US" dirty="0" smtClean="0"/>
              <a:t>set of principles for software development that emphasizes flexibility, collaboration, and customer-centric development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focuses on delivering value through iterative cycles of development, allowing teams to respond to changing requirements throughout the development process.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Advantages</a:t>
            </a:r>
            <a:r>
              <a:rPr lang="fr-FR" dirty="0" smtClean="0"/>
              <a:t> of Agile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7848600" cy="4160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Flexibility</a:t>
            </a:r>
            <a:r>
              <a:rPr lang="en-US" dirty="0" smtClean="0"/>
              <a:t>: Agile allows </a:t>
            </a:r>
            <a:r>
              <a:rPr lang="en-US" dirty="0" smtClean="0"/>
              <a:t> </a:t>
            </a:r>
            <a:r>
              <a:rPr lang="en-US" dirty="0" smtClean="0"/>
              <a:t>rapid adjustments to changing requirements or new information, making it adaptable to unpredictable environments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Improved </a:t>
            </a:r>
            <a:r>
              <a:rPr lang="en-US" b="1" dirty="0" smtClean="0"/>
              <a:t>Collaboration</a:t>
            </a:r>
            <a:r>
              <a:rPr lang="en-US" dirty="0" smtClean="0"/>
              <a:t>: Regular communication between stakeholders, </a:t>
            </a:r>
            <a:r>
              <a:rPr lang="en-US" dirty="0" smtClean="0"/>
              <a:t>developers and </a:t>
            </a:r>
            <a:r>
              <a:rPr lang="en-US" dirty="0" smtClean="0"/>
              <a:t>users ensures alignment and quick decision-making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Faster </a:t>
            </a:r>
            <a:r>
              <a:rPr lang="en-US" b="1" dirty="0" smtClean="0"/>
              <a:t>Delivery</a:t>
            </a:r>
            <a:r>
              <a:rPr lang="en-US" dirty="0" smtClean="0"/>
              <a:t>: With iterative cycles (sprints), Agile enables teams to deliver functional pieces of the product early and often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Customer </a:t>
            </a:r>
            <a:r>
              <a:rPr lang="en-US" b="1" dirty="0" smtClean="0"/>
              <a:t>Focus</a:t>
            </a:r>
            <a:r>
              <a:rPr lang="en-US" dirty="0" smtClean="0"/>
              <a:t>: Agile emphasizes continuous feedback </a:t>
            </a:r>
            <a:r>
              <a:rPr lang="en-US" dirty="0" smtClean="0"/>
              <a:t>from customers </a:t>
            </a:r>
            <a:r>
              <a:rPr lang="en-US" dirty="0" smtClean="0"/>
              <a:t>to ensure the product </a:t>
            </a:r>
            <a:r>
              <a:rPr lang="en-US" dirty="0" smtClean="0"/>
              <a:t>answers their </a:t>
            </a:r>
            <a:r>
              <a:rPr lang="en-US" dirty="0" smtClean="0"/>
              <a:t>needs.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</a:t>
            </a:r>
            <a:r>
              <a:rPr lang="fr-FR" dirty="0" err="1" smtClean="0"/>
              <a:t>crum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is an Agile framework that promotes team collaboration to achieve goals in time-boxed iterations called </a:t>
            </a:r>
            <a:r>
              <a:rPr lang="en-US" b="1" dirty="0" smtClean="0"/>
              <a:t>sprints</a:t>
            </a:r>
            <a:r>
              <a:rPr lang="en-US" dirty="0" smtClean="0"/>
              <a:t>. Each sprint </a:t>
            </a:r>
            <a:r>
              <a:rPr lang="en-US" dirty="0" smtClean="0"/>
              <a:t>duration is around </a:t>
            </a:r>
            <a:r>
              <a:rPr lang="en-US" b="1" dirty="0" smtClean="0"/>
              <a:t>two weeks</a:t>
            </a:r>
            <a:r>
              <a:rPr lang="en-US" dirty="0" smtClean="0"/>
              <a:t>. The team tracks progress through daily </a:t>
            </a:r>
            <a:r>
              <a:rPr lang="en-US" b="1" dirty="0" smtClean="0"/>
              <a:t>stand-up meetings</a:t>
            </a:r>
            <a:r>
              <a:rPr lang="en-US" dirty="0" smtClean="0"/>
              <a:t> (called </a:t>
            </a:r>
            <a:r>
              <a:rPr lang="en-US" b="1" dirty="0" smtClean="0"/>
              <a:t>daily scrums</a:t>
            </a:r>
            <a:r>
              <a:rPr lang="en-US" dirty="0" smtClean="0"/>
              <a:t>) lasting 15 minutes, where they align on tasks, identify blockers, and review progress.</a:t>
            </a:r>
          </a:p>
          <a:p>
            <a:r>
              <a:rPr lang="en-US" dirty="0" smtClean="0"/>
              <a:t>Scrum helps teams deliver value incrementally, with a focus on regular feedback and continuous improvement.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Relationship </a:t>
            </a:r>
            <a:r>
              <a:rPr lang="fr-FR" dirty="0" err="1" smtClean="0"/>
              <a:t>between</a:t>
            </a:r>
            <a:r>
              <a:rPr lang="fr-FR" dirty="0" smtClean="0"/>
              <a:t> Agile and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Agile</a:t>
            </a:r>
            <a:r>
              <a:rPr lang="en-US" dirty="0" smtClean="0"/>
              <a:t> </a:t>
            </a:r>
            <a:r>
              <a:rPr lang="en-US" dirty="0" smtClean="0"/>
              <a:t>is the overarching philosophy or mindset </a:t>
            </a:r>
            <a:r>
              <a:rPr lang="en-US" dirty="0" smtClean="0"/>
              <a:t>that guides </a:t>
            </a:r>
            <a:r>
              <a:rPr lang="en-US" dirty="0" smtClean="0"/>
              <a:t>development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Scrum</a:t>
            </a:r>
            <a:r>
              <a:rPr lang="en-US" dirty="0" smtClean="0"/>
              <a:t> </a:t>
            </a:r>
            <a:r>
              <a:rPr lang="en-US" dirty="0" smtClean="0"/>
              <a:t>is a specific implementation of Agile principles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While </a:t>
            </a:r>
            <a:r>
              <a:rPr lang="en-US" dirty="0" smtClean="0"/>
              <a:t>Agile provides the "why" and "</a:t>
            </a:r>
            <a:r>
              <a:rPr lang="en-US" dirty="0" smtClean="0"/>
              <a:t>what“,  </a:t>
            </a:r>
            <a:r>
              <a:rPr lang="en-US" dirty="0" smtClean="0"/>
              <a:t>Scrum defines the "how" for organizing and executing work.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</a:t>
            </a:r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roles and responsibilities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Clear </a:t>
            </a:r>
            <a:r>
              <a:rPr lang="en-US" dirty="0" smtClean="0"/>
              <a:t>structure for meetings and progress tracking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 smtClean="0"/>
              <a:t>on continuous delivery of functional product increments.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Roles</a:t>
            </a:r>
            <a:r>
              <a:rPr lang="fr-FR" dirty="0" smtClean="0"/>
              <a:t> in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1. Product </a:t>
            </a:r>
            <a:r>
              <a:rPr lang="en-US" b="1" dirty="0" smtClean="0"/>
              <a:t>Owner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Defines and prioritizes the product </a:t>
            </a:r>
            <a:r>
              <a:rPr lang="en-US" dirty="0" smtClean="0"/>
              <a:t>backlog(explanation in next </a:t>
            </a:r>
            <a:r>
              <a:rPr lang="en-US" dirty="0" err="1" smtClean="0"/>
              <a:t>lide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Represents the customer’s interests and ensures the team delivers value.</a:t>
            </a:r>
          </a:p>
          <a:p>
            <a:pPr>
              <a:buNone/>
            </a:pPr>
            <a:r>
              <a:rPr lang="en-US" b="1" dirty="0" smtClean="0"/>
              <a:t>2. Scrum </a:t>
            </a:r>
            <a:r>
              <a:rPr lang="en-US" b="1" dirty="0" smtClean="0"/>
              <a:t>Master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Facilitates the Scrum process and removes blockers.</a:t>
            </a:r>
          </a:p>
          <a:p>
            <a:r>
              <a:rPr lang="en-US" dirty="0" smtClean="0"/>
              <a:t>Coaches the team on Agile principles and ensures smooth execution of sprints.</a:t>
            </a:r>
          </a:p>
          <a:p>
            <a:pPr>
              <a:buNone/>
            </a:pPr>
            <a:r>
              <a:rPr lang="en-US" b="1" dirty="0" smtClean="0"/>
              <a:t>3. Development </a:t>
            </a:r>
            <a:r>
              <a:rPr lang="en-US" b="1" dirty="0" smtClean="0"/>
              <a:t>Team</a:t>
            </a:r>
            <a:r>
              <a:rPr lang="en-US" dirty="0" smtClean="0"/>
              <a:t>:</a:t>
            </a:r>
          </a:p>
          <a:p>
            <a:r>
              <a:rPr lang="en-US" dirty="0" smtClean="0"/>
              <a:t>M</a:t>
            </a:r>
            <a:r>
              <a:rPr lang="en-US" dirty="0" smtClean="0"/>
              <a:t>embers </a:t>
            </a:r>
            <a:r>
              <a:rPr lang="en-US" dirty="0" smtClean="0"/>
              <a:t>responsible for delivering the sprint goals.</a:t>
            </a:r>
          </a:p>
          <a:p>
            <a:r>
              <a:rPr lang="en-US" dirty="0" smtClean="0"/>
              <a:t>Works collaboratively to create the product increment.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backlog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The </a:t>
            </a:r>
            <a:r>
              <a:rPr lang="en-US" b="1" dirty="0" smtClean="0"/>
              <a:t>Backlog</a:t>
            </a:r>
            <a:r>
              <a:rPr lang="en-US" dirty="0" smtClean="0"/>
              <a:t> is a prioritized list of tasks or features that need to be worked on within a project. There are typically two types of backlogs in Scrum:</a:t>
            </a:r>
          </a:p>
          <a:p>
            <a:r>
              <a:rPr lang="en-US" b="1" dirty="0" smtClean="0"/>
              <a:t>Product Backlog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dynamic, evolving list of all the features, enhancements, bug fixes, and technical work needed for the product.</a:t>
            </a:r>
          </a:p>
          <a:p>
            <a:pPr lvl="1"/>
            <a:r>
              <a:rPr lang="en-US" dirty="0" smtClean="0"/>
              <a:t>Managed by the </a:t>
            </a:r>
            <a:r>
              <a:rPr lang="en-US" b="1" dirty="0" smtClean="0"/>
              <a:t>Product Owner</a:t>
            </a:r>
            <a:r>
              <a:rPr lang="en-US" dirty="0" smtClean="0"/>
              <a:t>, who prioritizes items based on business value and customer needs.</a:t>
            </a:r>
          </a:p>
          <a:p>
            <a:r>
              <a:rPr lang="en-US" b="1" dirty="0" smtClean="0"/>
              <a:t>Sprint Backlog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subset of the product backlog selected for completion during the current sprint.</a:t>
            </a:r>
          </a:p>
          <a:p>
            <a:pPr lvl="1"/>
            <a:r>
              <a:rPr lang="en-US" dirty="0" smtClean="0"/>
              <a:t>Managed by the </a:t>
            </a:r>
            <a:r>
              <a:rPr lang="en-US" b="1" dirty="0" smtClean="0"/>
              <a:t>Development Team</a:t>
            </a:r>
            <a:r>
              <a:rPr lang="en-US" dirty="0" smtClean="0"/>
              <a:t>, it includes tasks and user stories to be completed in the sprint.</a:t>
            </a:r>
          </a:p>
          <a:p>
            <a:pPr>
              <a:buNone/>
            </a:pPr>
            <a:r>
              <a:rPr lang="en-US" dirty="0" smtClean="0"/>
              <a:t>     The </a:t>
            </a:r>
            <a:r>
              <a:rPr lang="en-US" dirty="0" smtClean="0"/>
              <a:t>backlog helps teams stay focused on high-priority work and ensures that progress aligns with customer needs and business goals.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Ceremonies</a:t>
            </a:r>
            <a:r>
              <a:rPr lang="fr-FR" dirty="0" smtClean="0"/>
              <a:t> in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Sprint Planning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Sets the sprint’s goals and defines tasks from the backlog to be completed.</a:t>
            </a:r>
          </a:p>
          <a:p>
            <a:r>
              <a:rPr lang="en-US" b="1" dirty="0" smtClean="0"/>
              <a:t>Daily Scrum (Standup)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15-minute meeting to align on progress, discuss challenges, and plan the day.</a:t>
            </a:r>
          </a:p>
          <a:p>
            <a:r>
              <a:rPr lang="en-US" b="1" dirty="0" smtClean="0"/>
              <a:t>Sprint Review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Demonstrates the completed work to stakeholders for feedback.</a:t>
            </a:r>
          </a:p>
          <a:p>
            <a:r>
              <a:rPr lang="en-US" b="1" dirty="0" smtClean="0"/>
              <a:t>Sprint Retrospective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Reflects on the sprint to identify what went well, what didn’t, and areas for improvement.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633</Words>
  <Application>Microsoft Office PowerPoint</Application>
  <PresentationFormat>Affichage à l'écran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Introduction to  Agile &amp; Scrum</vt:lpstr>
      <vt:lpstr>             What is Agile?</vt:lpstr>
      <vt:lpstr> Advantages of Agile approach</vt:lpstr>
      <vt:lpstr>      What is Scrum?</vt:lpstr>
      <vt:lpstr>Relationship between Agile and Scrum</vt:lpstr>
      <vt:lpstr>Key Features of scrum</vt:lpstr>
      <vt:lpstr>Roles in Scrum</vt:lpstr>
      <vt:lpstr>What is a backlog?</vt:lpstr>
      <vt:lpstr>Ceremonies in Scrum</vt:lpstr>
      <vt:lpstr>Key Tools in Scrum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shire</dc:creator>
  <cp:lastModifiedBy>shire</cp:lastModifiedBy>
  <cp:revision>2</cp:revision>
  <dcterms:created xsi:type="dcterms:W3CDTF">2025-01-26T11:03:13Z</dcterms:created>
  <dcterms:modified xsi:type="dcterms:W3CDTF">2025-01-26T11:43:56Z</dcterms:modified>
</cp:coreProperties>
</file>