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3" r:id="rId6"/>
    <p:sldId id="269" r:id="rId7"/>
    <p:sldId id="265" r:id="rId8"/>
    <p:sldId id="259" r:id="rId9"/>
    <p:sldId id="260" r:id="rId10"/>
    <p:sldId id="261" r:id="rId11"/>
    <p:sldId id="262" r:id="rId12"/>
    <p:sldId id="267" r:id="rId13"/>
    <p:sldId id="268" r:id="rId14"/>
    <p:sldId id="266" r:id="rId15"/>
    <p:sldId id="264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61C4E-F7A9-42C3-9BFA-743EEF1CABEE}" v="87" dt="2024-03-16T04:17:19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ALFREDO SANABRIA MEJIA" userId="b853f0889d3e19bb" providerId="LiveId" clId="{54561C4E-F7A9-42C3-9BFA-743EEF1CABEE}"/>
    <pc:docChg chg="undo custSel addSld modSld sldOrd">
      <pc:chgData name="JESUS ALFREDO SANABRIA MEJIA" userId="b853f0889d3e19bb" providerId="LiveId" clId="{54561C4E-F7A9-42C3-9BFA-743EEF1CABEE}" dt="2024-03-16T04:17:40.323" v="1179" actId="14100"/>
      <pc:docMkLst>
        <pc:docMk/>
      </pc:docMkLst>
      <pc:sldChg chg="addSp modSp mod">
        <pc:chgData name="JESUS ALFREDO SANABRIA MEJIA" userId="b853f0889d3e19bb" providerId="LiveId" clId="{54561C4E-F7A9-42C3-9BFA-743EEF1CABEE}" dt="2024-03-16T04:17:40.323" v="1179" actId="14100"/>
        <pc:sldMkLst>
          <pc:docMk/>
          <pc:sldMk cId="1956733966" sldId="256"/>
        </pc:sldMkLst>
        <pc:spChg chg="mod">
          <ac:chgData name="JESUS ALFREDO SANABRIA MEJIA" userId="b853f0889d3e19bb" providerId="LiveId" clId="{54561C4E-F7A9-42C3-9BFA-743EEF1CABEE}" dt="2024-03-16T04:17:01.201" v="1171" actId="20577"/>
          <ac:spMkLst>
            <pc:docMk/>
            <pc:sldMk cId="1956733966" sldId="256"/>
            <ac:spMk id="3" creationId="{97242C07-746F-08BF-D145-012A4156F16D}"/>
          </ac:spMkLst>
        </pc:spChg>
        <pc:picChg chg="add mod">
          <ac:chgData name="JESUS ALFREDO SANABRIA MEJIA" userId="b853f0889d3e19bb" providerId="LiveId" clId="{54561C4E-F7A9-42C3-9BFA-743EEF1CABEE}" dt="2024-03-16T04:17:40.323" v="1179" actId="14100"/>
          <ac:picMkLst>
            <pc:docMk/>
            <pc:sldMk cId="1956733966" sldId="256"/>
            <ac:picMk id="6" creationId="{811EBFAE-1281-CCEE-EC10-EAD4EB215BD1}"/>
          </ac:picMkLst>
        </pc:picChg>
      </pc:sldChg>
      <pc:sldChg chg="modSp mod">
        <pc:chgData name="JESUS ALFREDO SANABRIA MEJIA" userId="b853f0889d3e19bb" providerId="LiveId" clId="{54561C4E-F7A9-42C3-9BFA-743EEF1CABEE}" dt="2024-03-16T04:05:14.395" v="1109" actId="5793"/>
        <pc:sldMkLst>
          <pc:docMk/>
          <pc:sldMk cId="2617401293" sldId="257"/>
        </pc:sldMkLst>
        <pc:spChg chg="mod">
          <ac:chgData name="JESUS ALFREDO SANABRIA MEJIA" userId="b853f0889d3e19bb" providerId="LiveId" clId="{54561C4E-F7A9-42C3-9BFA-743EEF1CABEE}" dt="2024-03-16T04:05:14.395" v="1109" actId="5793"/>
          <ac:spMkLst>
            <pc:docMk/>
            <pc:sldMk cId="2617401293" sldId="257"/>
            <ac:spMk id="3" creationId="{ACAA7D8E-3A98-9949-964A-E6F6D1E5A008}"/>
          </ac:spMkLst>
        </pc:spChg>
      </pc:sldChg>
      <pc:sldChg chg="addSp modSp mod">
        <pc:chgData name="JESUS ALFREDO SANABRIA MEJIA" userId="b853f0889d3e19bb" providerId="LiveId" clId="{54561C4E-F7A9-42C3-9BFA-743EEF1CABEE}" dt="2024-03-16T02:00:13.533" v="8" actId="14100"/>
        <pc:sldMkLst>
          <pc:docMk/>
          <pc:sldMk cId="1323915258" sldId="259"/>
        </pc:sldMkLst>
        <pc:spChg chg="mod">
          <ac:chgData name="JESUS ALFREDO SANABRIA MEJIA" userId="b853f0889d3e19bb" providerId="LiveId" clId="{54561C4E-F7A9-42C3-9BFA-743EEF1CABEE}" dt="2024-03-16T02:00:13.533" v="8" actId="14100"/>
          <ac:spMkLst>
            <pc:docMk/>
            <pc:sldMk cId="1323915258" sldId="259"/>
            <ac:spMk id="3" creationId="{ADC10324-C668-CD51-2F98-34B0AD6CE2ED}"/>
          </ac:spMkLst>
        </pc:spChg>
        <pc:spChg chg="add mod">
          <ac:chgData name="JESUS ALFREDO SANABRIA MEJIA" userId="b853f0889d3e19bb" providerId="LiveId" clId="{54561C4E-F7A9-42C3-9BFA-743EEF1CABEE}" dt="2024-03-16T02:00:06.094" v="5" actId="1076"/>
          <ac:spMkLst>
            <pc:docMk/>
            <pc:sldMk cId="1323915258" sldId="259"/>
            <ac:spMk id="6" creationId="{81E73308-98E5-8C58-40F9-BDCEBF8DFBDA}"/>
          </ac:spMkLst>
        </pc:spChg>
      </pc:sldChg>
      <pc:sldChg chg="addSp modSp mod">
        <pc:chgData name="JESUS ALFREDO SANABRIA MEJIA" userId="b853f0889d3e19bb" providerId="LiveId" clId="{54561C4E-F7A9-42C3-9BFA-743EEF1CABEE}" dt="2024-03-16T02:16:59.474" v="101" actId="1076"/>
        <pc:sldMkLst>
          <pc:docMk/>
          <pc:sldMk cId="508965413" sldId="260"/>
        </pc:sldMkLst>
        <pc:spChg chg="mod">
          <ac:chgData name="JESUS ALFREDO SANABRIA MEJIA" userId="b853f0889d3e19bb" providerId="LiveId" clId="{54561C4E-F7A9-42C3-9BFA-743EEF1CABEE}" dt="2024-03-16T02:15:29.849" v="75" actId="14100"/>
          <ac:spMkLst>
            <pc:docMk/>
            <pc:sldMk cId="508965413" sldId="260"/>
            <ac:spMk id="2" creationId="{45218DF6-4825-F8AA-858E-74720C6F8DC9}"/>
          </ac:spMkLst>
        </pc:spChg>
        <pc:spChg chg="mod">
          <ac:chgData name="JESUS ALFREDO SANABRIA MEJIA" userId="b853f0889d3e19bb" providerId="LiveId" clId="{54561C4E-F7A9-42C3-9BFA-743EEF1CABEE}" dt="2024-03-16T02:14:14.912" v="58" actId="20577"/>
          <ac:spMkLst>
            <pc:docMk/>
            <pc:sldMk cId="508965413" sldId="260"/>
            <ac:spMk id="3" creationId="{81156EBC-E972-F8FA-06F6-EB084399C8EC}"/>
          </ac:spMkLst>
        </pc:spChg>
        <pc:spChg chg="add mod">
          <ac:chgData name="JESUS ALFREDO SANABRIA MEJIA" userId="b853f0889d3e19bb" providerId="LiveId" clId="{54561C4E-F7A9-42C3-9BFA-743EEF1CABEE}" dt="2024-03-16T02:16:59.474" v="101" actId="1076"/>
          <ac:spMkLst>
            <pc:docMk/>
            <pc:sldMk cId="508965413" sldId="260"/>
            <ac:spMk id="4" creationId="{631154D7-EC40-DFBE-713E-D9E2F849A89C}"/>
          </ac:spMkLst>
        </pc:spChg>
      </pc:sldChg>
      <pc:sldChg chg="addSp modSp new mod">
        <pc:chgData name="JESUS ALFREDO SANABRIA MEJIA" userId="b853f0889d3e19bb" providerId="LiveId" clId="{54561C4E-F7A9-42C3-9BFA-743EEF1CABEE}" dt="2024-03-16T03:32:40.439" v="952" actId="20577"/>
        <pc:sldMkLst>
          <pc:docMk/>
          <pc:sldMk cId="564489926" sldId="263"/>
        </pc:sldMkLst>
        <pc:spChg chg="mod">
          <ac:chgData name="JESUS ALFREDO SANABRIA MEJIA" userId="b853f0889d3e19bb" providerId="LiveId" clId="{54561C4E-F7A9-42C3-9BFA-743EEF1CABEE}" dt="2024-03-16T03:32:40.439" v="952" actId="20577"/>
          <ac:spMkLst>
            <pc:docMk/>
            <pc:sldMk cId="564489926" sldId="263"/>
            <ac:spMk id="2" creationId="{0FAF39F4-0911-27AC-D891-33E8D8B0FDBD}"/>
          </ac:spMkLst>
        </pc:spChg>
        <pc:spChg chg="mod">
          <ac:chgData name="JESUS ALFREDO SANABRIA MEJIA" userId="b853f0889d3e19bb" providerId="LiveId" clId="{54561C4E-F7A9-42C3-9BFA-743EEF1CABEE}" dt="2024-03-16T02:15:53.801" v="96" actId="20577"/>
          <ac:spMkLst>
            <pc:docMk/>
            <pc:sldMk cId="564489926" sldId="263"/>
            <ac:spMk id="3" creationId="{96D85E54-891F-7E37-FB6B-8F4604294BD5}"/>
          </ac:spMkLst>
        </pc:spChg>
        <pc:picChg chg="add mod">
          <ac:chgData name="JESUS ALFREDO SANABRIA MEJIA" userId="b853f0889d3e19bb" providerId="LiveId" clId="{54561C4E-F7A9-42C3-9BFA-743EEF1CABEE}" dt="2024-03-16T02:26:36.758" v="225" actId="1076"/>
          <ac:picMkLst>
            <pc:docMk/>
            <pc:sldMk cId="564489926" sldId="263"/>
            <ac:picMk id="4" creationId="{44CAA7D7-2BE9-FFDE-B50A-3E27A51F9ABF}"/>
          </ac:picMkLst>
        </pc:picChg>
      </pc:sldChg>
      <pc:sldChg chg="addSp delSp modSp new mod modAnim">
        <pc:chgData name="JESUS ALFREDO SANABRIA MEJIA" userId="b853f0889d3e19bb" providerId="LiveId" clId="{54561C4E-F7A9-42C3-9BFA-743EEF1CABEE}" dt="2024-03-16T04:05:33.596" v="1131" actId="20577"/>
        <pc:sldMkLst>
          <pc:docMk/>
          <pc:sldMk cId="242961887" sldId="264"/>
        </pc:sldMkLst>
        <pc:spChg chg="del">
          <ac:chgData name="JESUS ALFREDO SANABRIA MEJIA" userId="b853f0889d3e19bb" providerId="LiveId" clId="{54561C4E-F7A9-42C3-9BFA-743EEF1CABEE}" dt="2024-03-16T02:18:55.802" v="110"/>
          <ac:spMkLst>
            <pc:docMk/>
            <pc:sldMk cId="242961887" sldId="264"/>
            <ac:spMk id="2" creationId="{B2E974D2-ADD3-8CA0-BA42-F4DDCF7E0A26}"/>
          </ac:spMkLst>
        </pc:spChg>
        <pc:spChg chg="mod">
          <ac:chgData name="JESUS ALFREDO SANABRIA MEJIA" userId="b853f0889d3e19bb" providerId="LiveId" clId="{54561C4E-F7A9-42C3-9BFA-743EEF1CABEE}" dt="2024-03-16T04:05:33.596" v="1131" actId="20577"/>
          <ac:spMkLst>
            <pc:docMk/>
            <pc:sldMk cId="242961887" sldId="264"/>
            <ac:spMk id="3" creationId="{61E2F0A7-4FD0-CB88-6C4C-C679F227A7FE}"/>
          </ac:spMkLst>
        </pc:spChg>
        <pc:spChg chg="add mod">
          <ac:chgData name="JESUS ALFREDO SANABRIA MEJIA" userId="b853f0889d3e19bb" providerId="LiveId" clId="{54561C4E-F7A9-42C3-9BFA-743EEF1CABEE}" dt="2024-03-16T02:19:32.255" v="143" actId="1076"/>
          <ac:spMkLst>
            <pc:docMk/>
            <pc:sldMk cId="242961887" sldId="264"/>
            <ac:spMk id="4" creationId="{EFAF681A-7AA2-8FB6-EF50-3341F383DD01}"/>
          </ac:spMkLst>
        </pc:spChg>
        <pc:spChg chg="add mod">
          <ac:chgData name="JESUS ALFREDO SANABRIA MEJIA" userId="b853f0889d3e19bb" providerId="LiveId" clId="{54561C4E-F7A9-42C3-9BFA-743EEF1CABEE}" dt="2024-03-16T02:20:10.978" v="167" actId="404"/>
          <ac:spMkLst>
            <pc:docMk/>
            <pc:sldMk cId="242961887" sldId="264"/>
            <ac:spMk id="6" creationId="{B47F1D75-E084-FB34-547E-F72A9C773D29}"/>
          </ac:spMkLst>
        </pc:spChg>
        <pc:spChg chg="add mod">
          <ac:chgData name="JESUS ALFREDO SANABRIA MEJIA" userId="b853f0889d3e19bb" providerId="LiveId" clId="{54561C4E-F7A9-42C3-9BFA-743EEF1CABEE}" dt="2024-03-16T02:57:27.719" v="698" actId="1076"/>
          <ac:spMkLst>
            <pc:docMk/>
            <pc:sldMk cId="242961887" sldId="264"/>
            <ac:spMk id="7" creationId="{8F90ABFF-1302-B429-272D-2889B8B98B7B}"/>
          </ac:spMkLst>
        </pc:spChg>
        <pc:picChg chg="add mod">
          <ac:chgData name="JESUS ALFREDO SANABRIA MEJIA" userId="b853f0889d3e19bb" providerId="LiveId" clId="{54561C4E-F7A9-42C3-9BFA-743EEF1CABEE}" dt="2024-03-16T02:19:28.530" v="142" actId="1076"/>
          <ac:picMkLst>
            <pc:docMk/>
            <pc:sldMk cId="242961887" sldId="264"/>
            <ac:picMk id="5" creationId="{D08FC6FE-D576-86B7-06EB-5DF0B3FD787B}"/>
          </ac:picMkLst>
        </pc:picChg>
      </pc:sldChg>
      <pc:sldChg chg="addSp delSp modSp new mod">
        <pc:chgData name="JESUS ALFREDO SANABRIA MEJIA" userId="b853f0889d3e19bb" providerId="LiveId" clId="{54561C4E-F7A9-42C3-9BFA-743EEF1CABEE}" dt="2024-03-16T03:47:34.840" v="1032" actId="20577"/>
        <pc:sldMkLst>
          <pc:docMk/>
          <pc:sldMk cId="9796322" sldId="265"/>
        </pc:sldMkLst>
        <pc:spChg chg="del">
          <ac:chgData name="JESUS ALFREDO SANABRIA MEJIA" userId="b853f0889d3e19bb" providerId="LiveId" clId="{54561C4E-F7A9-42C3-9BFA-743EEF1CABEE}" dt="2024-03-16T02:28:08.069" v="247"/>
          <ac:spMkLst>
            <pc:docMk/>
            <pc:sldMk cId="9796322" sldId="265"/>
            <ac:spMk id="2" creationId="{4DE94B2E-233F-1021-ED0A-E5923A1D6CB4}"/>
          </ac:spMkLst>
        </pc:spChg>
        <pc:spChg chg="mod">
          <ac:chgData name="JESUS ALFREDO SANABRIA MEJIA" userId="b853f0889d3e19bb" providerId="LiveId" clId="{54561C4E-F7A9-42C3-9BFA-743EEF1CABEE}" dt="2024-03-16T03:47:34.840" v="1032" actId="20577"/>
          <ac:spMkLst>
            <pc:docMk/>
            <pc:sldMk cId="9796322" sldId="265"/>
            <ac:spMk id="3" creationId="{6645E6E4-5E96-07A6-4A78-93493C62B465}"/>
          </ac:spMkLst>
        </pc:spChg>
        <pc:spChg chg="add del mod">
          <ac:chgData name="JESUS ALFREDO SANABRIA MEJIA" userId="b853f0889d3e19bb" providerId="LiveId" clId="{54561C4E-F7A9-42C3-9BFA-743EEF1CABEE}" dt="2024-03-16T02:28:22.565" v="251" actId="478"/>
          <ac:spMkLst>
            <pc:docMk/>
            <pc:sldMk cId="9796322" sldId="265"/>
            <ac:spMk id="6" creationId="{3851DC54-63F6-3943-458C-76F0AA406B4B}"/>
          </ac:spMkLst>
        </pc:spChg>
        <pc:graphicFrameChg chg="add del mod modGraphic">
          <ac:chgData name="JESUS ALFREDO SANABRIA MEJIA" userId="b853f0889d3e19bb" providerId="LiveId" clId="{54561C4E-F7A9-42C3-9BFA-743EEF1CABEE}" dt="2024-03-16T02:28:18.455" v="250" actId="478"/>
          <ac:graphicFrameMkLst>
            <pc:docMk/>
            <pc:sldMk cId="9796322" sldId="265"/>
            <ac:graphicFrameMk id="4" creationId="{2BD0B45F-9A75-50C7-7752-968EC9197373}"/>
          </ac:graphicFrameMkLst>
        </pc:graphicFrameChg>
        <pc:graphicFrameChg chg="add del mod modGraphic">
          <ac:chgData name="JESUS ALFREDO SANABRIA MEJIA" userId="b853f0889d3e19bb" providerId="LiveId" clId="{54561C4E-F7A9-42C3-9BFA-743EEF1CABEE}" dt="2024-03-16T02:28:58.699" v="258" actId="478"/>
          <ac:graphicFrameMkLst>
            <pc:docMk/>
            <pc:sldMk cId="9796322" sldId="265"/>
            <ac:graphicFrameMk id="7" creationId="{F75FF01F-A6DB-44A1-A956-80610990FFF5}"/>
          </ac:graphicFrameMkLst>
        </pc:graphicFrameChg>
        <pc:graphicFrameChg chg="add mod modGraphic">
          <ac:chgData name="JESUS ALFREDO SANABRIA MEJIA" userId="b853f0889d3e19bb" providerId="LiveId" clId="{54561C4E-F7A9-42C3-9BFA-743EEF1CABEE}" dt="2024-03-16T02:38:37.474" v="447" actId="1076"/>
          <ac:graphicFrameMkLst>
            <pc:docMk/>
            <pc:sldMk cId="9796322" sldId="265"/>
            <ac:graphicFrameMk id="8" creationId="{83EED4EE-F352-23BA-8FF8-CC065AF3358F}"/>
          </ac:graphicFrameMkLst>
        </pc:graphicFrameChg>
      </pc:sldChg>
      <pc:sldChg chg="addSp delSp modSp new mod">
        <pc:chgData name="JESUS ALFREDO SANABRIA MEJIA" userId="b853f0889d3e19bb" providerId="LiveId" clId="{54561C4E-F7A9-42C3-9BFA-743EEF1CABEE}" dt="2024-03-16T02:50:19.186" v="692" actId="14734"/>
        <pc:sldMkLst>
          <pc:docMk/>
          <pc:sldMk cId="1896173110" sldId="266"/>
        </pc:sldMkLst>
        <pc:spChg chg="del">
          <ac:chgData name="JESUS ALFREDO SANABRIA MEJIA" userId="b853f0889d3e19bb" providerId="LiveId" clId="{54561C4E-F7A9-42C3-9BFA-743EEF1CABEE}" dt="2024-03-16T02:47:12.178" v="612" actId="478"/>
          <ac:spMkLst>
            <pc:docMk/>
            <pc:sldMk cId="1896173110" sldId="266"/>
            <ac:spMk id="2" creationId="{C351AD2F-D6E3-D1B3-C30D-2E226A8B9DF3}"/>
          </ac:spMkLst>
        </pc:spChg>
        <pc:spChg chg="mod">
          <ac:chgData name="JESUS ALFREDO SANABRIA MEJIA" userId="b853f0889d3e19bb" providerId="LiveId" clId="{54561C4E-F7A9-42C3-9BFA-743EEF1CABEE}" dt="2024-03-16T02:46:37.455" v="608" actId="1076"/>
          <ac:spMkLst>
            <pc:docMk/>
            <pc:sldMk cId="1896173110" sldId="266"/>
            <ac:spMk id="3" creationId="{4D2764BC-444D-810C-CDF5-9924C4B1225D}"/>
          </ac:spMkLst>
        </pc:spChg>
        <pc:spChg chg="add mod">
          <ac:chgData name="JESUS ALFREDO SANABRIA MEJIA" userId="b853f0889d3e19bb" providerId="LiveId" clId="{54561C4E-F7A9-42C3-9BFA-743EEF1CABEE}" dt="2024-03-16T02:46:53.936" v="611" actId="20577"/>
          <ac:spMkLst>
            <pc:docMk/>
            <pc:sldMk cId="1896173110" sldId="266"/>
            <ac:spMk id="4" creationId="{2D717446-9AEC-E7CD-FADB-05401A38E51C}"/>
          </ac:spMkLst>
        </pc:spChg>
        <pc:graphicFrameChg chg="add mod modGraphic">
          <ac:chgData name="JESUS ALFREDO SANABRIA MEJIA" userId="b853f0889d3e19bb" providerId="LiveId" clId="{54561C4E-F7A9-42C3-9BFA-743EEF1CABEE}" dt="2024-03-16T02:50:19.186" v="692" actId="14734"/>
          <ac:graphicFrameMkLst>
            <pc:docMk/>
            <pc:sldMk cId="1896173110" sldId="266"/>
            <ac:graphicFrameMk id="5" creationId="{6C81926A-932E-D885-BFAB-C7B57D7B86AA}"/>
          </ac:graphicFrameMkLst>
        </pc:graphicFrameChg>
      </pc:sldChg>
      <pc:sldChg chg="addSp delSp modSp new mod">
        <pc:chgData name="JESUS ALFREDO SANABRIA MEJIA" userId="b853f0889d3e19bb" providerId="LiveId" clId="{54561C4E-F7A9-42C3-9BFA-743EEF1CABEE}" dt="2024-03-16T03:20:55.168" v="946" actId="1076"/>
        <pc:sldMkLst>
          <pc:docMk/>
          <pc:sldMk cId="3767358973" sldId="267"/>
        </pc:sldMkLst>
        <pc:spChg chg="del mod">
          <ac:chgData name="JESUS ALFREDO SANABRIA MEJIA" userId="b853f0889d3e19bb" providerId="LiveId" clId="{54561C4E-F7A9-42C3-9BFA-743EEF1CABEE}" dt="2024-03-16T03:05:05.032" v="741" actId="478"/>
          <ac:spMkLst>
            <pc:docMk/>
            <pc:sldMk cId="3767358973" sldId="267"/>
            <ac:spMk id="2" creationId="{EC8F490A-368B-C37A-45AF-4D4AECFE1B57}"/>
          </ac:spMkLst>
        </pc:spChg>
        <pc:spChg chg="mod">
          <ac:chgData name="JESUS ALFREDO SANABRIA MEJIA" userId="b853f0889d3e19bb" providerId="LiveId" clId="{54561C4E-F7A9-42C3-9BFA-743EEF1CABEE}" dt="2024-03-16T03:20:44.928" v="944" actId="20577"/>
          <ac:spMkLst>
            <pc:docMk/>
            <pc:sldMk cId="3767358973" sldId="267"/>
            <ac:spMk id="3" creationId="{2FDC1B55-D26C-AA84-033B-1F9ACA4808C4}"/>
          </ac:spMkLst>
        </pc:spChg>
        <pc:spChg chg="add mod">
          <ac:chgData name="JESUS ALFREDO SANABRIA MEJIA" userId="b853f0889d3e19bb" providerId="LiveId" clId="{54561C4E-F7A9-42C3-9BFA-743EEF1CABEE}" dt="2024-03-16T03:20:55.168" v="946" actId="1076"/>
          <ac:spMkLst>
            <pc:docMk/>
            <pc:sldMk cId="3767358973" sldId="267"/>
            <ac:spMk id="5" creationId="{59813BD6-7B3B-EF3F-021D-AC37BEDB2414}"/>
          </ac:spMkLst>
        </pc:spChg>
        <pc:graphicFrameChg chg="add mod modGraphic">
          <ac:chgData name="JESUS ALFREDO SANABRIA MEJIA" userId="b853f0889d3e19bb" providerId="LiveId" clId="{54561C4E-F7A9-42C3-9BFA-743EEF1CABEE}" dt="2024-03-16T03:17:35.111" v="922" actId="14734"/>
          <ac:graphicFrameMkLst>
            <pc:docMk/>
            <pc:sldMk cId="3767358973" sldId="267"/>
            <ac:graphicFrameMk id="4" creationId="{7D0DEA1B-EEEA-A6B1-10C7-064CDD2837FD}"/>
          </ac:graphicFrameMkLst>
        </pc:graphicFrameChg>
      </pc:sldChg>
      <pc:sldChg chg="addSp modSp add mod">
        <pc:chgData name="JESUS ALFREDO SANABRIA MEJIA" userId="b853f0889d3e19bb" providerId="LiveId" clId="{54561C4E-F7A9-42C3-9BFA-743EEF1CABEE}" dt="2024-03-16T03:21:07.692" v="950" actId="1076"/>
        <pc:sldMkLst>
          <pc:docMk/>
          <pc:sldMk cId="2433536743" sldId="268"/>
        </pc:sldMkLst>
        <pc:spChg chg="add mod">
          <ac:chgData name="JESUS ALFREDO SANABRIA MEJIA" userId="b853f0889d3e19bb" providerId="LiveId" clId="{54561C4E-F7A9-42C3-9BFA-743EEF1CABEE}" dt="2024-03-16T03:21:07.692" v="950" actId="1076"/>
          <ac:spMkLst>
            <pc:docMk/>
            <pc:sldMk cId="2433536743" sldId="268"/>
            <ac:spMk id="2" creationId="{FAC61BD2-1134-BFCD-B06D-F27A5B016B2A}"/>
          </ac:spMkLst>
        </pc:spChg>
        <pc:spChg chg="mod">
          <ac:chgData name="JESUS ALFREDO SANABRIA MEJIA" userId="b853f0889d3e19bb" providerId="LiveId" clId="{54561C4E-F7A9-42C3-9BFA-743EEF1CABEE}" dt="2024-03-16T03:21:02.674" v="949" actId="5793"/>
          <ac:spMkLst>
            <pc:docMk/>
            <pc:sldMk cId="2433536743" sldId="268"/>
            <ac:spMk id="3" creationId="{2FDC1B55-D26C-AA84-033B-1F9ACA4808C4}"/>
          </ac:spMkLst>
        </pc:spChg>
        <pc:graphicFrameChg chg="mod modGraphic">
          <ac:chgData name="JESUS ALFREDO SANABRIA MEJIA" userId="b853f0889d3e19bb" providerId="LiveId" clId="{54561C4E-F7A9-42C3-9BFA-743EEF1CABEE}" dt="2024-03-16T03:18:57.676" v="929"/>
          <ac:graphicFrameMkLst>
            <pc:docMk/>
            <pc:sldMk cId="2433536743" sldId="268"/>
            <ac:graphicFrameMk id="4" creationId="{7D0DEA1B-EEEA-A6B1-10C7-064CDD2837FD}"/>
          </ac:graphicFrameMkLst>
        </pc:graphicFrameChg>
      </pc:sldChg>
      <pc:sldChg chg="addSp modSp new mod">
        <pc:chgData name="JESUS ALFREDO SANABRIA MEJIA" userId="b853f0889d3e19bb" providerId="LiveId" clId="{54561C4E-F7A9-42C3-9BFA-743EEF1CABEE}" dt="2024-03-16T03:47:10.762" v="1017" actId="115"/>
        <pc:sldMkLst>
          <pc:docMk/>
          <pc:sldMk cId="3865674309" sldId="269"/>
        </pc:sldMkLst>
        <pc:spChg chg="mod">
          <ac:chgData name="JESUS ALFREDO SANABRIA MEJIA" userId="b853f0889d3e19bb" providerId="LiveId" clId="{54561C4E-F7A9-42C3-9BFA-743EEF1CABEE}" dt="2024-03-16T03:47:10.762" v="1017" actId="115"/>
          <ac:spMkLst>
            <pc:docMk/>
            <pc:sldMk cId="3865674309" sldId="269"/>
            <ac:spMk id="2" creationId="{CA41D1E4-7DCA-2558-1FD5-2EC079D16160}"/>
          </ac:spMkLst>
        </pc:spChg>
        <pc:spChg chg="mod">
          <ac:chgData name="JESUS ALFREDO SANABRIA MEJIA" userId="b853f0889d3e19bb" providerId="LiveId" clId="{54561C4E-F7A9-42C3-9BFA-743EEF1CABEE}" dt="2024-03-16T03:33:27.443" v="980" actId="20577"/>
          <ac:spMkLst>
            <pc:docMk/>
            <pc:sldMk cId="3865674309" sldId="269"/>
            <ac:spMk id="3" creationId="{105ADC2F-9B99-3A1F-486B-4557F0FC8AA2}"/>
          </ac:spMkLst>
        </pc:spChg>
        <pc:spChg chg="add mod">
          <ac:chgData name="JESUS ALFREDO SANABRIA MEJIA" userId="b853f0889d3e19bb" providerId="LiveId" clId="{54561C4E-F7A9-42C3-9BFA-743EEF1CABEE}" dt="2024-03-16T03:42:24.867" v="1014" actId="1076"/>
          <ac:spMkLst>
            <pc:docMk/>
            <pc:sldMk cId="3865674309" sldId="269"/>
            <ac:spMk id="7" creationId="{22D2EBED-3047-C6D1-9CC0-196D11B40654}"/>
          </ac:spMkLst>
        </pc:spChg>
        <pc:picChg chg="add mod ord">
          <ac:chgData name="JESUS ALFREDO SANABRIA MEJIA" userId="b853f0889d3e19bb" providerId="LiveId" clId="{54561C4E-F7A9-42C3-9BFA-743EEF1CABEE}" dt="2024-03-16T03:37:32.643" v="1001"/>
          <ac:picMkLst>
            <pc:docMk/>
            <pc:sldMk cId="3865674309" sldId="269"/>
            <ac:picMk id="4" creationId="{817218E5-2354-59AB-1500-C3D94636C94D}"/>
          </ac:picMkLst>
        </pc:picChg>
        <pc:picChg chg="add mod ord">
          <ac:chgData name="JESUS ALFREDO SANABRIA MEJIA" userId="b853f0889d3e19bb" providerId="LiveId" clId="{54561C4E-F7A9-42C3-9BFA-743EEF1CABEE}" dt="2024-03-16T03:36:57.842" v="999" actId="166"/>
          <ac:picMkLst>
            <pc:docMk/>
            <pc:sldMk cId="3865674309" sldId="269"/>
            <ac:picMk id="5" creationId="{F3CD356E-382A-A2D5-62AB-98F654A70DAB}"/>
          </ac:picMkLst>
        </pc:picChg>
        <pc:picChg chg="add mod">
          <ac:chgData name="JESUS ALFREDO SANABRIA MEJIA" userId="b853f0889d3e19bb" providerId="LiveId" clId="{54561C4E-F7A9-42C3-9BFA-743EEF1CABEE}" dt="2024-03-16T03:40:04.872" v="1003" actId="1076"/>
          <ac:picMkLst>
            <pc:docMk/>
            <pc:sldMk cId="3865674309" sldId="269"/>
            <ac:picMk id="6" creationId="{A002D8B7-8892-42EB-A8C9-9D36D815B4D1}"/>
          </ac:picMkLst>
        </pc:picChg>
      </pc:sldChg>
      <pc:sldChg chg="addSp modSp new mod ord">
        <pc:chgData name="JESUS ALFREDO SANABRIA MEJIA" userId="b853f0889d3e19bb" providerId="LiveId" clId="{54561C4E-F7A9-42C3-9BFA-743EEF1CABEE}" dt="2024-03-16T04:05:03.254" v="1090"/>
        <pc:sldMkLst>
          <pc:docMk/>
          <pc:sldMk cId="3692341573" sldId="270"/>
        </pc:sldMkLst>
        <pc:spChg chg="mod">
          <ac:chgData name="JESUS ALFREDO SANABRIA MEJIA" userId="b853f0889d3e19bb" providerId="LiveId" clId="{54561C4E-F7A9-42C3-9BFA-743EEF1CABEE}" dt="2024-03-16T03:51:06.897" v="1086" actId="27636"/>
          <ac:spMkLst>
            <pc:docMk/>
            <pc:sldMk cId="3692341573" sldId="270"/>
            <ac:spMk id="2" creationId="{0B5F0254-BA99-0F21-867C-556B74132C0F}"/>
          </ac:spMkLst>
        </pc:spChg>
        <pc:spChg chg="mod">
          <ac:chgData name="JESUS ALFREDO SANABRIA MEJIA" userId="b853f0889d3e19bb" providerId="LiveId" clId="{54561C4E-F7A9-42C3-9BFA-743EEF1CABEE}" dt="2024-03-16T03:47:45.237" v="1048" actId="20577"/>
          <ac:spMkLst>
            <pc:docMk/>
            <pc:sldMk cId="3692341573" sldId="270"/>
            <ac:spMk id="3" creationId="{B2541C0C-1BD1-55B1-E0E7-5490A444FC98}"/>
          </ac:spMkLst>
        </pc:spChg>
        <pc:picChg chg="add mod">
          <ac:chgData name="JESUS ALFREDO SANABRIA MEJIA" userId="b853f0889d3e19bb" providerId="LiveId" clId="{54561C4E-F7A9-42C3-9BFA-743EEF1CABEE}" dt="2024-03-16T03:51:27.294" v="1088" actId="1076"/>
          <ac:picMkLst>
            <pc:docMk/>
            <pc:sldMk cId="3692341573" sldId="270"/>
            <ac:picMk id="4" creationId="{E68028B9-335B-88EA-46EF-4A753F1086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134F00B-314B-8A97-B0AB-C51D411F4E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0111" y="0"/>
            <a:ext cx="596188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656E78-0AF5-8B98-F760-CE28E6FB2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9E0669-F610-087F-3040-66D41591A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6043E9-C6C6-DF3D-DAF8-AA08F34C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8582B-64E6-F7B6-29EF-29C3095E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57411-B633-65CF-BAD8-1ABACBF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6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6751A-3303-7721-F56D-26856A56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71E9B8-2F8A-256D-3B45-F72CAE247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2D7A09-C24B-D7EE-E590-8DF35EC6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819CB8-A4CC-E4C3-11D4-2FC53491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D2715-0522-D756-D1F2-EEDB749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6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7300A0-4785-D2F2-8629-9826F24B5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4BAADF-8C1F-A8E8-6460-DE753FFA2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E23EE-1D1D-0FC2-8889-143455F8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6703F-A1C3-8C47-B431-45395432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FCDE2-C0B9-80CB-EB43-5C654FE2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33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E0DEB83-6C97-9CDF-A0C2-3A9642262CAC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B23C5-0EC5-E132-D6F4-99557A7B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4EED4D-8947-6C0E-BD1F-982BA9C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2" y="320511"/>
            <a:ext cx="10679015" cy="59659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A7B9C-199E-00A3-999F-21D191D3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78404-7A62-0404-2CC3-5D77BABF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475F3-15D1-05D9-1BC5-B65E9AC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61E46A07-E9C7-CD53-1C59-D556981075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0"/>
            <a:ext cx="1003939" cy="10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4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2A972-4817-6244-1035-06D025CA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67634-CB0B-7594-FC37-A5082BA80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81DF7-7694-DF3D-045E-8B5F0128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74B86-EEAF-A306-A7B7-0FAA1919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5F8F0-C568-148E-5241-CCC93235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94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4418D-0A72-F562-FEEB-96476480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91267-C044-2723-364A-ECD07EDCF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50D6C7-307C-19AF-BC62-46593E75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4B23D-B7E9-7EF3-D2BC-63571A09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D404B3-51E2-7786-FDF6-637473DE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596CA2-0C42-AA5E-2A7B-9D38AA57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46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25D2C-81DE-3EBA-0639-33C77DC7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1E98E5-665A-5145-7141-DF9524E3A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12D260-816D-CFDC-232C-610D08649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1F38B3-4FD8-BD3B-FAA9-3C9366603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6E1F6A-AC21-3ECA-4BC1-7313C74A0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6F2C90-BBC1-6280-5AD7-8B5B1311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B4EB77-5D82-0289-BF9D-F72509B3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E7C519-1177-01DD-A9F4-0255C841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04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5E72-FA31-E5CA-9027-9F5195A4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A4F222-21C3-0D32-9FE0-C3CAD045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1BFD49-EA08-3906-B8D0-5F16647A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860071-C0D8-976C-5DFD-687A64A9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40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486163-11A3-5FBE-6E30-F304650D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93C416-6077-BFF7-CBE4-9FDB4BC3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FB6B42-4F8C-1C05-517F-2196F03B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97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B38E3-2B38-10E0-19E6-4EEE49F5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0ABBD-5FB1-0017-4081-D51E77E9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50907A-2598-5EE8-DE1B-8C407DF8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8198B-CE84-4ED1-BA34-377F067C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BDB096-E119-EF79-C2EF-1AD689AB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5D3B72-8CE0-C4EE-0700-5717356A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323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8FCF1-112C-5C46-A9DD-5DA2E3AC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02DE6C-4BC3-80FE-59DC-56F777A45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87242D-2601-091A-0C9D-9AD17E61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E71228-6C23-89D0-917E-DFA0C845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3AFDAE-5641-A549-F68F-D6C78581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A960C-B31E-AD29-432B-5959E2F4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43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42FAE2-E08B-9646-0280-24EF641A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59E9C3-7AC2-CC08-FD34-BD9328A6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62AA2-0BB5-80B3-CDD2-752588DE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22E8C-D52E-4804-B317-7124B2DD34BD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38235-85DB-A6A4-9309-86FEC8F00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ECE16-F5EB-8A23-8CC8-6305597E8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2ED87-D893-4E1A-BF9E-89F5AF0AA304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DA5C7097-D193-0F50-B2E5-0028468419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37287"/>
            <a:ext cx="4139796" cy="6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tricfire.com/blog/grafana-vs-power-b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tricfire.com/blog/grafana-vs-power-b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com/pric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bVUAA8Qa8Y?feature=oembed" TargetMode="External"/><Relationship Id="rId5" Type="http://schemas.openxmlformats.org/officeDocument/2006/relationships/hyperlink" Target="https://play.grafana.org/" TargetMode="External"/><Relationship Id="rId4" Type="http://schemas.openxmlformats.org/officeDocument/2006/relationships/hyperlink" Target="https://www.youtube.com/watch?v=XbVUAA8Qa8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nkedin.com/in/torkel-odegaar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afana/grafana/blob/main/CHANGELOG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grafana/plugins/" TargetMode="External"/><Relationship Id="rId2" Type="http://schemas.openxmlformats.org/officeDocument/2006/relationships/hyperlink" Target="https://grafana.com/docs/grafana/latest/datasourc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com/grafana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0C12F4-C5F6-4497-E056-D8DF3E5AF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s-CO" sz="4400" dirty="0">
                <a:latin typeface="Arial Black" panose="020B0A04020102020204" pitchFamily="34" charset="0"/>
              </a:rPr>
              <a:t>GRAFANA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242C07-746F-08BF-D145-012A4156F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CO" dirty="0"/>
              <a:t>JESUS ALFREDO SANABRIA MEJIA</a:t>
            </a:r>
          </a:p>
          <a:p>
            <a:pPr algn="l"/>
            <a:r>
              <a:rPr lang="es-CO" dirty="0"/>
              <a:t>Maestría en Analítica de Datos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9659F596-D0EF-C324-A564-0D1FD406E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1" r="6473"/>
          <a:stretch/>
        </p:blipFill>
        <p:spPr>
          <a:xfrm>
            <a:off x="6229215" y="-180965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11EBFAE-1281-CCEE-EC10-EAD4EB215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2" y="66675"/>
            <a:ext cx="5313356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3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E12B9F-DAF5-CE18-066E-B4298244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6" y="1206631"/>
            <a:ext cx="10162094" cy="5062194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s-MX" sz="2400" b="1" i="0" dirty="0">
                <a:solidFill>
                  <a:srgbClr val="1F1F1F"/>
                </a:solidFill>
                <a:effectLst/>
                <a:latin typeface="Google Sans"/>
              </a:rPr>
              <a:t>1. Monitorizar el rendimiento de aplicaciones:</a:t>
            </a:r>
            <a:endParaRPr lang="es-MX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Visualizar métricas clave como el uso de CPU, la memoria, el tráfico de red y el tiempo de respuesta.</a:t>
            </a:r>
          </a:p>
          <a:p>
            <a:pPr lvl="1"/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Crear alertas para identificar y solucionar problemas de rendimiento.</a:t>
            </a:r>
          </a:p>
          <a:p>
            <a:pPr lvl="1"/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Analizar tendencias y patrones para optimizar el rendimiento de las aplicaciones.</a:t>
            </a:r>
          </a:p>
          <a:p>
            <a:pPr marL="0" indent="0" algn="l">
              <a:buNone/>
            </a:pPr>
            <a:r>
              <a:rPr lang="es-MX" sz="2400" b="1" i="0" dirty="0">
                <a:solidFill>
                  <a:srgbClr val="1F1F1F"/>
                </a:solidFill>
                <a:effectLst/>
                <a:latin typeface="Google Sans"/>
              </a:rPr>
              <a:t>2. Monitorizar la infraestructura de TI:</a:t>
            </a:r>
            <a:endParaRPr lang="es-MX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Visualizar métricas clave como el uso de CPU, la memoria, el almacenamiento y el estado de la red.</a:t>
            </a:r>
          </a:p>
          <a:p>
            <a:pPr lvl="1"/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Crear alertas para identificar y solucionar problemas de infraestructura.</a:t>
            </a:r>
          </a:p>
          <a:p>
            <a:pPr lvl="1"/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Analizar tendencias y patrones para optimizar la capacidad y el rendimiento de la infraestructura.</a:t>
            </a:r>
          </a:p>
          <a:p>
            <a:pPr marL="0" indent="0" algn="l">
              <a:buNone/>
            </a:pPr>
            <a:r>
              <a:rPr lang="es-MX" sz="2400" b="1" i="0" dirty="0">
                <a:solidFill>
                  <a:srgbClr val="1F1F1F"/>
                </a:solidFill>
                <a:effectLst/>
                <a:latin typeface="Google Sans"/>
              </a:rPr>
              <a:t>3. Monitorizar el rendimiento del sitio web:</a:t>
            </a:r>
            <a:endParaRPr lang="es-MX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Visualizar métricas clave como el tráfico del sitio web, las tasas de conversión, el tiempo de carga de la página y los errores del sitio web.</a:t>
            </a:r>
          </a:p>
          <a:p>
            <a:pPr lvl="1"/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Crear alertas para identificar y solucionar problemas de rendimiento del sitio web.</a:t>
            </a:r>
          </a:p>
          <a:p>
            <a:pPr lvl="1"/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Analizar tendencias y patrones para optimizar la experiencia del usuario.</a:t>
            </a:r>
          </a:p>
          <a:p>
            <a:endParaRPr lang="es-CO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16EE73-44C1-2FE9-66D4-B6318907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Propuesta de casos de Uso  / Usando </a:t>
            </a:r>
            <a:r>
              <a:rPr lang="es-CO" dirty="0" err="1"/>
              <a:t>Grafana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6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8BBBC2D-1713-9E07-5BAE-85CA3992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18" y="1514540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4. Analizar datos de negocio:</a:t>
            </a:r>
            <a:endParaRPr lang="es-MX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Visualizar datos de ventas, marketing, finanzas y otras áreas de negocio.</a:t>
            </a:r>
          </a:p>
          <a:p>
            <a:pPr lvl="1"/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Identificar tendencias y patrones en los datos de negocio.</a:t>
            </a:r>
          </a:p>
          <a:p>
            <a:pPr lvl="1"/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Obtener información para tomar mejores decisiones de negocio.</a:t>
            </a:r>
          </a:p>
          <a:p>
            <a:pPr marL="0" indent="0" algn="l">
              <a:buNone/>
            </a:pP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5. Visualizar datos de </a:t>
            </a: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IoT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endParaRPr lang="es-MX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Visualizar datos de sensores, dispositivos y otros dispositivos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IoT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lvl="1"/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Monitorizar el estado de los dispositivos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IoT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lvl="1"/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Obtener información para optimizar el rendimiento y la eficiencia de los dispositivos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IoT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804AA23-78BF-915C-EC05-30FC4E3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Propuesta de casos de Uso  / Usando </a:t>
            </a:r>
            <a:r>
              <a:rPr lang="es-CO" dirty="0" err="1"/>
              <a:t>Grafana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468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DC1B55-D26C-AA84-033B-1F9ACA48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845" y="0"/>
            <a:ext cx="10679015" cy="596590"/>
          </a:xfrm>
        </p:spPr>
        <p:txBody>
          <a:bodyPr>
            <a:normAutofit fontScale="90000"/>
          </a:bodyPr>
          <a:lstStyle/>
          <a:p>
            <a:r>
              <a:rPr lang="es-CO" dirty="0"/>
              <a:t>¿Cuál es la Diferencia con </a:t>
            </a:r>
            <a:r>
              <a:rPr lang="es-CO" dirty="0" err="1"/>
              <a:t>Power</a:t>
            </a:r>
            <a:r>
              <a:rPr lang="es-CO" dirty="0"/>
              <a:t> – BI?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D0DEA1B-EEEA-A6B1-10C7-064CDD283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90397"/>
              </p:ext>
            </p:extLst>
          </p:nvPr>
        </p:nvGraphicFramePr>
        <p:xfrm>
          <a:off x="268140" y="1159316"/>
          <a:ext cx="11655720" cy="51745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36935">
                  <a:extLst>
                    <a:ext uri="{9D8B030D-6E8A-4147-A177-3AD203B41FA5}">
                      <a16:colId xmlns:a16="http://schemas.microsoft.com/office/drawing/2014/main" val="2247816286"/>
                    </a:ext>
                  </a:extLst>
                </a:gridCol>
                <a:gridCol w="5008088">
                  <a:extLst>
                    <a:ext uri="{9D8B030D-6E8A-4147-A177-3AD203B41FA5}">
                      <a16:colId xmlns:a16="http://schemas.microsoft.com/office/drawing/2014/main" val="1460269584"/>
                    </a:ext>
                  </a:extLst>
                </a:gridCol>
                <a:gridCol w="4410697">
                  <a:extLst>
                    <a:ext uri="{9D8B030D-6E8A-4147-A177-3AD203B41FA5}">
                      <a16:colId xmlns:a16="http://schemas.microsoft.com/office/drawing/2014/main" val="3771900932"/>
                    </a:ext>
                  </a:extLst>
                </a:gridCol>
              </a:tblGrid>
              <a:tr h="360098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Grafana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Power</a:t>
                      </a:r>
                      <a:r>
                        <a:rPr lang="es-CO" dirty="0"/>
                        <a:t> – BI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33159"/>
                  </a:ext>
                </a:extLst>
              </a:tr>
              <a:tr h="680977">
                <a:tc>
                  <a:txBody>
                    <a:bodyPr/>
                    <a:lstStyle/>
                    <a:p>
                      <a:r>
                        <a:rPr lang="es-CO" dirty="0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utiliza principalmente para la visualización de datos almacenados en bases de datos de series temporales.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CO" dirty="0"/>
                        <a:t> </a:t>
                      </a:r>
                      <a:r>
                        <a:rPr lang="es-419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utiliza principalmente para inteligencia empresarial o análisis.</a:t>
                      </a:r>
                    </a:p>
                    <a:p>
                      <a:br>
                        <a:rPr lang="es-419" dirty="0"/>
                      </a:b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615061"/>
                  </a:ext>
                </a:extLst>
              </a:tr>
              <a:tr h="1687034">
                <a:tc>
                  <a:txBody>
                    <a:bodyPr/>
                    <a:lstStyle/>
                    <a:p>
                      <a:r>
                        <a:rPr lang="es-CO" dirty="0"/>
                        <a:t>Fuentes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Compatible con fuentes de datos de series temporales como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Graphite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Prometheus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InfluxDB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 Puede integrarse fácilmente con muchas fuentes de datos con un mínimo esfuerzo.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Compatible con fuentes de datos que sean sistemas de archivos, bases de datos u otros servicios en línea. Los conectores se ciñen principalmente al propio conjunto de productos de Microsoft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00880"/>
                  </a:ext>
                </a:extLst>
              </a:tr>
              <a:tr h="1018640">
                <a:tc>
                  <a:txBody>
                    <a:bodyPr/>
                    <a:lstStyle/>
                    <a:p>
                      <a:r>
                        <a:rPr lang="es-CO" dirty="0"/>
                        <a:t>Visualizaciones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Admite una amplia gama de paneles de visualización y opciones personalizadas para darle vida a sus datos.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Admite una menor variedad de visualización en comparación con Grafana.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12378"/>
                  </a:ext>
                </a:extLst>
              </a:tr>
              <a:tr h="360098">
                <a:tc>
                  <a:txBody>
                    <a:bodyPr/>
                    <a:lstStyle/>
                    <a:p>
                      <a:r>
                        <a:rPr lang="es-CO" dirty="0"/>
                        <a:t>Filtros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opciones comparativamente menores para filtrar datos directamente a través de un panel.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una amplia gama de filtros para profundizar en cualquier gráfico o panel.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0282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9813BD6-7B3B-EF3F-021D-AC37BEDB2414}"/>
              </a:ext>
            </a:extLst>
          </p:cNvPr>
          <p:cNvSpPr txBox="1"/>
          <p:nvPr/>
        </p:nvSpPr>
        <p:spPr>
          <a:xfrm>
            <a:off x="3629025" y="41192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https://www.metricfire.com/blog/grafana-vs-power-bi/</a:t>
            </a:r>
            <a:r>
              <a:rPr lang="es-CO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735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DC1B55-D26C-AA84-033B-1F9ACA48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845" y="77029"/>
            <a:ext cx="10679015" cy="596590"/>
          </a:xfrm>
        </p:spPr>
        <p:txBody>
          <a:bodyPr>
            <a:normAutofit fontScale="90000"/>
          </a:bodyPr>
          <a:lstStyle/>
          <a:p>
            <a:r>
              <a:rPr lang="es-CO" dirty="0"/>
              <a:t>¿Cual es la Diferencia con </a:t>
            </a:r>
            <a:r>
              <a:rPr lang="es-CO" dirty="0" err="1"/>
              <a:t>Power</a:t>
            </a:r>
            <a:r>
              <a:rPr lang="es-CO" dirty="0"/>
              <a:t> – BI?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D0DEA1B-EEEA-A6B1-10C7-064CDD283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80822"/>
              </p:ext>
            </p:extLst>
          </p:nvPr>
        </p:nvGraphicFramePr>
        <p:xfrm>
          <a:off x="268140" y="1111691"/>
          <a:ext cx="11655720" cy="56692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17885">
                  <a:extLst>
                    <a:ext uri="{9D8B030D-6E8A-4147-A177-3AD203B41FA5}">
                      <a16:colId xmlns:a16="http://schemas.microsoft.com/office/drawing/2014/main" val="2247816286"/>
                    </a:ext>
                  </a:extLst>
                </a:gridCol>
                <a:gridCol w="5027138">
                  <a:extLst>
                    <a:ext uri="{9D8B030D-6E8A-4147-A177-3AD203B41FA5}">
                      <a16:colId xmlns:a16="http://schemas.microsoft.com/office/drawing/2014/main" val="1460269584"/>
                    </a:ext>
                  </a:extLst>
                </a:gridCol>
                <a:gridCol w="4410697">
                  <a:extLst>
                    <a:ext uri="{9D8B030D-6E8A-4147-A177-3AD203B41FA5}">
                      <a16:colId xmlns:a16="http://schemas.microsoft.com/office/drawing/2014/main" val="3771900932"/>
                    </a:ext>
                  </a:extLst>
                </a:gridCol>
              </a:tblGrid>
              <a:tr h="360098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Grafana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Power</a:t>
                      </a:r>
                      <a:r>
                        <a:rPr lang="es-CO" dirty="0"/>
                        <a:t> – BI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33159"/>
                  </a:ext>
                </a:extLst>
              </a:tr>
              <a:tr h="360098">
                <a:tc>
                  <a:txBody>
                    <a:bodyPr/>
                    <a:lstStyle/>
                    <a:p>
                      <a:r>
                        <a:rPr lang="es-CO" dirty="0"/>
                        <a:t>Alojamiento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 se puede alojar localmente o con la oferta de nube SaaS de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MetricFire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419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ser una aplicación de escritorio, una aplicación móvil o una solución SaaS.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02822"/>
                  </a:ext>
                </a:extLst>
              </a:tr>
              <a:tr h="360098">
                <a:tc>
                  <a:txBody>
                    <a:bodyPr/>
                    <a:lstStyle/>
                    <a:p>
                      <a:r>
                        <a:rPr lang="es-CO" dirty="0"/>
                        <a:t>Informes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versión gratuita de código abierto no permite informes. Premium Grafana Enterprise sí lo hace.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informes y el análisis empresarial son funciones principales. Pero sólo los titulares de licencias premium pueden compartir informes con otros.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19600"/>
                  </a:ext>
                </a:extLst>
              </a:tr>
              <a:tr h="360098">
                <a:tc>
                  <a:txBody>
                    <a:bodyPr/>
                    <a:lstStyle/>
                    <a:p>
                      <a:r>
                        <a:rPr lang="es-CO" dirty="0"/>
                        <a:t>Alertas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Actualmente, las alertas no son compatibles con todas las fuentes de datos, pero se integran con una buena variedad de sistemas como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pagerduty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eventos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Webhook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notificaciones por correo electrónico y muchos más.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alertas solo se permiten a través del servicio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 con las únicas opciones de agregarlas al centro de notificaciones o enviar un correo electrónico.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43286"/>
                  </a:ext>
                </a:extLst>
              </a:tr>
              <a:tr h="360098">
                <a:tc>
                  <a:txBody>
                    <a:bodyPr/>
                    <a:lstStyle/>
                    <a:p>
                      <a:r>
                        <a:rPr lang="es-CO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versión de código abierto es GRATUITA para todos. Grafana como servicio está disponible a través de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MetricFire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ofrece amplias funciones como soporte experto ilimitado, capacitación, complementos premium, almacenamiento en la nube, etc.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 pro tiene un precio inicial de $9,99 por mes por usuario con capacidades de almacenamiento limitadas. El servicio gratuito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 viene con opciones limitadas y permite a los usuarios solo consumir contenido y no compartirlo con otros.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9796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FAC61BD2-1134-BFCD-B06D-F27A5B016B2A}"/>
              </a:ext>
            </a:extLst>
          </p:cNvPr>
          <p:cNvSpPr txBox="1"/>
          <p:nvPr/>
        </p:nvSpPr>
        <p:spPr>
          <a:xfrm>
            <a:off x="3476625" y="52332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https://www.metricfire.com/blog/grafana-vs-power-bi/</a:t>
            </a:r>
            <a:r>
              <a:rPr lang="es-CO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3353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2764BC-444D-810C-CDF5-9924C4B1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888" y="0"/>
            <a:ext cx="10679015" cy="596590"/>
          </a:xfrm>
        </p:spPr>
        <p:txBody>
          <a:bodyPr>
            <a:normAutofit fontScale="90000"/>
          </a:bodyPr>
          <a:lstStyle/>
          <a:p>
            <a:r>
              <a:rPr lang="es-CO" dirty="0"/>
              <a:t>Licenciamiento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717446-9AEC-E7CD-FADB-05401A38E51C}"/>
              </a:ext>
            </a:extLst>
          </p:cNvPr>
          <p:cNvSpPr txBox="1"/>
          <p:nvPr/>
        </p:nvSpPr>
        <p:spPr>
          <a:xfrm>
            <a:off x="1267888" y="596590"/>
            <a:ext cx="42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https://grafana.com/pricing/</a:t>
            </a:r>
            <a:r>
              <a:rPr lang="es-CO" dirty="0"/>
              <a:t>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C81926A-932E-D885-BFAB-C7B57D7B8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9422"/>
              </p:ext>
            </p:extLst>
          </p:nvPr>
        </p:nvGraphicFramePr>
        <p:xfrm>
          <a:off x="687632" y="1115591"/>
          <a:ext cx="10816736" cy="5268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5630">
                  <a:extLst>
                    <a:ext uri="{9D8B030D-6E8A-4147-A177-3AD203B41FA5}">
                      <a16:colId xmlns:a16="http://schemas.microsoft.com/office/drawing/2014/main" val="1360595030"/>
                    </a:ext>
                  </a:extLst>
                </a:gridCol>
                <a:gridCol w="3682738">
                  <a:extLst>
                    <a:ext uri="{9D8B030D-6E8A-4147-A177-3AD203B41FA5}">
                      <a16:colId xmlns:a16="http://schemas.microsoft.com/office/drawing/2014/main" val="763954386"/>
                    </a:ext>
                  </a:extLst>
                </a:gridCol>
                <a:gridCol w="3575901">
                  <a:extLst>
                    <a:ext uri="{9D8B030D-6E8A-4147-A177-3AD203B41FA5}">
                      <a16:colId xmlns:a16="http://schemas.microsoft.com/office/drawing/2014/main" val="1898878339"/>
                    </a:ext>
                  </a:extLst>
                </a:gridCol>
                <a:gridCol w="1832467">
                  <a:extLst>
                    <a:ext uri="{9D8B030D-6E8A-4147-A177-3AD203B41FA5}">
                      <a16:colId xmlns:a16="http://schemas.microsoft.com/office/drawing/2014/main" val="1631941408"/>
                    </a:ext>
                  </a:extLst>
                </a:gridCol>
              </a:tblGrid>
              <a:tr h="727413">
                <a:tc>
                  <a:txBody>
                    <a:bodyPr/>
                    <a:lstStyle/>
                    <a:p>
                      <a:pPr algn="l"/>
                      <a:r>
                        <a:rPr lang="es-CO" b="0" dirty="0">
                          <a:effectLst/>
                          <a:latin typeface="Google Sans"/>
                        </a:rPr>
                        <a:t>Tipo de licencia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Precio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57075"/>
                  </a:ext>
                </a:extLst>
              </a:tr>
              <a:tr h="727413"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Gratuita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effectLst/>
                          <a:latin typeface="Google Sans"/>
                        </a:rPr>
                        <a:t>Ideal para usuarios individuales o equipos pequeños. Sin soporte </a:t>
                      </a:r>
                      <a:r>
                        <a:rPr lang="es-MX" b="0" dirty="0" err="1">
                          <a:effectLst/>
                          <a:latin typeface="Google Sans"/>
                        </a:rPr>
                        <a:t>tecnico</a:t>
                      </a:r>
                      <a:endParaRPr lang="es-MX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s-CO" b="0" dirty="0">
                          <a:effectLst/>
                          <a:latin typeface="Google Sans"/>
                        </a:rPr>
                        <a:t>Funciones básicas de </a:t>
                      </a:r>
                      <a:r>
                        <a:rPr lang="es-CO" b="0" dirty="0" err="1">
                          <a:effectLst/>
                          <a:latin typeface="Google Sans"/>
                        </a:rPr>
                        <a:t>Grafana</a:t>
                      </a:r>
                      <a:r>
                        <a:rPr lang="es-CO" b="0" dirty="0">
                          <a:effectLst/>
                          <a:latin typeface="Google Sans"/>
                        </a:rPr>
                        <a:t>.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Gratis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4468"/>
                  </a:ext>
                </a:extLst>
              </a:tr>
              <a:tr h="727413"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effectLst/>
                          <a:latin typeface="Google Sans"/>
                        </a:rPr>
                        <a:t>Diseñada para empresas que necesitan una solución escalable y segura.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effectLst/>
                          <a:latin typeface="Google Sans"/>
                        </a:rPr>
                        <a:t>Todas las funciones de la licencia gratuita + autenticación avanzada, encriptación, integración con herramientas de terceros.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s-CO" b="0" dirty="0">
                          <a:effectLst/>
                          <a:latin typeface="Google Sans"/>
                        </a:rPr>
                        <a:t>$495 USD/año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534493142"/>
                  </a:ext>
                </a:extLst>
              </a:tr>
              <a:tr h="727413"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effectLst/>
                          <a:latin typeface="Google Sans"/>
                        </a:rPr>
                        <a:t>Opción de pago por uso para empresas que necesitan flexibilidad y escalabilidad.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effectLst/>
                          <a:latin typeface="Google Sans"/>
                        </a:rPr>
                        <a:t>Todos los beneficios de la licencia Enterprise + facturación mensual, escalabilidad automática.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effectLst/>
                          <a:latin typeface="Google Sans"/>
                        </a:rPr>
                        <a:t>$0.05 USD/hora por usuario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217853578"/>
                  </a:ext>
                </a:extLst>
              </a:tr>
              <a:tr h="727413"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OEM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effectLst/>
                          <a:latin typeface="Google Sans"/>
                        </a:rPr>
                        <a:t>Permite a los proveedores de software integrar Grafana en sus productos.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effectLst/>
                          <a:latin typeface="Google Sans"/>
                        </a:rPr>
                        <a:t>Todas las funciones de la licencia Enterprise.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Personalizado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84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17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s multimedia en línea 4" title="📘Curso Grafana 8 Principiantes 2022 🔴¡GRATIS!">
            <a:hlinkClick r:id="" action="ppaction://media"/>
            <a:extLst>
              <a:ext uri="{FF2B5EF4-FFF2-40B4-BE49-F238E27FC236}">
                <a16:creationId xmlns:a16="http://schemas.microsoft.com/office/drawing/2014/main" id="{D08FC6FE-D576-86B7-06EB-5DF0B3FD787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8905" y="1556029"/>
            <a:ext cx="8338930" cy="470793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1E2F0A7-4FD0-CB88-6C4C-C679F227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85" y="107146"/>
            <a:ext cx="10679015" cy="596590"/>
          </a:xfrm>
        </p:spPr>
        <p:txBody>
          <a:bodyPr>
            <a:normAutofit fontScale="90000"/>
          </a:bodyPr>
          <a:lstStyle/>
          <a:p>
            <a:r>
              <a:rPr lang="es-CO" dirty="0"/>
              <a:t>Sugerencia de Aprendizaje  en </a:t>
            </a:r>
            <a:r>
              <a:rPr lang="es-CO" dirty="0" err="1"/>
              <a:t>Linea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AF681A-7AA2-8FB6-EF50-3341F383DD01}"/>
              </a:ext>
            </a:extLst>
          </p:cNvPr>
          <p:cNvSpPr txBox="1"/>
          <p:nvPr/>
        </p:nvSpPr>
        <p:spPr>
          <a:xfrm>
            <a:off x="711211" y="1186697"/>
            <a:ext cx="696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https://www.youtube.com/watch?v=XbVUAA8Qa8Y</a:t>
            </a:r>
            <a:r>
              <a:rPr lang="es-CO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7F1D75-E084-FB34-547E-F72A9C773D29}"/>
              </a:ext>
            </a:extLst>
          </p:cNvPr>
          <p:cNvSpPr txBox="1"/>
          <p:nvPr/>
        </p:nvSpPr>
        <p:spPr>
          <a:xfrm>
            <a:off x="8851769" y="3244334"/>
            <a:ext cx="3035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highlight>
                  <a:srgbClr val="FFFF00"/>
                </a:highlight>
              </a:rPr>
              <a:t>GRACIAS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90ABFF-1302-B429-272D-2889B8B98B7B}"/>
              </a:ext>
            </a:extLst>
          </p:cNvPr>
          <p:cNvSpPr txBox="1"/>
          <p:nvPr/>
        </p:nvSpPr>
        <p:spPr>
          <a:xfrm>
            <a:off x="2481862" y="565759"/>
            <a:ext cx="37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5"/>
              </a:rPr>
              <a:t>https://play.grafana.org/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9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E0A64-0908-88ED-8B50-DAA250D1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/>
              <a:t>Tabla de 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A7D8E-3A98-9949-964A-E6F6D1E5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/>
          <a:lstStyle/>
          <a:p>
            <a:r>
              <a:rPr lang="es-CO" dirty="0"/>
              <a:t>¿Qué es </a:t>
            </a:r>
            <a:r>
              <a:rPr lang="es-CO" dirty="0" err="1"/>
              <a:t>Grafana</a:t>
            </a:r>
            <a:r>
              <a:rPr lang="es-CO" dirty="0"/>
              <a:t>?</a:t>
            </a:r>
          </a:p>
          <a:p>
            <a:r>
              <a:rPr lang="es-CO" dirty="0" err="1"/>
              <a:t>Observabilidad</a:t>
            </a:r>
            <a:endParaRPr lang="es-CO" dirty="0"/>
          </a:p>
          <a:p>
            <a:r>
              <a:rPr lang="es-CO" dirty="0"/>
              <a:t>Historia</a:t>
            </a:r>
          </a:p>
          <a:p>
            <a:r>
              <a:rPr lang="es-CO" dirty="0"/>
              <a:t>Fuentes de datos compatibles</a:t>
            </a:r>
          </a:p>
          <a:p>
            <a:r>
              <a:rPr lang="es-CO" dirty="0"/>
              <a:t>Especificaciones técnicas para la Instalación</a:t>
            </a:r>
          </a:p>
          <a:p>
            <a:r>
              <a:rPr lang="es-CO" dirty="0"/>
              <a:t>Propuestas de Casos de Uso  / Usando </a:t>
            </a:r>
            <a:r>
              <a:rPr lang="es-CO" dirty="0" err="1"/>
              <a:t>Grafana</a:t>
            </a:r>
            <a:endParaRPr lang="es-CO" dirty="0"/>
          </a:p>
          <a:p>
            <a:r>
              <a:rPr lang="es-CO" dirty="0"/>
              <a:t>Licenciamiento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740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5A348-F5AE-CFEB-333E-934DEEED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¿Qué es </a:t>
            </a:r>
            <a:r>
              <a:rPr lang="es-CO" dirty="0" err="1"/>
              <a:t>Grafana</a:t>
            </a:r>
            <a:r>
              <a:rPr lang="es-CO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79F0A2-A384-33ED-1B88-1AFC5E8F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4117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i="0" dirty="0">
                <a:solidFill>
                  <a:srgbClr val="151515"/>
                </a:solidFill>
                <a:effectLst/>
                <a:latin typeface="Helvetica" panose="020B0604020202020204" pitchFamily="34" charset="0"/>
              </a:rPr>
              <a:t>Grafana </a:t>
            </a:r>
            <a:r>
              <a:rPr lang="es-MX" b="0" i="0" dirty="0">
                <a:solidFill>
                  <a:srgbClr val="151515"/>
                </a:solidFill>
                <a:effectLst/>
                <a:latin typeface="Helvetica" panose="020B0604020202020204" pitchFamily="34" charset="0"/>
              </a:rPr>
              <a:t> es una solución de </a:t>
            </a:r>
            <a:r>
              <a:rPr lang="es-MX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monitoreo</a:t>
            </a:r>
            <a:r>
              <a:rPr lang="es-MX" b="0" i="0" dirty="0">
                <a:solidFill>
                  <a:srgbClr val="151515"/>
                </a:solidFill>
                <a:effectLst/>
                <a:latin typeface="Helvetica" panose="020B0604020202020204" pitchFamily="34" charset="0"/>
              </a:rPr>
              <a:t> y </a:t>
            </a:r>
            <a:r>
              <a:rPr lang="es-MX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análisis</a:t>
            </a:r>
            <a:r>
              <a:rPr lang="es-MX" b="0" i="0" dirty="0">
                <a:solidFill>
                  <a:srgbClr val="151515"/>
                </a:solidFill>
                <a:effectLst/>
                <a:latin typeface="Helvetica" panose="020B0604020202020204" pitchFamily="34" charset="0"/>
              </a:rPr>
              <a:t> de código abierto, desarrollada y respaldada por Grafana </a:t>
            </a:r>
            <a:r>
              <a:rPr lang="es-MX" b="0" i="0" dirty="0" err="1">
                <a:solidFill>
                  <a:srgbClr val="151515"/>
                </a:solidFill>
                <a:effectLst/>
                <a:latin typeface="Helvetica" panose="020B0604020202020204" pitchFamily="34" charset="0"/>
              </a:rPr>
              <a:t>Labs</a:t>
            </a:r>
            <a:r>
              <a:rPr lang="es-MX" b="0" i="0" dirty="0">
                <a:solidFill>
                  <a:srgbClr val="151515"/>
                </a:solidFill>
                <a:effectLst/>
                <a:latin typeface="Helvetica" panose="020B0604020202020204" pitchFamily="34" charset="0"/>
              </a:rPr>
              <a:t>. 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151515"/>
                </a:solidFill>
                <a:latin typeface="Helvetica" panose="020B0604020202020204" pitchFamily="34" charset="0"/>
              </a:rPr>
              <a:t>P</a:t>
            </a:r>
            <a:r>
              <a:rPr lang="es-MX" b="0" i="0" dirty="0">
                <a:solidFill>
                  <a:srgbClr val="151515"/>
                </a:solidFill>
                <a:effectLst/>
                <a:latin typeface="Helvetica" panose="020B0604020202020204" pitchFamily="34" charset="0"/>
              </a:rPr>
              <a:t>ermite </a:t>
            </a:r>
            <a:r>
              <a:rPr lang="es-MX" b="1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consultar</a:t>
            </a:r>
            <a:r>
              <a:rPr lang="es-MX" b="0" i="0" dirty="0">
                <a:solidFill>
                  <a:srgbClr val="151515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s-MX" b="1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graficar</a:t>
            </a:r>
            <a:r>
              <a:rPr lang="es-MX" b="0" i="0" dirty="0">
                <a:solidFill>
                  <a:srgbClr val="151515"/>
                </a:solidFill>
                <a:effectLst/>
                <a:latin typeface="Helvetica" panose="020B0604020202020204" pitchFamily="34" charset="0"/>
              </a:rPr>
              <a:t> y </a:t>
            </a:r>
            <a:r>
              <a:rPr lang="es-MX" b="1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alertar</a:t>
            </a:r>
            <a:r>
              <a:rPr lang="es-MX" b="0" i="0" dirty="0">
                <a:solidFill>
                  <a:srgbClr val="151515"/>
                </a:solidFill>
                <a:effectLst/>
                <a:latin typeface="Helvetica" panose="020B0604020202020204" pitchFamily="34" charset="0"/>
              </a:rPr>
              <a:t> sobre métricas de </a:t>
            </a:r>
            <a:r>
              <a:rPr lang="es-MX" b="1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series temporales </a:t>
            </a:r>
            <a:r>
              <a:rPr lang="es-MX" b="0" i="0" dirty="0">
                <a:solidFill>
                  <a:srgbClr val="151515"/>
                </a:solidFill>
                <a:effectLst/>
                <a:latin typeface="Helvetica" panose="020B0604020202020204" pitchFamily="34" charset="0"/>
              </a:rPr>
              <a:t>sin importar dónde se almacenen los datos. Grafana cuenta con el respaldo de una comunidad de desarrolladores y hoy en día miles de empresas lo utilizan para monitorear cualquier cosa.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698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B5F0254-BA99-0F21-867C-556B7413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425" y="1281906"/>
            <a:ext cx="8029575" cy="500459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s-MX" sz="2400" b="0" i="0" dirty="0">
                <a:solidFill>
                  <a:srgbClr val="1F1F1F"/>
                </a:solidFill>
                <a:effectLst/>
                <a:latin typeface="Google Sans"/>
              </a:rPr>
              <a:t>La observabilidad es la capacidad de 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Google Sans"/>
              </a:rPr>
              <a:t>ver, entender y controlar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Google Sans"/>
              </a:rPr>
              <a:t> un sistema complejo. Se basa en la recopilación y análisis de tres pilares:</a:t>
            </a:r>
          </a:p>
          <a:p>
            <a:pPr marL="457200" lvl="1" indent="0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Google Sans"/>
              </a:rPr>
              <a:t>1. Métricas: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 Miden el estado actual del sistema.</a:t>
            </a:r>
          </a:p>
          <a:p>
            <a:pPr marL="457200" lvl="1" indent="0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Google Sans"/>
              </a:rPr>
              <a:t>2. Registros: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 Rastrean las acciones y eventos del sistema. </a:t>
            </a:r>
          </a:p>
          <a:p>
            <a:pPr marL="457200" lvl="1" indent="0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Google Sans"/>
              </a:rPr>
              <a:t>3. Trazas: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 Muestran la secuencia de eventos que llevaron a un estado específico.</a:t>
            </a:r>
          </a:p>
          <a:p>
            <a:pPr marL="0" indent="0" algn="l">
              <a:buNone/>
            </a:pPr>
            <a:r>
              <a:rPr lang="es-MX" sz="2400" b="1" i="0" dirty="0">
                <a:solidFill>
                  <a:srgbClr val="1F1F1F"/>
                </a:solidFill>
                <a:effectLst/>
                <a:latin typeface="Google Sans"/>
              </a:rPr>
              <a:t>Beneficios de la Observabilidad:</a:t>
            </a:r>
            <a:endParaRPr lang="es-MX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s-MX" sz="2000" b="1" i="0" dirty="0">
                <a:solidFill>
                  <a:srgbClr val="1F1F1F"/>
                </a:solidFill>
                <a:effectLst/>
                <a:latin typeface="Google Sans"/>
              </a:rPr>
              <a:t>Detección temprana de problemas: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 Identifica problemas antes de que afecten a los usuarios.</a:t>
            </a:r>
          </a:p>
          <a:p>
            <a:pPr lvl="1"/>
            <a:r>
              <a:rPr lang="es-MX" sz="2000" b="1" i="0" dirty="0">
                <a:solidFill>
                  <a:srgbClr val="1F1F1F"/>
                </a:solidFill>
                <a:effectLst/>
                <a:latin typeface="Google Sans"/>
              </a:rPr>
              <a:t>Resolución de problemas más rápida: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 Reduce el tiempo de inactividad y los costes.</a:t>
            </a:r>
          </a:p>
          <a:p>
            <a:pPr lvl="1"/>
            <a:r>
              <a:rPr lang="es-MX" sz="2000" b="1" i="0" dirty="0">
                <a:solidFill>
                  <a:srgbClr val="1F1F1F"/>
                </a:solidFill>
                <a:effectLst/>
                <a:latin typeface="Google Sans"/>
              </a:rPr>
              <a:t>Mejora del rendimiento: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 Optimiza el sistema para una mayor eficiencia.</a:t>
            </a:r>
          </a:p>
          <a:p>
            <a:pPr lvl="1"/>
            <a:r>
              <a:rPr lang="es-MX" sz="2000" b="1" i="0" dirty="0">
                <a:solidFill>
                  <a:srgbClr val="1F1F1F"/>
                </a:solidFill>
                <a:effectLst/>
                <a:latin typeface="Google Sans"/>
              </a:rPr>
              <a:t>Mejora de la toma de decisiones: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 Obtiene información valiosa para tomar decisiones informadas.</a:t>
            </a:r>
          </a:p>
          <a:p>
            <a:pPr marL="0" indent="0" algn="l">
              <a:buNone/>
            </a:pPr>
            <a:r>
              <a:rPr lang="es-MX" sz="2400" b="1" i="0" dirty="0">
                <a:solidFill>
                  <a:srgbClr val="1F1F1F"/>
                </a:solidFill>
                <a:effectLst/>
                <a:latin typeface="Google Sans"/>
              </a:rPr>
              <a:t>¿Cómo se implementa la Observabilidad?</a:t>
            </a:r>
            <a:endParaRPr lang="es-MX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s-MX" sz="2000" b="1" i="0" dirty="0">
                <a:solidFill>
                  <a:srgbClr val="1F1F1F"/>
                </a:solidFill>
                <a:effectLst/>
                <a:latin typeface="Google Sans"/>
              </a:rPr>
              <a:t>Herramientas de monitorización: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 Recopilan y analizan métricas, registros y trazas.</a:t>
            </a:r>
          </a:p>
          <a:p>
            <a:pPr lvl="1"/>
            <a:r>
              <a:rPr lang="es-MX" sz="2000" b="1" i="0" dirty="0" err="1">
                <a:solidFill>
                  <a:srgbClr val="1F1F1F"/>
                </a:solidFill>
                <a:effectLst/>
                <a:latin typeface="Google Sans"/>
              </a:rPr>
              <a:t>Dashboards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 Visualizan los datos de forma intuitiva y fácil de entender.</a:t>
            </a:r>
          </a:p>
          <a:p>
            <a:pPr lvl="1"/>
            <a:r>
              <a:rPr lang="es-MX" sz="2000" b="1" i="0" dirty="0">
                <a:solidFill>
                  <a:srgbClr val="1F1F1F"/>
                </a:solidFill>
                <a:effectLst/>
                <a:latin typeface="Google Sans"/>
              </a:rPr>
              <a:t>Alertas: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 Notifican sobre problemas o eventos importantes.</a:t>
            </a:r>
            <a:endParaRPr lang="es-CO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2541C0C-1BD1-55B1-E0E7-5490A444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Observabilidad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8028B9-335B-88EA-46EF-4A753F10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52625"/>
            <a:ext cx="3248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4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FAF39F4-0911-27AC-D891-33E8D8B0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408" y="1368425"/>
            <a:ext cx="8167540" cy="4351338"/>
          </a:xfrm>
        </p:spPr>
        <p:txBody>
          <a:bodyPr/>
          <a:lstStyle/>
          <a:p>
            <a:pPr marL="0" indent="0" algn="l">
              <a:buNone/>
            </a:pP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Grafana fue creado por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Torkel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Ödegaard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 y Mattias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Grahsl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Torkel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Ödegaard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Es un ingeniero de software sueco que comenzó a trabajar en Grafana en 2013. Es el CEO de Grafana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Labs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, la empresa que desarrolla y mantiene Grafana.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  <a:hlinkClick r:id="rId2"/>
              </a:rPr>
              <a:t>https://www.linkedin.com/in/torkel-odegaard/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Mattias </a:t>
            </a: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Grahsl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Es un ingeniero de software austriaco que también comenzó a trabajar en Grafana en 2013. Es el director de tecnología CTO de Grafana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Labs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6D85E54-891F-7E37-FB6B-8F460429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Historia de </a:t>
            </a:r>
            <a:r>
              <a:rPr lang="es-CO" dirty="0" err="1"/>
              <a:t>Grafana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CAA7D7-2BE9-FFDE-B50A-3E27A51F9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1" y="1994692"/>
            <a:ext cx="2543175" cy="25431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6448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A41D1E4-7DCA-2558-1FD5-2EC079D1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703" y="1120775"/>
            <a:ext cx="9083109" cy="435133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111111"/>
                </a:solidFill>
                <a:latin typeface="-apple-system"/>
              </a:rPr>
              <a:t>Inicio y Evolución</a:t>
            </a:r>
            <a:r>
              <a:rPr lang="es-MX" dirty="0">
                <a:solidFill>
                  <a:srgbClr val="111111"/>
                </a:solidFill>
                <a:latin typeface="-apple-system"/>
              </a:rPr>
              <a:t>: Hace diez años, </a:t>
            </a:r>
            <a:r>
              <a:rPr lang="es-MX" dirty="0" err="1">
                <a:solidFill>
                  <a:srgbClr val="111111"/>
                </a:solidFill>
                <a:latin typeface="-apple-system"/>
              </a:rPr>
              <a:t>Torkel</a:t>
            </a:r>
            <a:r>
              <a:rPr lang="es-MX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es-MX" dirty="0" err="1">
                <a:solidFill>
                  <a:srgbClr val="111111"/>
                </a:solidFill>
                <a:latin typeface="-apple-system"/>
              </a:rPr>
              <a:t>Ödegaard</a:t>
            </a:r>
            <a:r>
              <a:rPr lang="es-MX" dirty="0">
                <a:solidFill>
                  <a:srgbClr val="111111"/>
                </a:solidFill>
                <a:latin typeface="-apple-system"/>
              </a:rPr>
              <a:t> creó Grafana como un proyecto de código abierto para visualizar el comportamiento y rendimiento de los servicios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. Su objetivo era simplificar la </a:t>
            </a:r>
            <a:r>
              <a:rPr lang="es-MX" b="1" i="0" u="sng" dirty="0">
                <a:solidFill>
                  <a:srgbClr val="111111"/>
                </a:solidFill>
                <a:effectLst/>
                <a:latin typeface="-apple-system"/>
              </a:rPr>
              <a:t>observabilidad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 en la era de los microservicios y la entrega continua.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11111"/>
                </a:solidFill>
                <a:effectLst/>
                <a:latin typeface="-apple-system"/>
              </a:rPr>
              <a:t>Desafíos y Soluciones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s-MX" b="0" i="0" dirty="0" err="1">
                <a:solidFill>
                  <a:srgbClr val="111111"/>
                </a:solidFill>
                <a:effectLst/>
                <a:latin typeface="-apple-system"/>
              </a:rPr>
              <a:t>Ödegaard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 enfrentó desafíos con la </a:t>
            </a:r>
            <a:r>
              <a:rPr lang="es-MX" b="1" i="0" u="sng" dirty="0">
                <a:solidFill>
                  <a:srgbClr val="111111"/>
                </a:solidFill>
                <a:effectLst/>
                <a:latin typeface="-apple-system"/>
              </a:rPr>
              <a:t>usabilidad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 en </a:t>
            </a:r>
            <a:r>
              <a:rPr lang="es-MX" b="0" i="0" dirty="0" err="1">
                <a:solidFill>
                  <a:srgbClr val="111111"/>
                </a:solidFill>
                <a:effectLst/>
                <a:latin typeface="-apple-system"/>
              </a:rPr>
              <a:t>Graphite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, lo que lo llevó a desarrollar Grafana, una herramienta con una interfaz de usuario limpia, gráficos interactivos y la capacidad de consultar múltiples fuentes de datos.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11111"/>
                </a:solidFill>
                <a:effectLst/>
                <a:latin typeface="-apple-system"/>
              </a:rPr>
              <a:t>Crecimiento y Adopción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: Grafana se convirtió rápidamente en el estándar para visualizar datos de </a:t>
            </a:r>
            <a:r>
              <a:rPr lang="es-MX" b="0" i="0" dirty="0" err="1">
                <a:solidFill>
                  <a:srgbClr val="111111"/>
                </a:solidFill>
                <a:effectLst/>
                <a:latin typeface="-apple-system"/>
              </a:rPr>
              <a:t>Prometheus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 y otros almacenes de datos, gracias a su arquitectura abierta y modelo de </a:t>
            </a:r>
            <a:r>
              <a:rPr lang="es-MX" b="0" i="0" dirty="0" err="1">
                <a:solidFill>
                  <a:srgbClr val="111111"/>
                </a:solidFill>
                <a:effectLst/>
                <a:latin typeface="-apple-system"/>
              </a:rPr>
              <a:t>plug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-in.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11111"/>
                </a:solidFill>
                <a:effectLst/>
                <a:latin typeface="-apple-system"/>
              </a:rPr>
              <a:t>Impacto y Futuro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: Hoy, con más de 20 millones de usuarios, Grafana se utiliza en una amplia gama de aplicaciones, desde la monitorización de infraestructuras hasta proyectos estudiantiles y operaciones espaciales, y continúa expandiendo sus capacidades y asociaciones en la industria</a:t>
            </a:r>
          </a:p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05ADC2F-9B99-3A1F-486B-4557F0FC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Historia de </a:t>
            </a:r>
            <a:r>
              <a:rPr lang="es-CO" dirty="0" err="1"/>
              <a:t>Grafana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7218E5-2354-59AB-1500-C3D94636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514" y="1657349"/>
            <a:ext cx="1971675" cy="1971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CD356E-382A-A2D5-62AB-98F654A7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0896" y="2466975"/>
            <a:ext cx="1394820" cy="10572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02D8B7-8892-42EB-A8C9-9D36D815B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84948"/>
            <a:ext cx="2857500" cy="2857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D2EBED-3047-C6D1-9CC0-196D11B40654}"/>
              </a:ext>
            </a:extLst>
          </p:cNvPr>
          <p:cNvSpPr txBox="1"/>
          <p:nvPr/>
        </p:nvSpPr>
        <p:spPr>
          <a:xfrm>
            <a:off x="84188" y="5472113"/>
            <a:ext cx="9331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0" i="1" dirty="0">
                <a:solidFill>
                  <a:srgbClr val="212529"/>
                </a:solidFill>
                <a:effectLst/>
                <a:latin typeface="Lato" panose="020F0502020204030204" pitchFamily="34" charset="0"/>
              </a:rPr>
              <a:t>"Me encantó ver cómo las aplicaciones y los servicios cobraban vida en tiempo real", afirma </a:t>
            </a:r>
            <a:r>
              <a:rPr lang="es-MX" sz="1600" b="0" i="1" dirty="0" err="1">
                <a:solidFill>
                  <a:srgbClr val="212529"/>
                </a:solidFill>
                <a:effectLst/>
                <a:latin typeface="Lato" panose="020F0502020204030204" pitchFamily="34" charset="0"/>
              </a:rPr>
              <a:t>Ödegaard</a:t>
            </a:r>
            <a:r>
              <a:rPr lang="es-MX" sz="1600" b="0" i="1" dirty="0">
                <a:solidFill>
                  <a:srgbClr val="212529"/>
                </a:solidFill>
                <a:effectLst/>
                <a:latin typeface="Lato" panose="020F0502020204030204" pitchFamily="34" charset="0"/>
              </a:rPr>
              <a:t>. "Poder visualizar el comportamiento y el rendimiento de los servicios, así como las métricas de comportamiento de los usuarios -y ver cómo se veían afectados en tiempo real y a lo largo del tiempo a medida que se desplegaban los cambios- fue realmente transformador para mí"</a:t>
            </a:r>
            <a:endParaRPr lang="es-CO" sz="1600" i="1" dirty="0"/>
          </a:p>
        </p:txBody>
      </p:sp>
    </p:spTree>
    <p:extLst>
      <p:ext uri="{BB962C8B-B14F-4D97-AF65-F5344CB8AC3E}">
        <p14:creationId xmlns:p14="http://schemas.microsoft.com/office/powerpoint/2010/main" val="386567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645E6E4-5E96-07A6-4A78-93493C6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Versionamiento</a:t>
            </a:r>
            <a:r>
              <a:rPr lang="es-CO" dirty="0"/>
              <a:t>  de </a:t>
            </a:r>
            <a:r>
              <a:rPr lang="es-CO" dirty="0" err="1"/>
              <a:t>Grafana</a:t>
            </a:r>
            <a:endParaRPr lang="es-CO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3EED4EE-F352-23BA-8FF8-CC065AF33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0828"/>
              </p:ext>
            </p:extLst>
          </p:nvPr>
        </p:nvGraphicFramePr>
        <p:xfrm>
          <a:off x="448297" y="1011897"/>
          <a:ext cx="11146671" cy="598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684">
                  <a:extLst>
                    <a:ext uri="{9D8B030D-6E8A-4147-A177-3AD203B41FA5}">
                      <a16:colId xmlns:a16="http://schemas.microsoft.com/office/drawing/2014/main" val="1627466827"/>
                    </a:ext>
                  </a:extLst>
                </a:gridCol>
                <a:gridCol w="2356701">
                  <a:extLst>
                    <a:ext uri="{9D8B030D-6E8A-4147-A177-3AD203B41FA5}">
                      <a16:colId xmlns:a16="http://schemas.microsoft.com/office/drawing/2014/main" val="3655736776"/>
                    </a:ext>
                  </a:extLst>
                </a:gridCol>
                <a:gridCol w="6853286">
                  <a:extLst>
                    <a:ext uri="{9D8B030D-6E8A-4147-A177-3AD203B41FA5}">
                      <a16:colId xmlns:a16="http://schemas.microsoft.com/office/drawing/2014/main" val="2543807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600" dirty="0"/>
                        <a:t>Versión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Fecha Lanzamiento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Mejoras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7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v1.0: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Lanzamiento Inicial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8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v2.0: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effectLst/>
                          <a:latin typeface="Google Sans"/>
                        </a:rPr>
                        <a:t>Se introduce el panel de control y el editor de consultas.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7919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v3.0: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effectLst/>
                          <a:latin typeface="Google Sans"/>
                        </a:rPr>
                        <a:t>Se introduce el soporte para </a:t>
                      </a:r>
                      <a:r>
                        <a:rPr lang="es-MX" sz="1600" b="0" dirty="0" err="1">
                          <a:effectLst/>
                          <a:latin typeface="Google Sans"/>
                        </a:rPr>
                        <a:t>Elasticsearch</a:t>
                      </a:r>
                      <a:r>
                        <a:rPr lang="es-MX" sz="1600" b="0" dirty="0">
                          <a:effectLst/>
                          <a:latin typeface="Google Sans"/>
                        </a:rPr>
                        <a:t> y </a:t>
                      </a:r>
                      <a:r>
                        <a:rPr lang="es-MX" sz="1600" b="0" dirty="0" err="1">
                          <a:effectLst/>
                          <a:latin typeface="Google Sans"/>
                        </a:rPr>
                        <a:t>Prometheus</a:t>
                      </a:r>
                      <a:r>
                        <a:rPr lang="es-MX" sz="1600" b="0" dirty="0">
                          <a:effectLst/>
                          <a:latin typeface="Google Sans"/>
                        </a:rPr>
                        <a:t>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6306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v4.0: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effectLst/>
                          <a:latin typeface="Google Sans"/>
                        </a:rPr>
                        <a:t>Se introduce el soporte para </a:t>
                      </a:r>
                      <a:r>
                        <a:rPr lang="es-MX" sz="1600" b="0" dirty="0" err="1">
                          <a:effectLst/>
                          <a:latin typeface="Google Sans"/>
                        </a:rPr>
                        <a:t>InfluxDB</a:t>
                      </a:r>
                      <a:r>
                        <a:rPr lang="es-MX" sz="1600" b="0" dirty="0">
                          <a:effectLst/>
                          <a:latin typeface="Google Sans"/>
                        </a:rPr>
                        <a:t> v2.0.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384188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v5.0: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effectLst/>
                          <a:latin typeface="Google Sans"/>
                        </a:rPr>
                        <a:t>Se introduce el soporte para Loki.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84978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v6.0: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effectLst/>
                          <a:latin typeface="Google Sans"/>
                        </a:rPr>
                        <a:t>Se introduce el soporte para Thanos.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7855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v7.0:</a:t>
                      </a:r>
                      <a:endParaRPr lang="es-CO" sz="1600" dirty="0"/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effectLst/>
                          <a:latin typeface="Google Sans"/>
                        </a:rPr>
                        <a:t>Se introduce el modo empresarial de Grafana.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84940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v8.0: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dirty="0">
                          <a:effectLst/>
                          <a:latin typeface="Google Sans"/>
                        </a:rPr>
                        <a:t>Se introduce el soporte para Cloud </a:t>
                      </a:r>
                      <a:r>
                        <a:rPr lang="es-CO" sz="1600" b="0" dirty="0" err="1">
                          <a:effectLst/>
                          <a:latin typeface="Google Sans"/>
                        </a:rPr>
                        <a:t>Monitoring</a:t>
                      </a:r>
                      <a:r>
                        <a:rPr lang="es-CO" sz="1600" b="0" dirty="0">
                          <a:effectLst/>
                          <a:latin typeface="Google Sans"/>
                        </a:rPr>
                        <a:t>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9516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v9.0:</a:t>
                      </a:r>
                      <a:endParaRPr lang="es-CO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effectLst/>
                          <a:latin typeface="Google Sans"/>
                        </a:rPr>
                        <a:t>Se introduce la función Live </a:t>
                      </a:r>
                      <a:r>
                        <a:rPr lang="es-MX" b="0" dirty="0" err="1">
                          <a:effectLst/>
                          <a:latin typeface="Google Sans"/>
                        </a:rPr>
                        <a:t>Tailing</a:t>
                      </a:r>
                      <a:r>
                        <a:rPr lang="es-MX" b="0" dirty="0">
                          <a:effectLst/>
                          <a:latin typeface="Google Sans"/>
                        </a:rPr>
                        <a:t>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44788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v10.0:</a:t>
                      </a:r>
                      <a:endParaRPr lang="es-CO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0" dirty="0">
                          <a:effectLst/>
                          <a:latin typeface="Google Sans"/>
                        </a:rPr>
                        <a:t>Se introduce la función Data Links.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5168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v10.4:</a:t>
                      </a:r>
                      <a:endParaRPr lang="es-CO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2023 (06/03/2024)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hlinkClick r:id="rId2"/>
                        </a:rPr>
                        <a:t>https://github.com/grafana/grafana/blob/main/CHANGELOG.md</a:t>
                      </a:r>
                      <a:r>
                        <a:rPr lang="es-CO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2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3AC3D-AF23-3625-FD03-F4E211E4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Fuentes de Datos compatibles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10324-C668-CD51-2F98-34B0AD6C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4" y="1065229"/>
            <a:ext cx="5926316" cy="5632312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Bases de datos:</a:t>
            </a:r>
            <a:endParaRPr lang="es-MX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1" i="0" dirty="0" err="1">
                <a:solidFill>
                  <a:srgbClr val="1F1F1F"/>
                </a:solidFill>
                <a:effectLst/>
                <a:latin typeface="Google Sans"/>
              </a:rPr>
              <a:t>InfluxDB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Google Sans"/>
              </a:rPr>
              <a:t> Una base de datos de series temporales optimizada para métricas.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1" i="0" dirty="0" err="1">
                <a:solidFill>
                  <a:srgbClr val="1F1F1F"/>
                </a:solidFill>
                <a:effectLst/>
                <a:latin typeface="Google Sans"/>
              </a:rPr>
              <a:t>Prometheus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Google Sans"/>
              </a:rPr>
              <a:t> Un sistema de monitoreo y alerta que recopila métricas de varios hosts y aplicaciones.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1" i="0" dirty="0" err="1">
                <a:solidFill>
                  <a:srgbClr val="1F1F1F"/>
                </a:solidFill>
                <a:effectLst/>
                <a:latin typeface="Google Sans"/>
              </a:rPr>
              <a:t>Graphite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Google Sans"/>
              </a:rPr>
              <a:t> Un sistema de almacenamiento y visualización de series temporales.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1" i="0" dirty="0" err="1">
                <a:solidFill>
                  <a:srgbClr val="1F1F1F"/>
                </a:solidFill>
                <a:effectLst/>
                <a:latin typeface="Google Sans"/>
              </a:rPr>
              <a:t>Elasticsearch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Google Sans"/>
              </a:rPr>
              <a:t> Un motor de búsqueda y análisis distribuido.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MySQL: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Google Sans"/>
              </a:rPr>
              <a:t> Un sistema de gestión de bases de datos relacionales.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PostgreSQL: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Google Sans"/>
              </a:rPr>
              <a:t> Un sistema de gestión de bases de datos relacionales.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Microsoft SQL Server: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Google Sans"/>
              </a:rPr>
              <a:t> Un sistema de gestión de bases de datos relacionales.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Amazon </a:t>
            </a:r>
            <a:r>
              <a:rPr lang="es-MX" sz="1800" b="1" i="0" dirty="0" err="1">
                <a:solidFill>
                  <a:srgbClr val="1F1F1F"/>
                </a:solidFill>
                <a:effectLst/>
                <a:latin typeface="Google Sans"/>
              </a:rPr>
              <a:t>Relational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s-MX" sz="1800" b="1" i="0" dirty="0" err="1">
                <a:solidFill>
                  <a:srgbClr val="1F1F1F"/>
                </a:solidFill>
                <a:effectLst/>
                <a:latin typeface="Google Sans"/>
              </a:rPr>
              <a:t>Database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s-MX" sz="1800" b="1" i="0" dirty="0" err="1">
                <a:solidFill>
                  <a:srgbClr val="1F1F1F"/>
                </a:solidFill>
                <a:effectLst/>
                <a:latin typeface="Google Sans"/>
              </a:rPr>
              <a:t>Service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 (RDS):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Google Sans"/>
              </a:rPr>
              <a:t> Un servicio de base de datos relacional en la nube.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Azure </a:t>
            </a:r>
            <a:r>
              <a:rPr lang="es-MX" sz="1800" b="1" i="0" dirty="0" err="1">
                <a:solidFill>
                  <a:srgbClr val="1F1F1F"/>
                </a:solidFill>
                <a:effectLst/>
                <a:latin typeface="Google Sans"/>
              </a:rPr>
              <a:t>Database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s-MX" sz="1800" b="1" i="0" dirty="0" err="1">
                <a:solidFill>
                  <a:srgbClr val="1F1F1F"/>
                </a:solidFill>
                <a:effectLst/>
                <a:latin typeface="Google Sans"/>
              </a:rPr>
              <a:t>for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 PostgreSQL: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Google Sans"/>
              </a:rPr>
              <a:t> Un servicio de base de datos PostgreSQL en la nube.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1" i="0" dirty="0">
                <a:solidFill>
                  <a:srgbClr val="1F1F1F"/>
                </a:solidFill>
                <a:effectLst/>
                <a:latin typeface="Google Sans"/>
              </a:rPr>
              <a:t>Google Cloud SQL: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Google Sans"/>
              </a:rPr>
              <a:t> Un servicio de base de datos relacional en la nube.</a:t>
            </a:r>
          </a:p>
          <a:p>
            <a:endParaRPr lang="es-CO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F65770-22D9-A6DC-348A-E715B871A9CE}"/>
              </a:ext>
            </a:extLst>
          </p:cNvPr>
          <p:cNvSpPr txBox="1"/>
          <p:nvPr/>
        </p:nvSpPr>
        <p:spPr>
          <a:xfrm>
            <a:off x="6363093" y="1065229"/>
            <a:ext cx="5659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Soluciones de monitoreo:</a:t>
            </a:r>
            <a:endParaRPr lang="es-MX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Datadog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Una plataforma de monitoreo e inteligencia de aplicaciones.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AppDynamics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Una plataforma de monitoreo del rendimiento de aplicaciones.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Dynatrace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Una plataforma de inteligencia de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New </a:t>
            </a: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Relic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Una plataforma de monitoreo del rendimiento de aplicaciones.</a:t>
            </a:r>
          </a:p>
          <a:p>
            <a:pPr algn="l"/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Herramientas de análisis:</a:t>
            </a:r>
            <a:endParaRPr lang="es-MX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Grafana Loki: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Un sistema de registro distribuido.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Grafana Tempo: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Un sistema de trazado distribuido.</a:t>
            </a:r>
          </a:p>
          <a:p>
            <a:pPr algn="l"/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Otras:</a:t>
            </a:r>
            <a:endParaRPr lang="es-MX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OpenTSDB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Una base de datos de series temporales de código abierto.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InfluxDB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 OSS: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Una versión de código abierto de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InfluxDB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Prometheus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s-MX" b="1" i="0" dirty="0" err="1">
                <a:solidFill>
                  <a:srgbClr val="1F1F1F"/>
                </a:solidFill>
                <a:effectLst/>
                <a:latin typeface="Google Sans"/>
              </a:rPr>
              <a:t>Operator</a:t>
            </a: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Un operador de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Kubernetes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 para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Prometheus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F1F1F"/>
                </a:solidFill>
                <a:effectLst/>
                <a:latin typeface="Google Sans"/>
              </a:rPr>
              <a:t>Thanos: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 Un sistema de escala horizontal para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Google Sans"/>
              </a:rPr>
              <a:t>Prometheus</a:t>
            </a: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56603F-74BA-0B9F-2C3F-24732982F493}"/>
              </a:ext>
            </a:extLst>
          </p:cNvPr>
          <p:cNvSpPr txBox="1"/>
          <p:nvPr/>
        </p:nvSpPr>
        <p:spPr>
          <a:xfrm>
            <a:off x="1343302" y="695897"/>
            <a:ext cx="60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https://grafana.com/docs/grafana/latest/datasources/</a:t>
            </a:r>
            <a:r>
              <a:rPr lang="es-CO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E73308-98E5-8C58-40F9-BDCEBF8DFBDA}"/>
              </a:ext>
            </a:extLst>
          </p:cNvPr>
          <p:cNvSpPr txBox="1"/>
          <p:nvPr/>
        </p:nvSpPr>
        <p:spPr>
          <a:xfrm>
            <a:off x="3888541" y="6476336"/>
            <a:ext cx="421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3"/>
              </a:rPr>
              <a:t>https://grafana.com/grafana/plugins/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391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5218DF6-4825-F8AA-858E-74720C6F8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338"/>
            <a:ext cx="11001866" cy="493262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s-CO" b="1" i="0" dirty="0">
                <a:solidFill>
                  <a:srgbClr val="1F1F1F"/>
                </a:solidFill>
                <a:effectLst/>
                <a:latin typeface="Google Sans"/>
              </a:rPr>
              <a:t>Sistemas operativos:</a:t>
            </a:r>
            <a:endParaRPr lang="es-CO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s-CO" b="1" i="0" dirty="0">
                <a:solidFill>
                  <a:srgbClr val="1F1F1F"/>
                </a:solidFill>
                <a:effectLst/>
                <a:latin typeface="Google Sans"/>
              </a:rPr>
              <a:t>Linux: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 Distribuciones como Ubuntu, Debian, CentOS, Red </a:t>
            </a:r>
            <a:r>
              <a:rPr lang="es-CO" b="0" i="0" dirty="0" err="1">
                <a:solidFill>
                  <a:srgbClr val="1F1F1F"/>
                </a:solidFill>
                <a:effectLst/>
                <a:latin typeface="Google Sans"/>
              </a:rPr>
              <a:t>Hat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 y Amazon Linux.</a:t>
            </a:r>
          </a:p>
          <a:p>
            <a:pPr lvl="1"/>
            <a:r>
              <a:rPr lang="es-CO" b="1" i="0" dirty="0">
                <a:solidFill>
                  <a:srgbClr val="1F1F1F"/>
                </a:solidFill>
                <a:effectLst/>
                <a:latin typeface="Google Sans"/>
              </a:rPr>
              <a:t>Windows: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 Windows Server 2012 R2 o superior.</a:t>
            </a:r>
          </a:p>
          <a:p>
            <a:pPr lvl="1"/>
            <a:r>
              <a:rPr lang="es-CO" b="1" i="0" dirty="0">
                <a:solidFill>
                  <a:srgbClr val="1F1F1F"/>
                </a:solidFill>
                <a:effectLst/>
                <a:latin typeface="Google Sans"/>
              </a:rPr>
              <a:t>macOS: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 macOS 10.12 Sierra o superior.</a:t>
            </a:r>
          </a:p>
          <a:p>
            <a:pPr marL="0" indent="0" algn="l">
              <a:buNone/>
            </a:pPr>
            <a:r>
              <a:rPr lang="es-CO" b="1" i="0" dirty="0">
                <a:solidFill>
                  <a:srgbClr val="1F1F1F"/>
                </a:solidFill>
                <a:effectLst/>
                <a:latin typeface="Google Sans"/>
              </a:rPr>
              <a:t>Requisitos de hardware:</a:t>
            </a:r>
            <a:endParaRPr lang="es-CO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s-CO" b="1" i="0" dirty="0">
                <a:solidFill>
                  <a:srgbClr val="1F1F1F"/>
                </a:solidFill>
                <a:effectLst/>
                <a:latin typeface="Google Sans"/>
              </a:rPr>
              <a:t>CPU: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 Se recomienda un procesador de 2 núcleos o superior.</a:t>
            </a:r>
          </a:p>
          <a:p>
            <a:pPr lvl="1"/>
            <a:r>
              <a:rPr lang="es-CO" b="1" i="0" dirty="0">
                <a:solidFill>
                  <a:srgbClr val="1F1F1F"/>
                </a:solidFill>
                <a:effectLst/>
                <a:latin typeface="Google Sans"/>
              </a:rPr>
              <a:t>Memoria: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 Se recomienda 4 GB de RAM o superior.</a:t>
            </a:r>
          </a:p>
          <a:p>
            <a:pPr lvl="1"/>
            <a:r>
              <a:rPr lang="es-CO" b="1" i="0" dirty="0">
                <a:solidFill>
                  <a:srgbClr val="1F1F1F"/>
                </a:solidFill>
                <a:effectLst/>
                <a:latin typeface="Google Sans"/>
              </a:rPr>
              <a:t>Almacenamiento: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 Se recomienda 20 GB de espacio libre en disco.</a:t>
            </a:r>
          </a:p>
          <a:p>
            <a:pPr marL="0" indent="0" algn="l">
              <a:buNone/>
            </a:pPr>
            <a:r>
              <a:rPr lang="es-CO" b="1" i="0" dirty="0">
                <a:solidFill>
                  <a:srgbClr val="1F1F1F"/>
                </a:solidFill>
                <a:effectLst/>
                <a:latin typeface="Google Sans"/>
              </a:rPr>
              <a:t>Software adicional:</a:t>
            </a:r>
            <a:endParaRPr lang="es-CO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 algn="just"/>
            <a:r>
              <a:rPr lang="es-CO" b="1" i="0" dirty="0">
                <a:solidFill>
                  <a:srgbClr val="1F1F1F"/>
                </a:solidFill>
                <a:effectLst/>
                <a:latin typeface="Google Sans"/>
              </a:rPr>
              <a:t>Navegador web: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 Se recomienda Google Chrome, Mozilla Firefox o Microsoft Edge.</a:t>
            </a:r>
          </a:p>
          <a:p>
            <a:pPr lvl="1" algn="just"/>
            <a:r>
              <a:rPr lang="es-CO" b="1" i="0" dirty="0">
                <a:solidFill>
                  <a:srgbClr val="1F1F1F"/>
                </a:solidFill>
                <a:effectLst/>
                <a:latin typeface="Google Sans"/>
              </a:rPr>
              <a:t>Base de datos: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 Se requiere una base de datos compatible con </a:t>
            </a:r>
            <a:r>
              <a:rPr lang="es-CO" b="0" i="0" dirty="0" err="1">
                <a:solidFill>
                  <a:srgbClr val="1F1F1F"/>
                </a:solidFill>
                <a:effectLst/>
                <a:latin typeface="Google Sans"/>
              </a:rPr>
              <a:t>Grafana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, como </a:t>
            </a:r>
            <a:r>
              <a:rPr lang="es-CO" b="0" i="0" dirty="0" err="1">
                <a:solidFill>
                  <a:srgbClr val="1F1F1F"/>
                </a:solidFill>
                <a:effectLst/>
                <a:latin typeface="Google Sans"/>
              </a:rPr>
              <a:t>InfluxDB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s-CO" b="0" i="0" dirty="0" err="1">
                <a:solidFill>
                  <a:srgbClr val="1F1F1F"/>
                </a:solidFill>
                <a:effectLst/>
                <a:latin typeface="Google Sans"/>
              </a:rPr>
              <a:t>Prometheus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s-CO" b="0" i="0" dirty="0" err="1">
                <a:solidFill>
                  <a:srgbClr val="1F1F1F"/>
                </a:solidFill>
                <a:effectLst/>
                <a:latin typeface="Google Sans"/>
              </a:rPr>
              <a:t>Graphite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s-CO" b="0" i="0" dirty="0" err="1">
                <a:solidFill>
                  <a:srgbClr val="1F1F1F"/>
                </a:solidFill>
                <a:effectLst/>
                <a:latin typeface="Google Sans"/>
              </a:rPr>
              <a:t>Elasticsearch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, MySQL, PostgreSQL, Microsoft SQL Server, Amazon RDS, Azure </a:t>
            </a:r>
            <a:r>
              <a:rPr lang="es-CO" b="0" i="0" dirty="0" err="1">
                <a:solidFill>
                  <a:srgbClr val="1F1F1F"/>
                </a:solidFill>
                <a:effectLst/>
                <a:latin typeface="Google Sans"/>
              </a:rPr>
              <a:t>Database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s-CO" b="0" i="0" dirty="0" err="1">
                <a:solidFill>
                  <a:srgbClr val="1F1F1F"/>
                </a:solidFill>
                <a:effectLst/>
                <a:latin typeface="Google Sans"/>
              </a:rPr>
              <a:t>for</a:t>
            </a: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 PostgreSQL o Google Cloud SQL.</a:t>
            </a:r>
          </a:p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156EBC-E972-F8FA-06F6-EB084399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Especificaciones Técnicas para la Instalación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1154D7-EC40-DFBE-713E-D9E2F849A89C}"/>
              </a:ext>
            </a:extLst>
          </p:cNvPr>
          <p:cNvSpPr txBox="1"/>
          <p:nvPr/>
        </p:nvSpPr>
        <p:spPr>
          <a:xfrm>
            <a:off x="6513922" y="681037"/>
            <a:ext cx="532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0" i="0" dirty="0">
                <a:effectLst/>
                <a:latin typeface="Google Sans"/>
                <a:hlinkClick r:id="rId2"/>
              </a:rPr>
              <a:t>https://grafana.com/grafana/download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8965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2025</Words>
  <Application>Microsoft Office PowerPoint</Application>
  <PresentationFormat>Panorámica</PresentationFormat>
  <Paragraphs>196</Paragraphs>
  <Slides>15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Arial Black</vt:lpstr>
      <vt:lpstr>Google Sans</vt:lpstr>
      <vt:lpstr>Helvetica</vt:lpstr>
      <vt:lpstr>Lato</vt:lpstr>
      <vt:lpstr>Tema de Office</vt:lpstr>
      <vt:lpstr>GRAFANA</vt:lpstr>
      <vt:lpstr>Tabla de Contenido</vt:lpstr>
      <vt:lpstr>¿Qué es Grafana?</vt:lpstr>
      <vt:lpstr>Observabilidad</vt:lpstr>
      <vt:lpstr>Historia de Grafana</vt:lpstr>
      <vt:lpstr>Historia de Grafana</vt:lpstr>
      <vt:lpstr>Versionamiento  de Grafana</vt:lpstr>
      <vt:lpstr>Fuentes de Datos compatibles</vt:lpstr>
      <vt:lpstr>Especificaciones Técnicas para la Instalación</vt:lpstr>
      <vt:lpstr>Propuesta de casos de Uso  / Usando Grafana</vt:lpstr>
      <vt:lpstr>Propuesta de casos de Uso  / Usando Grafana</vt:lpstr>
      <vt:lpstr>¿Cuál es la Diferencia con Power – BI?</vt:lpstr>
      <vt:lpstr>¿Cual es la Diferencia con Power – BI?</vt:lpstr>
      <vt:lpstr>Licenciamiento</vt:lpstr>
      <vt:lpstr>Sugerencia de Aprendizaje  en Linea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GRAFANA</dc:title>
  <dc:creator>JESUS ALFREDO SANABRIA MEJIA</dc:creator>
  <cp:lastModifiedBy>JESUS ALFREDO SANABRIA MEJIA</cp:lastModifiedBy>
  <cp:revision>1</cp:revision>
  <cp:lastPrinted>2024-03-16T04:06:41Z</cp:lastPrinted>
  <dcterms:created xsi:type="dcterms:W3CDTF">2024-03-16T01:05:52Z</dcterms:created>
  <dcterms:modified xsi:type="dcterms:W3CDTF">2024-03-16T04:17:45Z</dcterms:modified>
</cp:coreProperties>
</file>