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86" r:id="rId3"/>
    <p:sldId id="387" r:id="rId4"/>
    <p:sldId id="388" r:id="rId5"/>
    <p:sldId id="391" r:id="rId6"/>
    <p:sldId id="390" r:id="rId7"/>
    <p:sldId id="392" r:id="rId8"/>
    <p:sldId id="389" r:id="rId9"/>
    <p:sldId id="394" r:id="rId10"/>
    <p:sldId id="403" r:id="rId11"/>
    <p:sldId id="409" r:id="rId12"/>
    <p:sldId id="405" r:id="rId13"/>
    <p:sldId id="406" r:id="rId14"/>
    <p:sldId id="407" r:id="rId15"/>
    <p:sldId id="408" r:id="rId16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9" autoAdjust="0"/>
    <p:restoredTop sz="50000" autoAdjust="0"/>
  </p:normalViewPr>
  <p:slideViewPr>
    <p:cSldViewPr>
      <p:cViewPr varScale="1">
        <p:scale>
          <a:sx n="132" d="100"/>
          <a:sy n="132" d="100"/>
        </p:scale>
        <p:origin x="504" y="160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16.09.2018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deployment/jar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zon.ru/context/detail/id/137377512/?gclid=Cj0KCQiAwp_UBRD7ARIsAMie3XZYM1R1yLuzZT25xwgJ_JvVF8wpPYbFlpBsAQqxIS4Fv6chzONhCaYaAg38EALw_wcB&amp;gclsrc=aw.ds&amp;dclid=CPjx4Z7IrdkCFYeOmgod9NoLe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ru-RU"/>
              <a:t>. 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2067694"/>
            <a:ext cx="8720859" cy="136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JRE (Java Runtime Environment)</a:t>
            </a:r>
            <a:r>
              <a:rPr lang="ru-RU" b="1"/>
              <a:t> </a:t>
            </a:r>
            <a:r>
              <a:rPr lang="en-US" sz="2000"/>
              <a:t>- </a:t>
            </a:r>
            <a:r>
              <a:rPr lang="ru-RU" sz="2000"/>
              <a:t>минимальная реализация виртуальной машины, необходимая для исполнения </a:t>
            </a:r>
            <a:r>
              <a:rPr lang="en-US" sz="2000"/>
              <a:t>Java-</a:t>
            </a:r>
            <a:r>
              <a:rPr lang="ru-RU" sz="2000"/>
              <a:t>приложений, без компилятора и других средств разработки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ru-RU" sz="2000"/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5F851A9E-0FFA-9047-94CB-0C82232CC3EC}"/>
              </a:ext>
            </a:extLst>
          </p:cNvPr>
          <p:cNvSpPr txBox="1">
            <a:spLocks/>
          </p:cNvSpPr>
          <p:nvPr/>
        </p:nvSpPr>
        <p:spPr>
          <a:xfrm>
            <a:off x="227944" y="3291830"/>
            <a:ext cx="8855883" cy="1368151"/>
          </a:xfrm>
          <a:prstGeom prst="rect">
            <a:avLst/>
          </a:prstGeom>
        </p:spPr>
        <p:txBody>
          <a:bodyPr vert="horz" lIns="68653" tIns="34327" rIns="68653" bIns="34327" rtlCol="0">
            <a:noAutofit/>
          </a:bodyPr>
          <a:lstStyle>
            <a:lvl1pPr marL="257449" indent="-257449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807" indent="-214541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164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30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696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962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1227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493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759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/>
              <a:t>JDK (Java Development Kit</a:t>
            </a:r>
            <a:r>
              <a:rPr lang="en-US"/>
              <a:t>)</a:t>
            </a:r>
            <a:r>
              <a:rPr lang="ru-RU" b="1"/>
              <a:t> </a:t>
            </a:r>
            <a:r>
              <a:rPr lang="en-US" sz="2000"/>
              <a:t>– </a:t>
            </a:r>
            <a:r>
              <a:rPr lang="ru-RU" sz="2000"/>
              <a:t>комплект разработчика. Включает в себя компилятор,  стандартные библиотеки классов </a:t>
            </a:r>
            <a:r>
              <a:rPr lang="en-US" sz="2000" i="1"/>
              <a:t>Java</a:t>
            </a:r>
            <a:r>
              <a:rPr lang="en-US" sz="2000"/>
              <a:t>, </a:t>
            </a:r>
            <a:r>
              <a:rPr lang="ru-RU" sz="2000"/>
              <a:t>примеры, документацию, различные утилиты и исполнительную систему </a:t>
            </a:r>
            <a:r>
              <a:rPr lang="en-US" sz="2000" i="1"/>
              <a:t>Java</a:t>
            </a:r>
            <a:r>
              <a:rPr lang="en-US" sz="2000"/>
              <a:t> (</a:t>
            </a:r>
            <a:r>
              <a:rPr lang="en-US" sz="2000" i="1"/>
              <a:t>JRE</a:t>
            </a:r>
            <a:r>
              <a:rPr lang="en-US" sz="2000"/>
              <a:t>)</a:t>
            </a:r>
          </a:p>
          <a:p>
            <a:pPr marL="0" indent="0">
              <a:buFont typeface="Arial" pitchFamily="34" charset="0"/>
              <a:buNone/>
            </a:pPr>
            <a:endParaRPr lang="ru-RU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ru-RU" sz="2000"/>
          </a:p>
          <a:p>
            <a:endParaRPr lang="en-US" sz="2000"/>
          </a:p>
          <a:p>
            <a:pPr marL="0" indent="0">
              <a:buFont typeface="Arial" pitchFamily="34" charset="0"/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4A3CA2B6-20CB-0642-B1D4-3EE0779A8251}"/>
              </a:ext>
            </a:extLst>
          </p:cNvPr>
          <p:cNvSpPr txBox="1">
            <a:spLocks/>
          </p:cNvSpPr>
          <p:nvPr/>
        </p:nvSpPr>
        <p:spPr>
          <a:xfrm>
            <a:off x="255256" y="627534"/>
            <a:ext cx="8432827" cy="1368152"/>
          </a:xfrm>
          <a:prstGeom prst="rect">
            <a:avLst/>
          </a:prstGeom>
        </p:spPr>
        <p:txBody>
          <a:bodyPr vert="horz" lIns="68653" tIns="34327" rIns="68653" bIns="34327" rtlCol="0">
            <a:noAutofit/>
          </a:bodyPr>
          <a:lstStyle>
            <a:lvl1pPr marL="257449" indent="-257449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807" indent="-214541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164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30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696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962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1227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493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759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JVM</a:t>
            </a:r>
            <a:r>
              <a:rPr lang="ru-RU" b="1"/>
              <a:t> </a:t>
            </a:r>
            <a:r>
              <a:rPr lang="en-US" b="1"/>
              <a:t>(Java Virtual Machine)</a:t>
            </a:r>
            <a:r>
              <a:rPr lang="en-US"/>
              <a:t> — </a:t>
            </a:r>
            <a:r>
              <a:rPr lang="ru-RU" sz="2000"/>
              <a:t>виртуальная машина</a:t>
            </a:r>
            <a:r>
              <a:rPr lang="en-US" sz="2000"/>
              <a:t> Java — </a:t>
            </a:r>
            <a:r>
              <a:rPr lang="ru-RU" sz="2000"/>
              <a:t>основная часть исполняющей системы </a:t>
            </a:r>
            <a:r>
              <a:rPr lang="en-US" sz="2000"/>
              <a:t>Java (JRE). </a:t>
            </a:r>
            <a:r>
              <a:rPr lang="ru-RU" sz="2000"/>
              <a:t>Виртуальная машина </a:t>
            </a:r>
            <a:r>
              <a:rPr lang="en-US" sz="2000"/>
              <a:t>Java </a:t>
            </a:r>
            <a:r>
              <a:rPr lang="ru-RU" sz="2000"/>
              <a:t>исполняет байт-код </a:t>
            </a:r>
            <a:r>
              <a:rPr lang="en-US" sz="2000"/>
              <a:t>Java, </a:t>
            </a:r>
            <a:r>
              <a:rPr lang="ru-RU" sz="2000"/>
              <a:t>предварительно созданный из исходного текста </a:t>
            </a:r>
            <a:r>
              <a:rPr lang="en-US" sz="2000"/>
              <a:t>Java-</a:t>
            </a:r>
            <a:r>
              <a:rPr lang="ru-RU" sz="2000"/>
              <a:t>программы компилятором </a:t>
            </a:r>
            <a:r>
              <a:rPr lang="en-US" sz="2000"/>
              <a:t>Java (javac).</a:t>
            </a:r>
          </a:p>
          <a:p>
            <a:pPr marL="0" indent="0">
              <a:buFont typeface="Arial" pitchFamily="34" charset="0"/>
              <a:buNone/>
            </a:pPr>
            <a:endParaRPr lang="ru-RU" sz="2000"/>
          </a:p>
          <a:p>
            <a:endParaRPr lang="ru-RU" sz="2000"/>
          </a:p>
          <a:p>
            <a:endParaRPr lang="ru-RU" sz="2000"/>
          </a:p>
          <a:p>
            <a:endParaRPr lang="en-US" sz="2000"/>
          </a:p>
          <a:p>
            <a:endParaRPr lang="ru-RU" sz="2000"/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65618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</a:t>
            </a:r>
            <a:r>
              <a:rPr lang="en-US" sz="1600"/>
              <a:t>JVM vs JRE vs JDK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20859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B6884-3EEC-8F42-BA9C-0C8F6B77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3559"/>
            <a:ext cx="8172400" cy="34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</a:t>
            </a:r>
            <a:r>
              <a:rPr lang="en-US" sz="1600"/>
              <a:t>Hello world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20859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/>
              <a:t>Hello {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/>
              <a:t>main(String[] args) {</a:t>
            </a:r>
            <a:br>
              <a:rPr lang="en-US" sz="2000"/>
            </a:br>
            <a:r>
              <a:rPr lang="en-US" sz="2000"/>
              <a:t>        System.</a:t>
            </a:r>
            <a:r>
              <a:rPr lang="en-US" sz="2000" b="1" i="1">
                <a:solidFill>
                  <a:srgbClr val="660E7A"/>
                </a:solidFill>
                <a:effectLst/>
              </a:rPr>
              <a:t>out</a:t>
            </a:r>
            <a:r>
              <a:rPr lang="en-US" sz="2000"/>
              <a:t>.println(</a:t>
            </a:r>
            <a:r>
              <a:rPr lang="en-US" sz="2000" b="1">
                <a:solidFill>
                  <a:srgbClr val="008000"/>
                </a:solidFill>
                <a:effectLst/>
              </a:rPr>
              <a:t>"Hello, world!"</a:t>
            </a:r>
            <a:r>
              <a:rPr lang="en-US" sz="2000"/>
              <a:t>);</a:t>
            </a:r>
            <a:br>
              <a:rPr lang="en-US" sz="2000"/>
            </a:br>
            <a:r>
              <a:rPr lang="en-US" sz="2000"/>
              <a:t>    }</a:t>
            </a:r>
            <a:br>
              <a:rPr lang="en-US" sz="2000"/>
            </a:br>
            <a:r>
              <a:rPr lang="en-US" sz="2000"/>
              <a:t>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ru-RU" sz="2000"/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DE95B55-0A38-0A4D-B3E3-CD28015E0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01198"/>
              </p:ext>
            </p:extLst>
          </p:nvPr>
        </p:nvGraphicFramePr>
        <p:xfrm>
          <a:off x="243629" y="2752784"/>
          <a:ext cx="8496943" cy="13056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4838">
                  <a:extLst>
                    <a:ext uri="{9D8B030D-6E8A-4147-A177-3AD203B41FA5}">
                      <a16:colId xmlns:a16="http://schemas.microsoft.com/office/drawing/2014/main" val="3834787313"/>
                    </a:ext>
                  </a:extLst>
                </a:gridCol>
                <a:gridCol w="2804816">
                  <a:extLst>
                    <a:ext uri="{9D8B030D-6E8A-4147-A177-3AD203B41FA5}">
                      <a16:colId xmlns:a16="http://schemas.microsoft.com/office/drawing/2014/main" val="2662868328"/>
                    </a:ext>
                  </a:extLst>
                </a:gridCol>
                <a:gridCol w="3217289">
                  <a:extLst>
                    <a:ext uri="{9D8B030D-6E8A-4147-A177-3AD203B41FA5}">
                      <a16:colId xmlns:a16="http://schemas.microsoft.com/office/drawing/2014/main" val="1111720264"/>
                    </a:ext>
                  </a:extLst>
                </a:gridCol>
              </a:tblGrid>
              <a:tr h="435204">
                <a:tc>
                  <a:txBody>
                    <a:bodyPr/>
                    <a:lstStyle/>
                    <a:p>
                      <a:pPr algn="l"/>
                      <a:r>
                        <a:rPr lang="ru-RU" sz="180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/>
                        <a:t>Команда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/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61147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algn="l"/>
                      <a:r>
                        <a:rPr lang="ru-RU" sz="1800"/>
                        <a:t>Компиляция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javac</a:t>
                      </a:r>
                      <a:r>
                        <a:rPr lang="en-US" sz="1800"/>
                        <a:t> Hello.java</a:t>
                      </a:r>
                      <a:endParaRPr lang="ru-RU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Hello.class</a:t>
                      </a:r>
                      <a:endParaRPr lang="ru-RU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26465"/>
                  </a:ext>
                </a:extLst>
              </a:tr>
              <a:tr h="435204">
                <a:tc>
                  <a:txBody>
                    <a:bodyPr/>
                    <a:lstStyle/>
                    <a:p>
                      <a:pPr algn="l"/>
                      <a:r>
                        <a:rPr lang="ru-RU" sz="1800"/>
                        <a:t>Запуск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java</a:t>
                      </a:r>
                      <a:r>
                        <a:rPr lang="en-US" sz="1800"/>
                        <a:t> Hello</a:t>
                      </a:r>
                      <a:endParaRPr lang="ru-RU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Hello, world!</a:t>
                      </a:r>
                      <a:endParaRPr lang="ru-RU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21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8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Hello world. </a:t>
            </a:r>
            <a:r>
              <a:rPr lang="ru-RU" sz="1600"/>
              <a:t>Байт-код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3275" y="483518"/>
            <a:ext cx="8720859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/>
              <a:t>javap -c -verbose Hello</a:t>
            </a:r>
            <a:endParaRPr lang="en-US" sz="200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RU" sz="2000"/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4B019-AFF9-9A40-AA82-4BD7B16853C2}"/>
              </a:ext>
            </a:extLst>
          </p:cNvPr>
          <p:cNvSpPr txBox="1"/>
          <p:nvPr/>
        </p:nvSpPr>
        <p:spPr>
          <a:xfrm>
            <a:off x="243629" y="843558"/>
            <a:ext cx="41123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Classfile /Users/user/tutorials/java/code/Hello.class</a:t>
            </a:r>
          </a:p>
          <a:p>
            <a:r>
              <a:rPr lang="en-US" sz="900"/>
              <a:t> Last modified Jan 23, 2018; size 417 bytes</a:t>
            </a:r>
          </a:p>
          <a:p>
            <a:r>
              <a:rPr lang="en-US" sz="900"/>
              <a:t> MD5 checksum 38fd5ee992200f674390c211c39cba28</a:t>
            </a:r>
          </a:p>
          <a:p>
            <a:r>
              <a:rPr lang="en-US" sz="900"/>
              <a:t> Compiled from "Hello.java"</a:t>
            </a:r>
          </a:p>
          <a:p>
            <a:r>
              <a:rPr lang="en-US" sz="900"/>
              <a:t>public class Hello</a:t>
            </a:r>
          </a:p>
          <a:p>
            <a:r>
              <a:rPr lang="en-US" sz="900"/>
              <a:t> minor version: 0</a:t>
            </a:r>
          </a:p>
          <a:p>
            <a:r>
              <a:rPr lang="en-US" sz="900"/>
              <a:t> major version: 52</a:t>
            </a:r>
          </a:p>
          <a:p>
            <a:r>
              <a:rPr lang="en-US" sz="900"/>
              <a:t> flags: ACC_PUBLIC, ACC_SUPER</a:t>
            </a:r>
          </a:p>
          <a:p>
            <a:r>
              <a:rPr lang="en-US" sz="900"/>
              <a:t>Constant pool:</a:t>
            </a:r>
          </a:p>
          <a:p>
            <a:r>
              <a:rPr lang="en-US" sz="900"/>
              <a:t>  #1 = Methodref         #6.#15       // java/lang/Object."&lt;init&gt;":()V</a:t>
            </a:r>
          </a:p>
          <a:p>
            <a:r>
              <a:rPr lang="en-US" sz="900"/>
              <a:t>  #2 = Fieldref         #16.#17       // java/lang/System.out:Ljava/io/PrintStream;</a:t>
            </a:r>
          </a:p>
          <a:p>
            <a:r>
              <a:rPr lang="en-US" sz="900"/>
              <a:t>  #3 = String           #18           // Hello, world!</a:t>
            </a:r>
          </a:p>
          <a:p>
            <a:r>
              <a:rPr lang="en-US" sz="900"/>
              <a:t>  #4 = Methodref         #19.#20       // java/io/PrintStream.println:(Ljava/lang/String;)V</a:t>
            </a:r>
          </a:p>
          <a:p>
            <a:r>
              <a:rPr lang="en-US" sz="900"/>
              <a:t>  #5 = Class             #21           // Hello</a:t>
            </a:r>
          </a:p>
          <a:p>
            <a:r>
              <a:rPr lang="en-US" sz="900"/>
              <a:t>  #6 = Class             #22           // java/lang/Object</a:t>
            </a:r>
          </a:p>
          <a:p>
            <a:r>
              <a:rPr lang="en-US" sz="900"/>
              <a:t>  #7 = Utf8             &lt;init&gt;</a:t>
            </a:r>
          </a:p>
          <a:p>
            <a:r>
              <a:rPr lang="en-US" sz="900"/>
              <a:t>  #8 = Utf8             ()V</a:t>
            </a:r>
          </a:p>
          <a:p>
            <a:r>
              <a:rPr lang="en-US" sz="900"/>
              <a:t>  #9 = Utf8             Code</a:t>
            </a:r>
          </a:p>
          <a:p>
            <a:r>
              <a:rPr lang="en-US" sz="900"/>
              <a:t> #10 = Utf8             LineNumberTable</a:t>
            </a:r>
          </a:p>
          <a:p>
            <a:r>
              <a:rPr lang="en-US" sz="900"/>
              <a:t> #11 = Utf8             main</a:t>
            </a:r>
          </a:p>
          <a:p>
            <a:r>
              <a:rPr lang="en-US" sz="900"/>
              <a:t> #12 = Utf8             ([Ljava/lang/String;)V</a:t>
            </a:r>
          </a:p>
          <a:p>
            <a:r>
              <a:rPr lang="en-US" sz="900"/>
              <a:t> #13 = Utf8             SourceFile</a:t>
            </a:r>
          </a:p>
          <a:p>
            <a:r>
              <a:rPr lang="en-US" sz="900"/>
              <a:t> #14 = Utf8             Hello.java</a:t>
            </a:r>
          </a:p>
          <a:p>
            <a:r>
              <a:rPr lang="en-US" sz="900"/>
              <a:t> #15 = NameAndType       #7:#8         // "&lt;init&gt;":()V</a:t>
            </a:r>
          </a:p>
          <a:p>
            <a:r>
              <a:rPr lang="en-US" sz="900"/>
              <a:t> #16 = Class             #23           // java/lang/System</a:t>
            </a:r>
          </a:p>
          <a:p>
            <a:r>
              <a:rPr lang="en-US" sz="900"/>
              <a:t> #17 = NameAndType       #24:#25       // out:Ljava/io/PrintStream;</a:t>
            </a:r>
          </a:p>
          <a:p>
            <a:r>
              <a:rPr lang="en-US" sz="900"/>
              <a:t> #18 = Utf8             Hello, world!</a:t>
            </a:r>
          </a:p>
          <a:p>
            <a:r>
              <a:rPr lang="en-US" sz="900"/>
              <a:t> #19 = Class             #26           // java/io/PrintStream</a:t>
            </a:r>
          </a:p>
          <a:p>
            <a:r>
              <a:rPr lang="en-US" sz="900"/>
              <a:t> #20 = NameAndType       #27:#28       // println:(Ljava/lang/String;)V</a:t>
            </a:r>
          </a:p>
          <a:p>
            <a:r>
              <a:rPr lang="en-US" sz="900"/>
              <a:t> #21 = Utf8             Hello</a:t>
            </a:r>
            <a:endParaRPr lang="ru-RU" sz="900"/>
          </a:p>
          <a:p>
            <a:r>
              <a:rPr lang="en-US" sz="900"/>
              <a:t> #22 = Utf8             java/lang/Object</a:t>
            </a:r>
          </a:p>
          <a:p>
            <a:endParaRPr lang="en-US" sz="900"/>
          </a:p>
          <a:p>
            <a:r>
              <a:rPr lang="en-US" sz="900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A96F5-8AAA-C848-8B22-F07CDAC79ECE}"/>
              </a:ext>
            </a:extLst>
          </p:cNvPr>
          <p:cNvSpPr txBox="1"/>
          <p:nvPr/>
        </p:nvSpPr>
        <p:spPr>
          <a:xfrm>
            <a:off x="4788024" y="395288"/>
            <a:ext cx="41123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 #23 = Utf8             java/lang/System</a:t>
            </a:r>
          </a:p>
          <a:p>
            <a:r>
              <a:rPr lang="en-US" sz="900"/>
              <a:t> #24 = Utf8             out</a:t>
            </a:r>
          </a:p>
          <a:p>
            <a:r>
              <a:rPr lang="en-US" sz="900"/>
              <a:t> #25 = Utf8             Ljava/io/PrintStream;</a:t>
            </a:r>
          </a:p>
          <a:p>
            <a:r>
              <a:rPr lang="en-US" sz="900"/>
              <a:t> #26 = Utf8             java/io/PrintStream</a:t>
            </a:r>
          </a:p>
          <a:p>
            <a:r>
              <a:rPr lang="en-US" sz="900"/>
              <a:t> #27 = Utf8             println</a:t>
            </a:r>
          </a:p>
          <a:p>
            <a:r>
              <a:rPr lang="en-US" sz="900"/>
              <a:t> #28 = Utf8             (Ljava/lang/String;)V</a:t>
            </a:r>
          </a:p>
          <a:p>
            <a:r>
              <a:rPr lang="en-US" sz="900"/>
              <a:t>{</a:t>
            </a:r>
          </a:p>
          <a:p>
            <a:r>
              <a:rPr lang="en-US" sz="900"/>
              <a:t> public Hello();</a:t>
            </a:r>
          </a:p>
          <a:p>
            <a:r>
              <a:rPr lang="en-US" sz="900"/>
              <a:t>   descriptor: ()V</a:t>
            </a:r>
          </a:p>
          <a:p>
            <a:r>
              <a:rPr lang="en-US" sz="900"/>
              <a:t>   flags: ACC_PUBLIC</a:t>
            </a:r>
          </a:p>
          <a:p>
            <a:r>
              <a:rPr lang="en-US" sz="900"/>
              <a:t>   Code:</a:t>
            </a:r>
          </a:p>
          <a:p>
            <a:r>
              <a:rPr lang="en-US" sz="900"/>
              <a:t>     stack=1, locals=1, args_size=1</a:t>
            </a:r>
          </a:p>
          <a:p>
            <a:r>
              <a:rPr lang="en-US" sz="900"/>
              <a:t>        0: aload_0</a:t>
            </a:r>
          </a:p>
          <a:p>
            <a:r>
              <a:rPr lang="en-US" sz="900"/>
              <a:t>        1: invokespecial #1                 // Method java/lang/Object."&lt;init&gt;":()V</a:t>
            </a:r>
          </a:p>
          <a:p>
            <a:r>
              <a:rPr lang="en-US" sz="900"/>
              <a:t>        4: return</a:t>
            </a:r>
          </a:p>
          <a:p>
            <a:r>
              <a:rPr lang="en-US" sz="900"/>
              <a:t>     LineNumberTable:</a:t>
            </a:r>
          </a:p>
          <a:p>
            <a:r>
              <a:rPr lang="en-US" sz="900"/>
              <a:t>       line 1: 0</a:t>
            </a:r>
          </a:p>
          <a:p>
            <a:br>
              <a:rPr lang="en-US" sz="900"/>
            </a:br>
            <a:endParaRPr lang="en-US" sz="900"/>
          </a:p>
          <a:p>
            <a:r>
              <a:rPr lang="en-US" sz="900"/>
              <a:t> public static void main(java.lang.String[]);</a:t>
            </a:r>
          </a:p>
          <a:p>
            <a:r>
              <a:rPr lang="en-US" sz="900"/>
              <a:t>   descriptor: ([Ljava/lang/String;)V</a:t>
            </a:r>
          </a:p>
          <a:p>
            <a:r>
              <a:rPr lang="en-US" sz="900"/>
              <a:t>   flags: ACC_PUBLIC, ACC_STATIC</a:t>
            </a:r>
          </a:p>
          <a:p>
            <a:r>
              <a:rPr lang="en-US" sz="900"/>
              <a:t>   Code:</a:t>
            </a:r>
          </a:p>
          <a:p>
            <a:r>
              <a:rPr lang="en-US" sz="900"/>
              <a:t>     stack=2, locals=1, args_size=1</a:t>
            </a:r>
          </a:p>
          <a:p>
            <a:r>
              <a:rPr lang="en-US" sz="900"/>
              <a:t>        0: getstatic   #2                 // Field java/lang/System.out:Ljava/io/PrintStream;</a:t>
            </a:r>
          </a:p>
          <a:p>
            <a:r>
              <a:rPr lang="en-US" sz="900"/>
              <a:t>        3: ldc         #3                 // String Hello, world!</a:t>
            </a:r>
          </a:p>
          <a:p>
            <a:r>
              <a:rPr lang="en-US" sz="900"/>
              <a:t>        5: invokevirtual #4                 // Method java/io/PrintStream.println:(Ljava/lang/String;)V</a:t>
            </a:r>
          </a:p>
          <a:p>
            <a:r>
              <a:rPr lang="en-US" sz="900"/>
              <a:t>        8: return</a:t>
            </a:r>
          </a:p>
          <a:p>
            <a:r>
              <a:rPr lang="en-US" sz="900"/>
              <a:t>     LineNumberTable:</a:t>
            </a:r>
          </a:p>
          <a:p>
            <a:r>
              <a:rPr lang="en-US" sz="900"/>
              <a:t>       line 3: 0</a:t>
            </a:r>
          </a:p>
          <a:p>
            <a:r>
              <a:rPr lang="en-US" sz="900"/>
              <a:t>       line 4: 8</a:t>
            </a:r>
          </a:p>
          <a:p>
            <a:r>
              <a:rPr lang="en-US" sz="900"/>
              <a:t>}</a:t>
            </a:r>
          </a:p>
          <a:p>
            <a:r>
              <a:rPr lang="en-US" sz="900"/>
              <a:t>SourceFile: "Hello.java"</a:t>
            </a:r>
          </a:p>
        </p:txBody>
      </p:sp>
    </p:spTree>
    <p:extLst>
      <p:ext uri="{BB962C8B-B14F-4D97-AF65-F5344CB8AC3E}">
        <p14:creationId xmlns:p14="http://schemas.microsoft.com/office/powerpoint/2010/main" val="341705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</a:t>
            </a:r>
            <a:r>
              <a:rPr lang="en-US" sz="1600"/>
              <a:t>JAR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555526"/>
            <a:ext cx="8720859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JAR</a:t>
            </a:r>
            <a:r>
              <a:rPr lang="en-US"/>
              <a:t> - Java ARchive. </a:t>
            </a:r>
            <a:r>
              <a:rPr lang="ru-RU"/>
              <a:t>Обычный </a:t>
            </a:r>
            <a:r>
              <a:rPr lang="en-US"/>
              <a:t>zip-</a:t>
            </a:r>
            <a:r>
              <a:rPr lang="ru-RU"/>
              <a:t>архив, содержащий скомпилированные классы </a:t>
            </a:r>
            <a:r>
              <a:rPr lang="en-US"/>
              <a:t>+ </a:t>
            </a:r>
            <a:r>
              <a:rPr lang="ru-RU"/>
              <a:t>файл с описанием (</a:t>
            </a:r>
            <a:r>
              <a:rPr lang="en-US"/>
              <a:t>Manifest.mf)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ru-RU" sz="2000"/>
              <a:t>Преимущества:</a:t>
            </a:r>
          </a:p>
          <a:p>
            <a:r>
              <a:rPr lang="ru-RU" sz="2000"/>
              <a:t>Безопасность</a:t>
            </a:r>
          </a:p>
          <a:p>
            <a:r>
              <a:rPr lang="ru-RU" sz="2000"/>
              <a:t>Уменьшение времени загрузки</a:t>
            </a:r>
          </a:p>
          <a:p>
            <a:r>
              <a:rPr lang="ru-RU" sz="2000"/>
              <a:t>Сжатие</a:t>
            </a:r>
          </a:p>
          <a:p>
            <a:r>
              <a:rPr lang="ru-RU" sz="2000"/>
              <a:t>Подключение в качестве расширения</a:t>
            </a:r>
          </a:p>
          <a:p>
            <a:r>
              <a:rPr lang="ru-RU" sz="2000"/>
              <a:t>Версионирование</a:t>
            </a:r>
          </a:p>
          <a:p>
            <a:r>
              <a:rPr lang="ru-RU" sz="2000"/>
              <a:t>Портативность</a:t>
            </a:r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4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</a:t>
            </a:r>
            <a:r>
              <a:rPr lang="en-US" sz="1600"/>
              <a:t>JAR</a:t>
            </a:r>
            <a:r>
              <a:rPr lang="ru-RU" sz="1600"/>
              <a:t>. Пример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3275" y="483518"/>
            <a:ext cx="8720859" cy="3751067"/>
          </a:xfrm>
        </p:spPr>
        <p:txBody>
          <a:bodyPr>
            <a:noAutofit/>
          </a:bodyPr>
          <a:lstStyle/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C9BFCBD-F0BD-BD46-A3F3-54C2E460A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51983"/>
              </p:ext>
            </p:extLst>
          </p:nvPr>
        </p:nvGraphicFramePr>
        <p:xfrm>
          <a:off x="243629" y="698990"/>
          <a:ext cx="8720859" cy="3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953">
                  <a:extLst>
                    <a:ext uri="{9D8B030D-6E8A-4147-A177-3AD203B41FA5}">
                      <a16:colId xmlns:a16="http://schemas.microsoft.com/office/drawing/2014/main" val="1695370013"/>
                    </a:ext>
                  </a:extLst>
                </a:gridCol>
                <a:gridCol w="2906953">
                  <a:extLst>
                    <a:ext uri="{9D8B030D-6E8A-4147-A177-3AD203B41FA5}">
                      <a16:colId xmlns:a16="http://schemas.microsoft.com/office/drawing/2014/main" val="889969469"/>
                    </a:ext>
                  </a:extLst>
                </a:gridCol>
                <a:gridCol w="2906953">
                  <a:extLst>
                    <a:ext uri="{9D8B030D-6E8A-4147-A177-3AD203B41FA5}">
                      <a16:colId xmlns:a16="http://schemas.microsoft.com/office/drawing/2014/main" val="4139889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Команда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93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Создание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cf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 Hello.class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Hello.jar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Просмотр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-tf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META-INF/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META-INF/MANIFEST.MF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-xf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META-INF/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META-INF/MANIFEST.MF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Содержимое манифеста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META-INF/MANIFEST.MF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Manifest-Version: 1.0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Created-By: 1.8.0_101 (Oracle Corporation)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Запуск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-jar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main manifest attribute, in Hello.jar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Указать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Main-Class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cfe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 Hello Hello.class</a:t>
                      </a:r>
                      <a:endParaRPr lang="ru-RU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Manifest-Version: 1.0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Created-By: 1.8.0_101 (Oracle Corporation)</a:t>
                      </a:r>
                    </a:p>
                    <a:p>
                      <a:r>
                        <a:rPr lang="en-US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Main-Class: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/>
                        <a:t>Запуск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-jar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Hello, world!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60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62338E-0039-9844-81C5-4007374C75B7}"/>
              </a:ext>
            </a:extLst>
          </p:cNvPr>
          <p:cNvSpPr txBox="1"/>
          <p:nvPr/>
        </p:nvSpPr>
        <p:spPr>
          <a:xfrm>
            <a:off x="4613704" y="4538287"/>
            <a:ext cx="440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https://docs.oracle.com/javase/tutorial/deployment/jar/index.html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3779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История создания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r>
              <a:rPr lang="ru-RU" b="1"/>
              <a:t>1991</a:t>
            </a:r>
            <a:r>
              <a:rPr lang="ru-RU"/>
              <a:t> </a:t>
            </a:r>
            <a:r>
              <a:rPr lang="ru-RU" sz="2000"/>
              <a:t>–</a:t>
            </a:r>
            <a:r>
              <a:rPr lang="ru-RU"/>
              <a:t> </a:t>
            </a:r>
            <a:r>
              <a:rPr lang="ru-RU" sz="2000"/>
              <a:t>Патрик Ноутон, Джеймс Гослинг – в рамках проекта </a:t>
            </a:r>
            <a:r>
              <a:rPr lang="en-US" sz="2000"/>
              <a:t>Green</a:t>
            </a:r>
            <a:r>
              <a:rPr lang="ru-RU" sz="2000"/>
              <a:t> разрабатывается язык для программирования бытовых электронных устройств</a:t>
            </a:r>
            <a:r>
              <a:rPr lang="en-US" sz="2000"/>
              <a:t> (Oak)</a:t>
            </a:r>
            <a:endParaRPr lang="ru-RU" sz="2000"/>
          </a:p>
          <a:p>
            <a:r>
              <a:rPr lang="ru-RU" b="1"/>
              <a:t>1993</a:t>
            </a:r>
            <a:r>
              <a:rPr lang="ru-RU"/>
              <a:t> </a:t>
            </a:r>
            <a:r>
              <a:rPr lang="ru-RU" sz="2000"/>
              <a:t>– становится понятно, что будущее за интернетом</a:t>
            </a:r>
            <a:endParaRPr lang="en-US" sz="2000"/>
          </a:p>
          <a:p>
            <a:r>
              <a:rPr lang="en-US" b="1"/>
              <a:t>1994</a:t>
            </a:r>
            <a:r>
              <a:rPr lang="en-US"/>
              <a:t> </a:t>
            </a:r>
            <a:r>
              <a:rPr lang="en-US" sz="2000"/>
              <a:t>– </a:t>
            </a:r>
            <a:r>
              <a:rPr lang="ru-RU" sz="2000"/>
              <a:t>разработка собственного платформонезависимого браузера</a:t>
            </a:r>
          </a:p>
          <a:p>
            <a:r>
              <a:rPr lang="ru-RU" b="1"/>
              <a:t>23 мая 1995 года</a:t>
            </a:r>
            <a:r>
              <a:rPr lang="ru-RU"/>
              <a:t> </a:t>
            </a:r>
            <a:r>
              <a:rPr lang="ru-RU" sz="2000"/>
              <a:t>–</a:t>
            </a:r>
            <a:r>
              <a:rPr lang="en-US" sz="2000"/>
              <a:t> </a:t>
            </a:r>
            <a:r>
              <a:rPr lang="ru-RU" sz="2000"/>
              <a:t>дата официального выпуска под названием </a:t>
            </a:r>
            <a:r>
              <a:rPr lang="en-US" sz="2000"/>
              <a:t>Java (SunWorld’95 )</a:t>
            </a:r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6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Характерные особенности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r>
              <a:rPr lang="ru-RU" b="1"/>
              <a:t>Простота</a:t>
            </a:r>
            <a:r>
              <a:rPr lang="ru-RU"/>
              <a:t> </a:t>
            </a:r>
            <a:r>
              <a:rPr lang="ru-RU" sz="1800"/>
              <a:t>– </a:t>
            </a:r>
            <a:r>
              <a:rPr lang="ru-RU" sz="2000"/>
              <a:t>похож на </a:t>
            </a:r>
            <a:r>
              <a:rPr lang="en-US" sz="2000"/>
              <a:t>C++, </a:t>
            </a:r>
            <a:r>
              <a:rPr lang="ru-RU" sz="2000"/>
              <a:t>только проще (отсутствуют заголовочные файлы, операции с указателями, встроенная очистка мусора)</a:t>
            </a:r>
          </a:p>
          <a:p>
            <a:r>
              <a:rPr lang="ru-RU" b="1"/>
              <a:t>Объектно-ориентированность</a:t>
            </a:r>
            <a:r>
              <a:rPr lang="ru-RU"/>
              <a:t> </a:t>
            </a:r>
            <a:r>
              <a:rPr lang="ru-RU" sz="2000"/>
              <a:t>– основное отличие с С++ это отсутствие множественного наследования классов</a:t>
            </a:r>
          </a:p>
          <a:p>
            <a:r>
              <a:rPr lang="ru-RU" b="1"/>
              <a:t>Распределенность</a:t>
            </a:r>
            <a:r>
              <a:rPr lang="ru-RU"/>
              <a:t> </a:t>
            </a:r>
            <a:r>
              <a:rPr lang="ru-RU" sz="2000"/>
              <a:t>– доступ к объектам по сети</a:t>
            </a:r>
          </a:p>
          <a:p>
            <a:r>
              <a:rPr lang="ru-RU" b="1"/>
              <a:t>Надежность</a:t>
            </a:r>
            <a:r>
              <a:rPr lang="ru-RU"/>
              <a:t> </a:t>
            </a:r>
            <a:r>
              <a:rPr lang="ru-RU" sz="2000"/>
              <a:t>– нет прямой работы с памятью, в отличие от С++</a:t>
            </a:r>
          </a:p>
          <a:p>
            <a:r>
              <a:rPr lang="ru-RU" b="1"/>
              <a:t>Безопасность</a:t>
            </a:r>
            <a:r>
              <a:rPr lang="ru-RU"/>
              <a:t> </a:t>
            </a:r>
            <a:r>
              <a:rPr lang="ru-RU" sz="2000"/>
              <a:t>– выполнение в «песочнице»</a:t>
            </a:r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7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</a:t>
            </a:r>
            <a:r>
              <a:rPr lang="ru-RU"/>
              <a:t>Характерные особенности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r>
              <a:rPr lang="ru-RU" b="1"/>
              <a:t>Архитектуронезависимость</a:t>
            </a:r>
            <a:r>
              <a:rPr lang="ru-RU" sz="2200"/>
              <a:t> </a:t>
            </a:r>
            <a:r>
              <a:rPr lang="ru-RU" sz="2000"/>
              <a:t>– генерация бай-ткода, который выполняется в виртуальной машине </a:t>
            </a:r>
            <a:r>
              <a:rPr lang="en-US" sz="2000"/>
              <a:t>Java (JVM)</a:t>
            </a:r>
          </a:p>
          <a:p>
            <a:r>
              <a:rPr lang="ru-RU" b="1"/>
              <a:t>Переносимость</a:t>
            </a:r>
            <a:r>
              <a:rPr lang="ru-RU" sz="2200"/>
              <a:t> </a:t>
            </a:r>
            <a:r>
              <a:rPr lang="ru-RU" sz="2000"/>
              <a:t>– фиксированная разрядность числовых типов</a:t>
            </a:r>
          </a:p>
          <a:p>
            <a:r>
              <a:rPr lang="ru-RU" b="1"/>
              <a:t>Интерпретируемость</a:t>
            </a:r>
            <a:r>
              <a:rPr lang="ru-RU" sz="2200"/>
              <a:t> </a:t>
            </a:r>
            <a:r>
              <a:rPr lang="ru-RU" sz="2000"/>
              <a:t>– исполнение байт-кода на любой машине</a:t>
            </a:r>
          </a:p>
          <a:p>
            <a:r>
              <a:rPr lang="ru-RU" b="1"/>
              <a:t>Производительность</a:t>
            </a:r>
            <a:r>
              <a:rPr lang="ru-RU" sz="2200"/>
              <a:t> </a:t>
            </a:r>
            <a:r>
              <a:rPr lang="ru-RU" sz="2000"/>
              <a:t>– </a:t>
            </a:r>
            <a:r>
              <a:rPr lang="en-US" sz="2000"/>
              <a:t>JIT-</a:t>
            </a:r>
            <a:r>
              <a:rPr lang="ru-RU" sz="2000"/>
              <a:t>компиляция (трансляция байт-кода во время выполнения программы в машинный код)</a:t>
            </a:r>
          </a:p>
          <a:p>
            <a:r>
              <a:rPr lang="ru-RU" b="1"/>
              <a:t>Многопоточность</a:t>
            </a:r>
            <a:r>
              <a:rPr lang="ru-RU" sz="2200"/>
              <a:t> </a:t>
            </a:r>
            <a:r>
              <a:rPr lang="ru-RU" sz="2000"/>
              <a:t>– </a:t>
            </a:r>
            <a:r>
              <a:rPr lang="en-US" sz="2000"/>
              <a:t>Java</a:t>
            </a:r>
            <a:r>
              <a:rPr lang="ru-RU" sz="2000"/>
              <a:t> – один из первых языков с поддержкой параллельного программирования</a:t>
            </a:r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64197-3662-414B-93C8-EC68D81698E1}"/>
              </a:ext>
            </a:extLst>
          </p:cNvPr>
          <p:cNvSpPr txBox="1"/>
          <p:nvPr/>
        </p:nvSpPr>
        <p:spPr>
          <a:xfrm>
            <a:off x="3435769" y="4594626"/>
            <a:ext cx="563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>
                <a:hlinkClick r:id="rId2"/>
              </a:rPr>
              <a:t>Кей С. Хорстманн, Гари Корнелл.</a:t>
            </a:r>
            <a:r>
              <a:rPr lang="ru-RU" sz="1200">
                <a:hlinkClick r:id="rId2"/>
              </a:rPr>
              <a:t> </a:t>
            </a:r>
            <a:r>
              <a:rPr lang="en-US" sz="1200">
                <a:hlinkClick r:id="rId2"/>
              </a:rPr>
              <a:t>Java. </a:t>
            </a:r>
            <a:r>
              <a:rPr lang="ru-RU" sz="1200">
                <a:hlinkClick r:id="rId2"/>
              </a:rPr>
              <a:t>Библиотека профессионала, том 1. Основы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402821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07B4-CEAE-414C-82A4-9E0865C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Версии </a:t>
            </a:r>
            <a:r>
              <a:rPr lang="en-US"/>
              <a:t>Java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87287-DDC4-BD4C-9780-FF76AB51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B242C5D-2D57-1246-AFA3-66F6080D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86854"/>
              </p:ext>
            </p:extLst>
          </p:nvPr>
        </p:nvGraphicFramePr>
        <p:xfrm>
          <a:off x="179512" y="627534"/>
          <a:ext cx="8771880" cy="38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557">
                  <a:extLst>
                    <a:ext uri="{9D8B030D-6E8A-4147-A177-3AD203B41FA5}">
                      <a16:colId xmlns:a16="http://schemas.microsoft.com/office/drawing/2014/main" val="1260873463"/>
                    </a:ext>
                  </a:extLst>
                </a:gridCol>
                <a:gridCol w="6774323">
                  <a:extLst>
                    <a:ext uri="{9D8B030D-6E8A-4147-A177-3AD203B41FA5}">
                      <a16:colId xmlns:a16="http://schemas.microsoft.com/office/drawing/2014/main" val="2439594372"/>
                    </a:ext>
                  </a:extLst>
                </a:gridCol>
              </a:tblGrid>
              <a:tr h="43502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Версия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Изменения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972415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1.0 </a:t>
                      </a:r>
                      <a:endParaRPr lang="ru-RU" sz="14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(23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января 1996)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Первый выпуск.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75774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1.1 </a:t>
                      </a:r>
                      <a:endParaRPr lang="ru-RU" sz="14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февраля 1997)</a:t>
                      </a:r>
                      <a:endParaRPr lang="en-US" sz="14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“Write Once, Run Anywhere” </a:t>
                      </a:r>
                      <a:endParaRPr lang="ru-RU" sz="14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обширное изменение событий библиотеки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язык добавлены внутренние классы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JavaBeans (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классы в языке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написанные по определённым правилам. Они используются для объединения нескольких объектов в один для удобной передачи данных)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 (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соединение с базами данных) — платформенно-независимый промышленный стандарт взаимодействия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приложений с различными СУБД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RMI (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программный интерфейс вызова удаленных методов)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рефлексия (модификация во время выполнения невозможна, есть только наблюдение собственной структуры)</a:t>
                      </a:r>
                    </a:p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85465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J2SE 1.2 (8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декабря 1998)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2,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2.0 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Swing 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включен в спецификацию платформы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Коллекции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Включение в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2 JIT-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компилятора, улучшенная производительность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Усовершенствования инструментальных средств 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JDK,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включая поддержку профилирования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82221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J2SE 1.3 (8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мая 2000)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существующих функциональных возможностей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37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07B4-CEAE-414C-82A4-9E0865C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Версии </a:t>
            </a:r>
            <a:r>
              <a:rPr lang="en-US"/>
              <a:t>Java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87287-DDC4-BD4C-9780-FF76AB51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B242C5D-2D57-1246-AFA3-66F6080D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79426"/>
              </p:ext>
            </p:extLst>
          </p:nvPr>
        </p:nvGraphicFramePr>
        <p:xfrm>
          <a:off x="179512" y="627534"/>
          <a:ext cx="8784976" cy="308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40">
                  <a:extLst>
                    <a:ext uri="{9D8B030D-6E8A-4147-A177-3AD203B41FA5}">
                      <a16:colId xmlns:a16="http://schemas.microsoft.com/office/drawing/2014/main" val="1260873463"/>
                    </a:ext>
                  </a:extLst>
                </a:gridCol>
                <a:gridCol w="6784436">
                  <a:extLst>
                    <a:ext uri="{9D8B030D-6E8A-4147-A177-3AD203B41FA5}">
                      <a16:colId xmlns:a16="http://schemas.microsoft.com/office/drawing/2014/main" val="243959437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Версия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Изменения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972415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J2SE 1.4 (6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февраля 2002)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существующих функциональных возможностей</a:t>
                      </a:r>
                    </a:p>
                    <a:p>
                      <a:pPr marL="285750" marR="0" lvl="0" indent="-28575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  <a:endParaRPr lang="ru-RU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5221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J2SE 5.0 (30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сентября 2004)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обобщения;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аннотации;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автоупаковка и автораспаковка;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перечисления;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усовершенствованный, поддерживающий стиль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- each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аргументов переменной длины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varargs);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статический импорт;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форматированный ввод-вывод;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утилиты параллельной обработки.</a:t>
                      </a:r>
                    </a:p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32311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6 (11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декабря 2006)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существующих функциональных возможностей</a:t>
                      </a:r>
                    </a:p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07B4-CEAE-414C-82A4-9E0865C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Версии </a:t>
            </a:r>
            <a:r>
              <a:rPr lang="en-US"/>
              <a:t>Java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87287-DDC4-BD4C-9780-FF76AB51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B242C5D-2D57-1246-AFA3-66F6080D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63169"/>
              </p:ext>
            </p:extLst>
          </p:nvPr>
        </p:nvGraphicFramePr>
        <p:xfrm>
          <a:off x="179512" y="627534"/>
          <a:ext cx="8792867" cy="436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336">
                  <a:extLst>
                    <a:ext uri="{9D8B030D-6E8A-4147-A177-3AD203B41FA5}">
                      <a16:colId xmlns:a16="http://schemas.microsoft.com/office/drawing/2014/main" val="1260873463"/>
                    </a:ext>
                  </a:extLst>
                </a:gridCol>
                <a:gridCol w="6790531">
                  <a:extLst>
                    <a:ext uri="{9D8B030D-6E8A-4147-A177-3AD203B41FA5}">
                      <a16:colId xmlns:a16="http://schemas.microsoft.com/office/drawing/2014/main" val="243959437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Версия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Изменения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972415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7 (7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июля 2011)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теперь может контролировать оператор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Бинарные целочисленные литералы.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Символы подчеркивания в числовых литералах.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Расширенный оператор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называемый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try-</a:t>
                      </a:r>
                      <a:r>
                        <a:rPr lang="ru-RU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с-ресурсами</a:t>
                      </a:r>
                      <a:endParaRPr lang="ru-RU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Выведение типов (при помощи оператора </a:t>
                      </a:r>
                      <a:r>
                        <a:rPr lang="ru-RU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при создании экземпляра обобщения.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Улучшенная обработка исключений, при которой два или больше исключений могут быть обработаны одним блоком </a:t>
                      </a:r>
                      <a:r>
                        <a:rPr lang="en-US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 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мультиобработчиком), и лучший контроль соответствия типов повторно передаваемых исключений.</a:t>
                      </a:r>
                    </a:p>
                    <a:p>
                      <a:pPr marL="285750" marR="0" lvl="0" indent="-28575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Новая библиотека Ввода-вывода для улучшения платформонезависимости и поддержки метаданных и символьных ссылок. Пакеты: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java.nio.file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java.nio.file.attribute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9984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7 Update 1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октября 2011 года</a:t>
                      </a:r>
                      <a:r>
                        <a:rPr lang="ru-RU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7 Update 2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декабря 2011 года</a:t>
                      </a:r>
                      <a:r>
                        <a:rPr lang="ru-RU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7 Update 3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февраля 2012 года</a:t>
                      </a:r>
                      <a:r>
                        <a:rPr lang="ru-RU" sz="10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исправления уязвимостей безопасности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исправлено 6 ошибок</a:t>
                      </a:r>
                    </a:p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49693"/>
                  </a:ext>
                </a:extLst>
              </a:tr>
              <a:tr h="43502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8 (18 </a:t>
                      </a:r>
                      <a:r>
                        <a:rPr lang="ru-R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марта 2014)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Лямбда-выражения и аннотация @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наличия у метода интерфейса реализации по умолчанию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Аннотации типов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JavaScript-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движок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Nashorn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 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декодер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java.util.Base64)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Date&amp;Time API (java.time)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Bulk-</a:t>
                      </a: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операции для коллекций (интерфейс 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Параллельная сортировка массивов и коллекций (</a:t>
                      </a:r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parallelStream)</a:t>
                      </a:r>
                    </a:p>
                    <a:p>
                      <a:endParaRPr lang="ru-R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0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Введение. Платформа </a:t>
            </a:r>
            <a:r>
              <a:rPr lang="en-US"/>
              <a:t>Java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/>
              <a:t>Платформа </a:t>
            </a:r>
            <a:r>
              <a:rPr lang="en-US" b="1"/>
              <a:t>Java</a:t>
            </a:r>
            <a:r>
              <a:rPr lang="ru-RU" b="1"/>
              <a:t> – </a:t>
            </a:r>
            <a:r>
              <a:rPr lang="ru-RU" sz="2000"/>
              <a:t>пакет программ</a:t>
            </a:r>
            <a:r>
              <a:rPr lang="en-US" sz="2000"/>
              <a:t>, </a:t>
            </a:r>
            <a:r>
              <a:rPr lang="ru-RU" sz="2000"/>
              <a:t>которые позволяют разрабатывать и запускать программы, написанные на языке программирования </a:t>
            </a:r>
            <a:r>
              <a:rPr lang="en-US" sz="2000"/>
              <a:t>Java.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Java Card</a:t>
            </a:r>
            <a:r>
              <a:rPr lang="en-US" sz="2000"/>
              <a:t> – </a:t>
            </a:r>
            <a:r>
              <a:rPr lang="ru-RU" sz="2000"/>
              <a:t>используется для разработки приложений для смарт-карт</a:t>
            </a:r>
          </a:p>
          <a:p>
            <a:r>
              <a:rPr lang="en-US" sz="2000" b="1"/>
              <a:t>Java ME (MicroEdition) </a:t>
            </a:r>
            <a:r>
              <a:rPr lang="en-US" sz="2000"/>
              <a:t>– </a:t>
            </a:r>
            <a:r>
              <a:rPr lang="ru-RU" sz="2000"/>
              <a:t>используется для разработки приложений для мобильных устройств телеоборудования, принтеров</a:t>
            </a:r>
          </a:p>
          <a:p>
            <a:r>
              <a:rPr lang="en-US" sz="2000" b="1"/>
              <a:t>Java SE (Standart Edition)</a:t>
            </a:r>
            <a:r>
              <a:rPr lang="en-US" sz="2000"/>
              <a:t> - </a:t>
            </a:r>
            <a:r>
              <a:rPr lang="ru-RU" sz="2000"/>
              <a:t>используется для разработки приложений для настольных ПК, серверов</a:t>
            </a:r>
            <a:r>
              <a:rPr lang="ru-RU"/>
              <a:t> </a:t>
            </a:r>
          </a:p>
          <a:p>
            <a:r>
              <a:rPr lang="en-US" sz="2000" b="1"/>
              <a:t>Java EE (Enterprise Edition)</a:t>
            </a:r>
            <a:r>
              <a:rPr lang="en-US" sz="2000"/>
              <a:t> - Java SE </a:t>
            </a:r>
            <a:r>
              <a:rPr lang="ru-RU" sz="2000"/>
              <a:t>плюс </a:t>
            </a:r>
            <a:r>
              <a:rPr lang="en-US" sz="2000"/>
              <a:t>API, </a:t>
            </a:r>
            <a:r>
              <a:rPr lang="ru-RU" sz="2000"/>
              <a:t>полезное для многоуровневых клиент-серверных бизнес-приложений.</a:t>
            </a:r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4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134C7-7BB0-374A-BA84-E3DB5C2F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771550"/>
            <a:ext cx="5519620" cy="365187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ru-RU"/>
              <a:t>Введение</a:t>
            </a:r>
            <a:r>
              <a:rPr lang="en-US"/>
              <a:t>. JVM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2139702"/>
            <a:ext cx="3032227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Compile once, </a:t>
            </a:r>
          </a:p>
          <a:p>
            <a:pPr marL="0" indent="0">
              <a:buNone/>
            </a:pPr>
            <a:r>
              <a:rPr lang="en-US" b="1"/>
              <a:t>run anywhere</a:t>
            </a:r>
            <a:endParaRPr lang="en-US" sz="2000"/>
          </a:p>
          <a:p>
            <a:pPr marL="0" indent="0">
              <a:buNone/>
            </a:pPr>
            <a:endParaRPr lang="ru-RU" sz="2000"/>
          </a:p>
          <a:p>
            <a:endParaRPr lang="en-US" sz="2000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endParaRPr lang="ru-RU"/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BE87E-C1AC-FD47-ADAB-37C20E2DAA99}"/>
              </a:ext>
            </a:extLst>
          </p:cNvPr>
          <p:cNvSpPr txBox="1"/>
          <p:nvPr/>
        </p:nvSpPr>
        <p:spPr>
          <a:xfrm>
            <a:off x="271323" y="4639444"/>
            <a:ext cx="422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3"/>
              </a:rPr>
              <a:t>https://docs.oracle.com/javase/specs/jvms/se7/html/index.html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640771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776</Words>
  <Application>Microsoft Macintosh PowerPoint</Application>
  <PresentationFormat>Экран (16:9)</PresentationFormat>
  <Paragraphs>296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FedraSansPro-Light</vt:lpstr>
      <vt:lpstr>FedraSansPro-Medium</vt:lpstr>
      <vt:lpstr>Helvetica Neue</vt:lpstr>
      <vt:lpstr>Тема Office</vt:lpstr>
      <vt:lpstr>1. Введение</vt:lpstr>
      <vt:lpstr>Введение. История создания</vt:lpstr>
      <vt:lpstr>Введение. Характерные особенности</vt:lpstr>
      <vt:lpstr>Введение. Характерные особенности</vt:lpstr>
      <vt:lpstr>Введение. Версии Java</vt:lpstr>
      <vt:lpstr>Введение. Версии Java</vt:lpstr>
      <vt:lpstr>Введение. Версии Java</vt:lpstr>
      <vt:lpstr>Введение. Платформа Java</vt:lpstr>
      <vt:lpstr>Введение. JVM</vt:lpstr>
      <vt:lpstr>Введение</vt:lpstr>
      <vt:lpstr>Введение. JVM vs JRE vs JDK</vt:lpstr>
      <vt:lpstr>Введение. Hello world</vt:lpstr>
      <vt:lpstr>Введение. Hello world. Байт-код</vt:lpstr>
      <vt:lpstr>Введение. JAR</vt:lpstr>
      <vt:lpstr>Введение. JAR. Пример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Вячеслав Алеферов</cp:lastModifiedBy>
  <cp:revision>224</cp:revision>
  <dcterms:created xsi:type="dcterms:W3CDTF">2016-09-22T14:54:54Z</dcterms:created>
  <dcterms:modified xsi:type="dcterms:W3CDTF">2018-09-16T18:30:39Z</dcterms:modified>
</cp:coreProperties>
</file>