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8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9" r:id="rId16"/>
    <p:sldId id="330" r:id="rId17"/>
    <p:sldId id="334" r:id="rId18"/>
    <p:sldId id="401" r:id="rId19"/>
    <p:sldId id="336" r:id="rId20"/>
    <p:sldId id="396" r:id="rId21"/>
    <p:sldId id="346" r:id="rId22"/>
    <p:sldId id="351" r:id="rId23"/>
    <p:sldId id="354" r:id="rId24"/>
    <p:sldId id="356" r:id="rId25"/>
    <p:sldId id="359" r:id="rId26"/>
    <p:sldId id="402" r:id="rId27"/>
    <p:sldId id="363" r:id="rId28"/>
    <p:sldId id="368" r:id="rId29"/>
    <p:sldId id="404" r:id="rId30"/>
    <p:sldId id="403" r:id="rId31"/>
    <p:sldId id="370" r:id="rId32"/>
    <p:sldId id="405" r:id="rId33"/>
    <p:sldId id="377" r:id="rId34"/>
    <p:sldId id="382" r:id="rId35"/>
    <p:sldId id="385" r:id="rId36"/>
    <p:sldId id="390" r:id="rId37"/>
  </p:sldIdLst>
  <p:sldSz cx="9144000" cy="5143500" type="screen16x9"/>
  <p:notesSz cx="6858000" cy="9144000"/>
  <p:defaultTextStyle>
    <a:defPPr>
      <a:defRPr lang="ru-RU"/>
    </a:defPPr>
    <a:lvl1pPr marL="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219">
          <p15:clr>
            <a:srgbClr val="A4A3A4"/>
          </p15:clr>
        </p15:guide>
        <p15:guide id="3" orient="horz" pos="55">
          <p15:clr>
            <a:srgbClr val="A4A3A4"/>
          </p15:clr>
        </p15:guide>
        <p15:guide id="4" pos="2880">
          <p15:clr>
            <a:srgbClr val="A4A3A4"/>
          </p15:clr>
        </p15:guide>
        <p15:guide id="5" pos="5743">
          <p15:clr>
            <a:srgbClr val="A4A3A4"/>
          </p15:clr>
        </p15:guide>
        <p15:guide id="6" pos="1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1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6" autoAdjust="0"/>
    <p:restoredTop sz="50000" autoAdjust="0"/>
  </p:normalViewPr>
  <p:slideViewPr>
    <p:cSldViewPr>
      <p:cViewPr>
        <p:scale>
          <a:sx n="212" d="100"/>
          <a:sy n="212" d="100"/>
        </p:scale>
        <p:origin x="144" y="-144"/>
      </p:cViewPr>
      <p:guideLst>
        <p:guide orient="horz" pos="1620"/>
        <p:guide orient="horz" pos="3219"/>
        <p:guide orient="horz" pos="55"/>
        <p:guide pos="2880"/>
        <p:guide pos="5743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8DE33-7685-4E8D-8080-1E36481A2F77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A2E5D-6388-4F09-9EAE-2CE1E64020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281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4A4E8-CECB-471C-9F85-D914B8F08B9B}" type="datetimeFigureOut">
              <a:rPr lang="ru-RU" smtClean="0"/>
              <a:t>17.09.2018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DA7F3-BC53-4909-BAD5-4D6306F7A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50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326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6532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9797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3063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6329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9595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2860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6126" algn="l" defTabSz="6865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DA7F3-BC53-4909-BAD5-4D6306F7AB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8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153" y="2981400"/>
            <a:ext cx="7772400" cy="1102519"/>
          </a:xfrm>
        </p:spPr>
        <p:txBody>
          <a:bodyPr>
            <a:normAutofit/>
          </a:bodyPr>
          <a:lstStyle>
            <a:lvl1pPr marL="0" algn="l" defTabSz="686532" rtl="0" eaLnBrk="1" latinLnBrk="0" hangingPunct="1">
              <a:spcBef>
                <a:spcPct val="0"/>
              </a:spcBef>
              <a:buNone/>
              <a:defRPr lang="ru-RU" sz="2700" b="1" kern="1200" dirty="0">
                <a:solidFill>
                  <a:srgbClr val="558FA2"/>
                </a:solidFill>
                <a:latin typeface="FedraSansPro-Medium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30" y="87474"/>
            <a:ext cx="7411511" cy="300083"/>
          </a:xfrm>
        </p:spPr>
        <p:txBody>
          <a:bodyPr wrap="square">
            <a:spAutoFit/>
          </a:bodyPr>
          <a:lstStyle>
            <a:lvl1pPr algn="l" defTabSz="686532" rtl="0" eaLnBrk="1" latinLnBrk="0" hangingPunct="1">
              <a:spcBef>
                <a:spcPct val="0"/>
              </a:spcBef>
              <a:buNone/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302D-09A7-4690-BE2C-B9C5493010E6}" type="datetime1">
              <a:rPr lang="ru-RU" smtClean="0"/>
              <a:t>17.09.2018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973085" y="4829917"/>
            <a:ext cx="2133600" cy="273844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-1" y="0"/>
            <a:ext cx="9142666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53" tIns="34327" rIns="68653" bIns="34327" rtlCol="0" anchor="ctr"/>
          <a:lstStyle/>
          <a:p>
            <a:pPr algn="ctr"/>
            <a:endParaRPr lang="ru-RU"/>
          </a:p>
        </p:txBody>
      </p:sp>
      <p:pic>
        <p:nvPicPr>
          <p:cNvPr id="9" name="Picture 3" descr="D:\Папка Алечки Витальевны\Шаблоны для презентаций\лого..jpg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126" y="114510"/>
            <a:ext cx="1178453" cy="2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629" y="87474"/>
            <a:ext cx="7412334" cy="300083"/>
          </a:xfrm>
        </p:spPr>
        <p:txBody>
          <a:bodyPr wrap="square">
            <a:spAutoFit/>
          </a:bodyPr>
          <a:lstStyle>
            <a:lvl1pPr algn="l">
              <a:defRPr lang="ru-RU" sz="1500" b="1" kern="1200" dirty="0">
                <a:solidFill>
                  <a:srgbClr val="7D8083"/>
                </a:solidFill>
                <a:latin typeface="FedraSansPro-Light"/>
                <a:ea typeface="+mn-ea"/>
                <a:cs typeface="+mn-cs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629" y="843559"/>
            <a:ext cx="8764950" cy="375106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243629" y="4837862"/>
            <a:ext cx="2133600" cy="273844"/>
          </a:xfrm>
        </p:spPr>
        <p:txBody>
          <a:bodyPr/>
          <a:lstStyle/>
          <a:p>
            <a:fld id="{DDEC89A6-0606-46FB-A29C-6E22F81DA011}" type="datetime1">
              <a:rPr lang="ru-RU" smtClean="0"/>
              <a:t>17.09.2018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65912" y="4827777"/>
            <a:ext cx="2133600" cy="273844"/>
          </a:xfrm>
        </p:spPr>
        <p:txBody>
          <a:bodyPr/>
          <a:lstStyle>
            <a:lvl1pPr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769B-CF06-49F4-8924-09E81235DDEC}" type="datetime1">
              <a:rPr lang="ru-RU" smtClean="0"/>
              <a:t>17.09.2018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653" tIns="34327" rIns="68653" bIns="34327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472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670-1664-4627-B088-22E380633EF5}" type="datetime1">
              <a:rPr lang="ru-RU" smtClean="0"/>
              <a:t>17.09.2018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68653" tIns="34327" rIns="68653" bIns="3432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5" r:id="rId4"/>
  </p:sldLayoutIdLst>
  <p:hf hdr="0" ftr="0" dt="0"/>
  <p:txStyles>
    <p:titleStyle>
      <a:lvl1pPr algn="ctr" defTabSz="68653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449" indent="-257449" algn="l" defTabSz="68653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807" indent="-214541" algn="l" defTabSz="686532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8164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1430" indent="-171633" algn="l" defTabSz="68653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96" indent="-171633" algn="l" defTabSz="68653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7962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1227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4493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7759" indent="-171633" algn="l" defTabSz="686532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26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532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9797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063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6329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9595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2860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6126" algn="l" defTabSz="6865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2. Структура программы, типы данных, </a:t>
            </a:r>
            <a:br>
              <a:rPr lang="ru-RU" dirty="0"/>
            </a:br>
            <a:r>
              <a:rPr lang="ru-RU" dirty="0"/>
              <a:t>управлющие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74158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6B67-B7BB-C345-9273-1D36065E3ACD}"/>
              </a:ext>
            </a:extLst>
          </p:cNvPr>
          <p:cNvSpPr txBox="1"/>
          <p:nvPr/>
        </p:nvSpPr>
        <p:spPr>
          <a:xfrm>
            <a:off x="4346597" y="2527220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016E9A-6933-A544-A49C-FCCB900F34EA}"/>
              </a:ext>
            </a:extLst>
          </p:cNvPr>
          <p:cNvCxnSpPr>
            <a:stCxn id="24" idx="2"/>
          </p:cNvCxnSpPr>
          <p:nvPr/>
        </p:nvCxnSpPr>
        <p:spPr>
          <a:xfrm>
            <a:off x="4521613" y="2834997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C1C93-6579-C84B-8B6C-497535C93ECF}"/>
              </a:ext>
            </a:extLst>
          </p:cNvPr>
          <p:cNvSpPr txBox="1"/>
          <p:nvPr/>
        </p:nvSpPr>
        <p:spPr>
          <a:xfrm>
            <a:off x="5016881" y="3493479"/>
            <a:ext cx="151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Название метода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7CBB3-05FD-0546-AEA0-2E06FA9B66E7}"/>
              </a:ext>
            </a:extLst>
          </p:cNvPr>
          <p:cNvSpPr txBox="1"/>
          <p:nvPr/>
        </p:nvSpPr>
        <p:spPr>
          <a:xfrm>
            <a:off x="4696628" y="2527220"/>
            <a:ext cx="10558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AD7E640-4FC8-0E4D-9176-8C85222CAA51}"/>
              </a:ext>
            </a:extLst>
          </p:cNvPr>
          <p:cNvCxnSpPr/>
          <p:nvPr/>
        </p:nvCxnSpPr>
        <p:spPr>
          <a:xfrm flipV="1">
            <a:off x="5752522" y="2427734"/>
            <a:ext cx="691686" cy="9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BB0F8B-F116-4046-9F65-AAFB088C0B75}"/>
              </a:ext>
            </a:extLst>
          </p:cNvPr>
          <p:cNvSpPr txBox="1"/>
          <p:nvPr/>
        </p:nvSpPr>
        <p:spPr>
          <a:xfrm>
            <a:off x="6425506" y="2219443"/>
            <a:ext cx="165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Параметры метода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6C52F4-E16C-A442-A581-15C910729D2F}"/>
              </a:ext>
            </a:extLst>
          </p:cNvPr>
          <p:cNvCxnSpPr/>
          <p:nvPr/>
        </p:nvCxnSpPr>
        <p:spPr>
          <a:xfrm flipV="1">
            <a:off x="5031071" y="2600058"/>
            <a:ext cx="1787367" cy="720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7E8C8-0300-B246-A869-5406F53C59F1}"/>
              </a:ext>
            </a:extLst>
          </p:cNvPr>
          <p:cNvSpPr txBox="1"/>
          <p:nvPr/>
        </p:nvSpPr>
        <p:spPr>
          <a:xfrm>
            <a:off x="6759948" y="247907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тип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F6C854-1BC2-4D46-8769-953BFEE6C432}"/>
              </a:ext>
            </a:extLst>
          </p:cNvPr>
          <p:cNvCxnSpPr>
            <a:cxnSpLocks/>
          </p:cNvCxnSpPr>
          <p:nvPr/>
        </p:nvCxnSpPr>
        <p:spPr>
          <a:xfrm>
            <a:off x="5580112" y="2715766"/>
            <a:ext cx="1224136" cy="11923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10F59A-6043-1245-A3D2-72BF7631F675}"/>
              </a:ext>
            </a:extLst>
          </p:cNvPr>
          <p:cNvSpPr txBox="1"/>
          <p:nvPr/>
        </p:nvSpPr>
        <p:spPr>
          <a:xfrm>
            <a:off x="6754115" y="26713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наименование</a:t>
            </a:r>
          </a:p>
        </p:txBody>
      </p:sp>
    </p:spTree>
    <p:extLst>
      <p:ext uri="{BB962C8B-B14F-4D97-AF65-F5344CB8AC3E}">
        <p14:creationId xmlns:p14="http://schemas.microsoft.com/office/powerpoint/2010/main" val="78285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6B67-B7BB-C345-9273-1D36065E3ACD}"/>
              </a:ext>
            </a:extLst>
          </p:cNvPr>
          <p:cNvSpPr txBox="1"/>
          <p:nvPr/>
        </p:nvSpPr>
        <p:spPr>
          <a:xfrm>
            <a:off x="4346597" y="2527220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016E9A-6933-A544-A49C-FCCB900F34EA}"/>
              </a:ext>
            </a:extLst>
          </p:cNvPr>
          <p:cNvCxnSpPr>
            <a:stCxn id="24" idx="2"/>
          </p:cNvCxnSpPr>
          <p:nvPr/>
        </p:nvCxnSpPr>
        <p:spPr>
          <a:xfrm>
            <a:off x="4521613" y="2834997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C1C93-6579-C84B-8B6C-497535C93ECF}"/>
              </a:ext>
            </a:extLst>
          </p:cNvPr>
          <p:cNvSpPr txBox="1"/>
          <p:nvPr/>
        </p:nvSpPr>
        <p:spPr>
          <a:xfrm>
            <a:off x="5016881" y="3493479"/>
            <a:ext cx="151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Название метода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7CBB3-05FD-0546-AEA0-2E06FA9B66E7}"/>
              </a:ext>
            </a:extLst>
          </p:cNvPr>
          <p:cNvSpPr txBox="1"/>
          <p:nvPr/>
        </p:nvSpPr>
        <p:spPr>
          <a:xfrm>
            <a:off x="4696628" y="2527220"/>
            <a:ext cx="10558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AD7E640-4FC8-0E4D-9176-8C85222CAA51}"/>
              </a:ext>
            </a:extLst>
          </p:cNvPr>
          <p:cNvCxnSpPr/>
          <p:nvPr/>
        </p:nvCxnSpPr>
        <p:spPr>
          <a:xfrm flipV="1">
            <a:off x="5752522" y="2427734"/>
            <a:ext cx="691686" cy="9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BB0F8B-F116-4046-9F65-AAFB088C0B75}"/>
              </a:ext>
            </a:extLst>
          </p:cNvPr>
          <p:cNvSpPr txBox="1"/>
          <p:nvPr/>
        </p:nvSpPr>
        <p:spPr>
          <a:xfrm>
            <a:off x="6425506" y="2219443"/>
            <a:ext cx="165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Параметры метода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6C52F4-E16C-A442-A581-15C910729D2F}"/>
              </a:ext>
            </a:extLst>
          </p:cNvPr>
          <p:cNvCxnSpPr/>
          <p:nvPr/>
        </p:nvCxnSpPr>
        <p:spPr>
          <a:xfrm flipV="1">
            <a:off x="5031071" y="2600058"/>
            <a:ext cx="1787367" cy="720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7E8C8-0300-B246-A869-5406F53C59F1}"/>
              </a:ext>
            </a:extLst>
          </p:cNvPr>
          <p:cNvSpPr txBox="1"/>
          <p:nvPr/>
        </p:nvSpPr>
        <p:spPr>
          <a:xfrm>
            <a:off x="6759948" y="247907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тип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F6C854-1BC2-4D46-8769-953BFEE6C432}"/>
              </a:ext>
            </a:extLst>
          </p:cNvPr>
          <p:cNvCxnSpPr>
            <a:cxnSpLocks/>
          </p:cNvCxnSpPr>
          <p:nvPr/>
        </p:nvCxnSpPr>
        <p:spPr>
          <a:xfrm>
            <a:off x="5580112" y="2715766"/>
            <a:ext cx="1224136" cy="11923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10F59A-6043-1245-A3D2-72BF7631F675}"/>
              </a:ext>
            </a:extLst>
          </p:cNvPr>
          <p:cNvSpPr txBox="1"/>
          <p:nvPr/>
        </p:nvSpPr>
        <p:spPr>
          <a:xfrm>
            <a:off x="6754115" y="26713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наименование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573AE-18FC-094E-84E3-7D1D10967AE3}"/>
              </a:ext>
            </a:extLst>
          </p:cNvPr>
          <p:cNvSpPr txBox="1"/>
          <p:nvPr/>
        </p:nvSpPr>
        <p:spPr>
          <a:xfrm>
            <a:off x="3228167" y="2832667"/>
            <a:ext cx="146845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C128031-CBCB-ED49-91BC-3026314055E0}"/>
              </a:ext>
            </a:extLst>
          </p:cNvPr>
          <p:cNvCxnSpPr>
            <a:cxnSpLocks/>
          </p:cNvCxnSpPr>
          <p:nvPr/>
        </p:nvCxnSpPr>
        <p:spPr>
          <a:xfrm flipH="1">
            <a:off x="2117001" y="3140444"/>
            <a:ext cx="1700761" cy="1133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0C3A11-F827-3045-867E-532D36FCC045}"/>
              </a:ext>
            </a:extLst>
          </p:cNvPr>
          <p:cNvSpPr txBox="1"/>
          <p:nvPr/>
        </p:nvSpPr>
        <p:spPr>
          <a:xfrm>
            <a:off x="1405268" y="4286850"/>
            <a:ext cx="1450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Вывод на печать</a:t>
            </a:r>
          </a:p>
        </p:txBody>
      </p:sp>
    </p:spTree>
    <p:extLst>
      <p:ext uri="{BB962C8B-B14F-4D97-AF65-F5344CB8AC3E}">
        <p14:creationId xmlns:p14="http://schemas.microsoft.com/office/powerpoint/2010/main" val="77789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6B67-B7BB-C345-9273-1D36065E3ACD}"/>
              </a:ext>
            </a:extLst>
          </p:cNvPr>
          <p:cNvSpPr txBox="1"/>
          <p:nvPr/>
        </p:nvSpPr>
        <p:spPr>
          <a:xfrm>
            <a:off x="4346597" y="2527220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016E9A-6933-A544-A49C-FCCB900F34EA}"/>
              </a:ext>
            </a:extLst>
          </p:cNvPr>
          <p:cNvCxnSpPr>
            <a:stCxn id="24" idx="2"/>
          </p:cNvCxnSpPr>
          <p:nvPr/>
        </p:nvCxnSpPr>
        <p:spPr>
          <a:xfrm>
            <a:off x="4521613" y="2834997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C1C93-6579-C84B-8B6C-497535C93ECF}"/>
              </a:ext>
            </a:extLst>
          </p:cNvPr>
          <p:cNvSpPr txBox="1"/>
          <p:nvPr/>
        </p:nvSpPr>
        <p:spPr>
          <a:xfrm>
            <a:off x="5016881" y="3493479"/>
            <a:ext cx="151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Название метода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7CBB3-05FD-0546-AEA0-2E06FA9B66E7}"/>
              </a:ext>
            </a:extLst>
          </p:cNvPr>
          <p:cNvSpPr txBox="1"/>
          <p:nvPr/>
        </p:nvSpPr>
        <p:spPr>
          <a:xfrm>
            <a:off x="4696628" y="2527220"/>
            <a:ext cx="10558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AD7E640-4FC8-0E4D-9176-8C85222CAA51}"/>
              </a:ext>
            </a:extLst>
          </p:cNvPr>
          <p:cNvCxnSpPr/>
          <p:nvPr/>
        </p:nvCxnSpPr>
        <p:spPr>
          <a:xfrm flipV="1">
            <a:off x="5752522" y="2427734"/>
            <a:ext cx="691686" cy="9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BB0F8B-F116-4046-9F65-AAFB088C0B75}"/>
              </a:ext>
            </a:extLst>
          </p:cNvPr>
          <p:cNvSpPr txBox="1"/>
          <p:nvPr/>
        </p:nvSpPr>
        <p:spPr>
          <a:xfrm>
            <a:off x="6425506" y="2219443"/>
            <a:ext cx="165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Параметры метода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6C52F4-E16C-A442-A581-15C910729D2F}"/>
              </a:ext>
            </a:extLst>
          </p:cNvPr>
          <p:cNvCxnSpPr/>
          <p:nvPr/>
        </p:nvCxnSpPr>
        <p:spPr>
          <a:xfrm flipV="1">
            <a:off x="5031071" y="2600058"/>
            <a:ext cx="1787367" cy="720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7E8C8-0300-B246-A869-5406F53C59F1}"/>
              </a:ext>
            </a:extLst>
          </p:cNvPr>
          <p:cNvSpPr txBox="1"/>
          <p:nvPr/>
        </p:nvSpPr>
        <p:spPr>
          <a:xfrm>
            <a:off x="6759948" y="247907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тип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F6C854-1BC2-4D46-8769-953BFEE6C432}"/>
              </a:ext>
            </a:extLst>
          </p:cNvPr>
          <p:cNvCxnSpPr>
            <a:cxnSpLocks/>
          </p:cNvCxnSpPr>
          <p:nvPr/>
        </p:nvCxnSpPr>
        <p:spPr>
          <a:xfrm>
            <a:off x="5580112" y="2715766"/>
            <a:ext cx="1224136" cy="11923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10F59A-6043-1245-A3D2-72BF7631F675}"/>
              </a:ext>
            </a:extLst>
          </p:cNvPr>
          <p:cNvSpPr txBox="1"/>
          <p:nvPr/>
        </p:nvSpPr>
        <p:spPr>
          <a:xfrm>
            <a:off x="6754115" y="26713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наименование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573AE-18FC-094E-84E3-7D1D10967AE3}"/>
              </a:ext>
            </a:extLst>
          </p:cNvPr>
          <p:cNvSpPr txBox="1"/>
          <p:nvPr/>
        </p:nvSpPr>
        <p:spPr>
          <a:xfrm>
            <a:off x="3228167" y="2832667"/>
            <a:ext cx="146845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C128031-CBCB-ED49-91BC-3026314055E0}"/>
              </a:ext>
            </a:extLst>
          </p:cNvPr>
          <p:cNvCxnSpPr>
            <a:cxnSpLocks/>
          </p:cNvCxnSpPr>
          <p:nvPr/>
        </p:nvCxnSpPr>
        <p:spPr>
          <a:xfrm flipH="1">
            <a:off x="2117001" y="3140444"/>
            <a:ext cx="1700761" cy="1133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0C3A11-F827-3045-867E-532D36FCC045}"/>
              </a:ext>
            </a:extLst>
          </p:cNvPr>
          <p:cNvSpPr txBox="1"/>
          <p:nvPr/>
        </p:nvSpPr>
        <p:spPr>
          <a:xfrm>
            <a:off x="1405268" y="4286850"/>
            <a:ext cx="1450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Вывод на печать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112D5B-B1E9-6544-9106-F07EBF7CC21F}"/>
              </a:ext>
            </a:extLst>
          </p:cNvPr>
          <p:cNvSpPr txBox="1"/>
          <p:nvPr/>
        </p:nvSpPr>
        <p:spPr>
          <a:xfrm>
            <a:off x="4696626" y="2832667"/>
            <a:ext cx="1428550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5C3F714-F17C-9F4E-9EC6-7EDB7195B8A7}"/>
              </a:ext>
            </a:extLst>
          </p:cNvPr>
          <p:cNvCxnSpPr/>
          <p:nvPr/>
        </p:nvCxnSpPr>
        <p:spPr>
          <a:xfrm>
            <a:off x="6111086" y="3126998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A6ADE3-2657-1741-A878-30CA0FB56608}"/>
              </a:ext>
            </a:extLst>
          </p:cNvPr>
          <p:cNvSpPr txBox="1"/>
          <p:nvPr/>
        </p:nvSpPr>
        <p:spPr>
          <a:xfrm>
            <a:off x="6804248" y="3767999"/>
            <a:ext cx="199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Выводимое сообщение</a:t>
            </a:r>
          </a:p>
        </p:txBody>
      </p:sp>
    </p:spTree>
    <p:extLst>
      <p:ext uri="{BB962C8B-B14F-4D97-AF65-F5344CB8AC3E}">
        <p14:creationId xmlns:p14="http://schemas.microsoft.com/office/powerpoint/2010/main" val="399321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6B67-B7BB-C345-9273-1D36065E3ACD}"/>
              </a:ext>
            </a:extLst>
          </p:cNvPr>
          <p:cNvSpPr txBox="1"/>
          <p:nvPr/>
        </p:nvSpPr>
        <p:spPr>
          <a:xfrm>
            <a:off x="4346597" y="2527220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016E9A-6933-A544-A49C-FCCB900F34EA}"/>
              </a:ext>
            </a:extLst>
          </p:cNvPr>
          <p:cNvCxnSpPr>
            <a:stCxn id="24" idx="2"/>
          </p:cNvCxnSpPr>
          <p:nvPr/>
        </p:nvCxnSpPr>
        <p:spPr>
          <a:xfrm>
            <a:off x="4521613" y="2834997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C1C93-6579-C84B-8B6C-497535C93ECF}"/>
              </a:ext>
            </a:extLst>
          </p:cNvPr>
          <p:cNvSpPr txBox="1"/>
          <p:nvPr/>
        </p:nvSpPr>
        <p:spPr>
          <a:xfrm>
            <a:off x="5016881" y="3493479"/>
            <a:ext cx="151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Название метода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7CBB3-05FD-0546-AEA0-2E06FA9B66E7}"/>
              </a:ext>
            </a:extLst>
          </p:cNvPr>
          <p:cNvSpPr txBox="1"/>
          <p:nvPr/>
        </p:nvSpPr>
        <p:spPr>
          <a:xfrm>
            <a:off x="4696628" y="2527220"/>
            <a:ext cx="10558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AD7E640-4FC8-0E4D-9176-8C85222CAA51}"/>
              </a:ext>
            </a:extLst>
          </p:cNvPr>
          <p:cNvCxnSpPr/>
          <p:nvPr/>
        </p:nvCxnSpPr>
        <p:spPr>
          <a:xfrm flipV="1">
            <a:off x="5752522" y="2427734"/>
            <a:ext cx="691686" cy="9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BB0F8B-F116-4046-9F65-AAFB088C0B75}"/>
              </a:ext>
            </a:extLst>
          </p:cNvPr>
          <p:cNvSpPr txBox="1"/>
          <p:nvPr/>
        </p:nvSpPr>
        <p:spPr>
          <a:xfrm>
            <a:off x="6425506" y="2219443"/>
            <a:ext cx="165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Параметры метода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6C52F4-E16C-A442-A581-15C910729D2F}"/>
              </a:ext>
            </a:extLst>
          </p:cNvPr>
          <p:cNvCxnSpPr/>
          <p:nvPr/>
        </p:nvCxnSpPr>
        <p:spPr>
          <a:xfrm flipV="1">
            <a:off x="5031071" y="2600058"/>
            <a:ext cx="1787367" cy="720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7E8C8-0300-B246-A869-5406F53C59F1}"/>
              </a:ext>
            </a:extLst>
          </p:cNvPr>
          <p:cNvSpPr txBox="1"/>
          <p:nvPr/>
        </p:nvSpPr>
        <p:spPr>
          <a:xfrm>
            <a:off x="6759948" y="247907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тип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F6C854-1BC2-4D46-8769-953BFEE6C432}"/>
              </a:ext>
            </a:extLst>
          </p:cNvPr>
          <p:cNvCxnSpPr>
            <a:cxnSpLocks/>
          </p:cNvCxnSpPr>
          <p:nvPr/>
        </p:nvCxnSpPr>
        <p:spPr>
          <a:xfrm>
            <a:off x="5580112" y="2715766"/>
            <a:ext cx="1224136" cy="11923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10F59A-6043-1245-A3D2-72BF7631F675}"/>
              </a:ext>
            </a:extLst>
          </p:cNvPr>
          <p:cNvSpPr txBox="1"/>
          <p:nvPr/>
        </p:nvSpPr>
        <p:spPr>
          <a:xfrm>
            <a:off x="6754115" y="26713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наименование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573AE-18FC-094E-84E3-7D1D10967AE3}"/>
              </a:ext>
            </a:extLst>
          </p:cNvPr>
          <p:cNvSpPr txBox="1"/>
          <p:nvPr/>
        </p:nvSpPr>
        <p:spPr>
          <a:xfrm>
            <a:off x="3228167" y="2832667"/>
            <a:ext cx="146845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C128031-CBCB-ED49-91BC-3026314055E0}"/>
              </a:ext>
            </a:extLst>
          </p:cNvPr>
          <p:cNvCxnSpPr>
            <a:cxnSpLocks/>
          </p:cNvCxnSpPr>
          <p:nvPr/>
        </p:nvCxnSpPr>
        <p:spPr>
          <a:xfrm flipH="1">
            <a:off x="2117001" y="3140444"/>
            <a:ext cx="1700761" cy="1133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0C3A11-F827-3045-867E-532D36FCC045}"/>
              </a:ext>
            </a:extLst>
          </p:cNvPr>
          <p:cNvSpPr txBox="1"/>
          <p:nvPr/>
        </p:nvSpPr>
        <p:spPr>
          <a:xfrm>
            <a:off x="1405268" y="4286850"/>
            <a:ext cx="1450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Вывод на печать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112D5B-B1E9-6544-9106-F07EBF7CC21F}"/>
              </a:ext>
            </a:extLst>
          </p:cNvPr>
          <p:cNvSpPr txBox="1"/>
          <p:nvPr/>
        </p:nvSpPr>
        <p:spPr>
          <a:xfrm>
            <a:off x="4696626" y="2832667"/>
            <a:ext cx="1428550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5C3F714-F17C-9F4E-9EC6-7EDB7195B8A7}"/>
              </a:ext>
            </a:extLst>
          </p:cNvPr>
          <p:cNvCxnSpPr/>
          <p:nvPr/>
        </p:nvCxnSpPr>
        <p:spPr>
          <a:xfrm>
            <a:off x="6111086" y="3126998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A6ADE3-2657-1741-A878-30CA0FB56608}"/>
              </a:ext>
            </a:extLst>
          </p:cNvPr>
          <p:cNvSpPr txBox="1"/>
          <p:nvPr/>
        </p:nvSpPr>
        <p:spPr>
          <a:xfrm>
            <a:off x="6804248" y="3767999"/>
            <a:ext cx="199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Выводимое сообщение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F03CE-AA39-A34D-B281-F69D80783E5A}"/>
              </a:ext>
            </a:extLst>
          </p:cNvPr>
          <p:cNvSpPr txBox="1"/>
          <p:nvPr/>
        </p:nvSpPr>
        <p:spPr>
          <a:xfrm>
            <a:off x="2700520" y="1914104"/>
            <a:ext cx="134897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96A24F7-5FB4-E447-8994-548F5E17A7B1}"/>
              </a:ext>
            </a:extLst>
          </p:cNvPr>
          <p:cNvCxnSpPr>
            <a:cxnSpLocks/>
          </p:cNvCxnSpPr>
          <p:nvPr/>
        </p:nvCxnSpPr>
        <p:spPr>
          <a:xfrm flipV="1">
            <a:off x="4010133" y="1708779"/>
            <a:ext cx="2182047" cy="216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3A4085-8557-CA46-92FB-B444F006AC53}"/>
              </a:ext>
            </a:extLst>
          </p:cNvPr>
          <p:cNvSpPr txBox="1"/>
          <p:nvPr/>
        </p:nvSpPr>
        <p:spPr>
          <a:xfrm>
            <a:off x="5533746" y="1426072"/>
            <a:ext cx="289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Пакет, в котором расположен класс</a:t>
            </a:r>
          </a:p>
        </p:txBody>
      </p:sp>
    </p:spTree>
    <p:extLst>
      <p:ext uri="{BB962C8B-B14F-4D97-AF65-F5344CB8AC3E}">
        <p14:creationId xmlns:p14="http://schemas.microsoft.com/office/powerpoint/2010/main" val="108950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6B67-B7BB-C345-9273-1D36065E3ACD}"/>
              </a:ext>
            </a:extLst>
          </p:cNvPr>
          <p:cNvSpPr txBox="1"/>
          <p:nvPr/>
        </p:nvSpPr>
        <p:spPr>
          <a:xfrm>
            <a:off x="4346597" y="2527220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016E9A-6933-A544-A49C-FCCB900F34EA}"/>
              </a:ext>
            </a:extLst>
          </p:cNvPr>
          <p:cNvCxnSpPr>
            <a:stCxn id="24" idx="2"/>
          </p:cNvCxnSpPr>
          <p:nvPr/>
        </p:nvCxnSpPr>
        <p:spPr>
          <a:xfrm>
            <a:off x="4521613" y="2834997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C1C93-6579-C84B-8B6C-497535C93ECF}"/>
              </a:ext>
            </a:extLst>
          </p:cNvPr>
          <p:cNvSpPr txBox="1"/>
          <p:nvPr/>
        </p:nvSpPr>
        <p:spPr>
          <a:xfrm>
            <a:off x="5016881" y="3493479"/>
            <a:ext cx="151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Название метода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7CBB3-05FD-0546-AEA0-2E06FA9B66E7}"/>
              </a:ext>
            </a:extLst>
          </p:cNvPr>
          <p:cNvSpPr txBox="1"/>
          <p:nvPr/>
        </p:nvSpPr>
        <p:spPr>
          <a:xfrm>
            <a:off x="4696628" y="2527220"/>
            <a:ext cx="10558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AD7E640-4FC8-0E4D-9176-8C85222CAA51}"/>
              </a:ext>
            </a:extLst>
          </p:cNvPr>
          <p:cNvCxnSpPr/>
          <p:nvPr/>
        </p:nvCxnSpPr>
        <p:spPr>
          <a:xfrm flipV="1">
            <a:off x="5752522" y="2427734"/>
            <a:ext cx="691686" cy="9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BB0F8B-F116-4046-9F65-AAFB088C0B75}"/>
              </a:ext>
            </a:extLst>
          </p:cNvPr>
          <p:cNvSpPr txBox="1"/>
          <p:nvPr/>
        </p:nvSpPr>
        <p:spPr>
          <a:xfrm>
            <a:off x="6425506" y="2219443"/>
            <a:ext cx="165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Параметры метода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6C52F4-E16C-A442-A581-15C910729D2F}"/>
              </a:ext>
            </a:extLst>
          </p:cNvPr>
          <p:cNvCxnSpPr/>
          <p:nvPr/>
        </p:nvCxnSpPr>
        <p:spPr>
          <a:xfrm flipV="1">
            <a:off x="5031071" y="2600058"/>
            <a:ext cx="1787367" cy="720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FC7E8C8-0300-B246-A869-5406F53C59F1}"/>
              </a:ext>
            </a:extLst>
          </p:cNvPr>
          <p:cNvSpPr txBox="1"/>
          <p:nvPr/>
        </p:nvSpPr>
        <p:spPr>
          <a:xfrm>
            <a:off x="6759948" y="247907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тип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EF6C854-1BC2-4D46-8769-953BFEE6C432}"/>
              </a:ext>
            </a:extLst>
          </p:cNvPr>
          <p:cNvCxnSpPr>
            <a:cxnSpLocks/>
          </p:cNvCxnSpPr>
          <p:nvPr/>
        </p:nvCxnSpPr>
        <p:spPr>
          <a:xfrm>
            <a:off x="5580112" y="2715766"/>
            <a:ext cx="1224136" cy="119231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10F59A-6043-1245-A3D2-72BF7631F675}"/>
              </a:ext>
            </a:extLst>
          </p:cNvPr>
          <p:cNvSpPr txBox="1"/>
          <p:nvPr/>
        </p:nvSpPr>
        <p:spPr>
          <a:xfrm>
            <a:off x="6754115" y="2671306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наименование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573AE-18FC-094E-84E3-7D1D10967AE3}"/>
              </a:ext>
            </a:extLst>
          </p:cNvPr>
          <p:cNvSpPr txBox="1"/>
          <p:nvPr/>
        </p:nvSpPr>
        <p:spPr>
          <a:xfrm>
            <a:off x="3228167" y="2832667"/>
            <a:ext cx="146845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C128031-CBCB-ED49-91BC-3026314055E0}"/>
              </a:ext>
            </a:extLst>
          </p:cNvPr>
          <p:cNvCxnSpPr>
            <a:cxnSpLocks/>
          </p:cNvCxnSpPr>
          <p:nvPr/>
        </p:nvCxnSpPr>
        <p:spPr>
          <a:xfrm flipH="1">
            <a:off x="2117001" y="3140444"/>
            <a:ext cx="1700761" cy="11333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0C3A11-F827-3045-867E-532D36FCC045}"/>
              </a:ext>
            </a:extLst>
          </p:cNvPr>
          <p:cNvSpPr txBox="1"/>
          <p:nvPr/>
        </p:nvSpPr>
        <p:spPr>
          <a:xfrm>
            <a:off x="1405268" y="4286850"/>
            <a:ext cx="1450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Вывод на печать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112D5B-B1E9-6544-9106-F07EBF7CC21F}"/>
              </a:ext>
            </a:extLst>
          </p:cNvPr>
          <p:cNvSpPr txBox="1"/>
          <p:nvPr/>
        </p:nvSpPr>
        <p:spPr>
          <a:xfrm>
            <a:off x="4696626" y="2832667"/>
            <a:ext cx="1428550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5C3F714-F17C-9F4E-9EC6-7EDB7195B8A7}"/>
              </a:ext>
            </a:extLst>
          </p:cNvPr>
          <p:cNvCxnSpPr/>
          <p:nvPr/>
        </p:nvCxnSpPr>
        <p:spPr>
          <a:xfrm>
            <a:off x="6111086" y="3126998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1A6ADE3-2657-1741-A878-30CA0FB56608}"/>
              </a:ext>
            </a:extLst>
          </p:cNvPr>
          <p:cNvSpPr txBox="1"/>
          <p:nvPr/>
        </p:nvSpPr>
        <p:spPr>
          <a:xfrm>
            <a:off x="6804248" y="3767999"/>
            <a:ext cx="199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Выводимое сообщение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F03CE-AA39-A34D-B281-F69D80783E5A}"/>
              </a:ext>
            </a:extLst>
          </p:cNvPr>
          <p:cNvSpPr txBox="1"/>
          <p:nvPr/>
        </p:nvSpPr>
        <p:spPr>
          <a:xfrm>
            <a:off x="2700520" y="1914104"/>
            <a:ext cx="134897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96A24F7-5FB4-E447-8994-548F5E17A7B1}"/>
              </a:ext>
            </a:extLst>
          </p:cNvPr>
          <p:cNvCxnSpPr>
            <a:cxnSpLocks/>
          </p:cNvCxnSpPr>
          <p:nvPr/>
        </p:nvCxnSpPr>
        <p:spPr>
          <a:xfrm flipV="1">
            <a:off x="4010133" y="1708779"/>
            <a:ext cx="2182047" cy="216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3A4085-8557-CA46-92FB-B444F006AC53}"/>
              </a:ext>
            </a:extLst>
          </p:cNvPr>
          <p:cNvSpPr txBox="1"/>
          <p:nvPr/>
        </p:nvSpPr>
        <p:spPr>
          <a:xfrm>
            <a:off x="5533746" y="1426072"/>
            <a:ext cx="289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Пакет, в котором расположен класс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485E0C5-8865-944B-A401-D8EB6514649A}"/>
              </a:ext>
            </a:extLst>
          </p:cNvPr>
          <p:cNvSpPr/>
          <p:nvPr/>
        </p:nvSpPr>
        <p:spPr>
          <a:xfrm>
            <a:off x="5613278" y="2479076"/>
            <a:ext cx="372894" cy="3591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A4C21C90-EE8D-D849-9567-611D450C1452}"/>
              </a:ext>
            </a:extLst>
          </p:cNvPr>
          <p:cNvSpPr/>
          <p:nvPr/>
        </p:nvSpPr>
        <p:spPr>
          <a:xfrm>
            <a:off x="2947262" y="3096599"/>
            <a:ext cx="372894" cy="35911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7F0335B-35B1-204D-84F5-793D799D9E12}"/>
              </a:ext>
            </a:extLst>
          </p:cNvPr>
          <p:cNvCxnSpPr>
            <a:stCxn id="44" idx="4"/>
          </p:cNvCxnSpPr>
          <p:nvPr/>
        </p:nvCxnSpPr>
        <p:spPr>
          <a:xfrm>
            <a:off x="3133709" y="3455718"/>
            <a:ext cx="1435863" cy="81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CB1F9755-371E-2D41-8352-CA739D299E87}"/>
              </a:ext>
            </a:extLst>
          </p:cNvPr>
          <p:cNvCxnSpPr>
            <a:stCxn id="43" idx="4"/>
          </p:cNvCxnSpPr>
          <p:nvPr/>
        </p:nvCxnSpPr>
        <p:spPr>
          <a:xfrm flipH="1">
            <a:off x="4569288" y="2838195"/>
            <a:ext cx="1230437" cy="14455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E2BA6A-912D-C64E-8A4B-1A5743143B52}"/>
              </a:ext>
            </a:extLst>
          </p:cNvPr>
          <p:cNvSpPr txBox="1"/>
          <p:nvPr/>
        </p:nvSpPr>
        <p:spPr>
          <a:xfrm>
            <a:off x="3340348" y="4266878"/>
            <a:ext cx="360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Открывыющая и закрывающая скобка блока</a:t>
            </a:r>
          </a:p>
        </p:txBody>
      </p:sp>
    </p:spTree>
    <p:extLst>
      <p:ext uri="{BB962C8B-B14F-4D97-AF65-F5344CB8AC3E}">
        <p14:creationId xmlns:p14="http://schemas.microsoft.com/office/powerpoint/2010/main" val="364337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 sz="1600"/>
              <a:t>Типы данных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4"/>
            <a:ext cx="8432827" cy="3895085"/>
          </a:xfrm>
        </p:spPr>
        <p:txBody>
          <a:bodyPr/>
          <a:lstStyle/>
          <a:p>
            <a:pPr marL="0" indent="0">
              <a:buNone/>
            </a:pPr>
            <a:endParaRPr lang="ru-RU" sz="2200" b="1"/>
          </a:p>
          <a:p>
            <a:pPr marL="0" indent="0">
              <a:buNone/>
            </a:pPr>
            <a:endParaRPr lang="en-US" sz="2200" b="1"/>
          </a:p>
          <a:p>
            <a:r>
              <a:rPr lang="ru-RU"/>
              <a:t>Примитивные</a:t>
            </a:r>
          </a:p>
          <a:p>
            <a:r>
              <a:rPr lang="ru-RU"/>
              <a:t>Непримитивные</a:t>
            </a:r>
          </a:p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B8089B-76DB-3C48-86A8-046AD57B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131590"/>
            <a:ext cx="4017526" cy="32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56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Типы данных. Примитивные типы</a:t>
            </a:r>
            <a:endParaRPr lang="ru-RU" sz="1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432827" cy="3895085"/>
          </a:xfrm>
        </p:spPr>
        <p:txBody>
          <a:bodyPr/>
          <a:lstStyle/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16</a:t>
            </a:fld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1F4EFE4-D4B5-324F-914A-7B52F7658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8503"/>
              </p:ext>
            </p:extLst>
          </p:nvPr>
        </p:nvGraphicFramePr>
        <p:xfrm>
          <a:off x="427593" y="915566"/>
          <a:ext cx="80648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299">
                  <a:extLst>
                    <a:ext uri="{9D8B030D-6E8A-4147-A177-3AD203B41FA5}">
                      <a16:colId xmlns:a16="http://schemas.microsoft.com/office/drawing/2014/main" val="3193851994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169141906"/>
                    </a:ext>
                  </a:extLst>
                </a:gridCol>
                <a:gridCol w="2688299">
                  <a:extLst>
                    <a:ext uri="{9D8B030D-6E8A-4147-A177-3AD203B41FA5}">
                      <a16:colId xmlns:a16="http://schemas.microsoft.com/office/drawing/2014/main" val="3738114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Тип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Значение по умолчанию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Размер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93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false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51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‘\u0000’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7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16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57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70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0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0.0f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8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0.0d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 byte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4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7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Типы данных. Примитивные типы. Пример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4897C1-BF6A-DD4F-8972-7425F867F1AC}"/>
              </a:ext>
            </a:extLst>
          </p:cNvPr>
          <p:cNvSpPr/>
          <p:nvPr/>
        </p:nvSpPr>
        <p:spPr>
          <a:xfrm>
            <a:off x="243629" y="77155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PrimitiveDemo1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a =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b = </a:t>
            </a:r>
            <a:r>
              <a:rPr lang="en-US">
                <a:solidFill>
                  <a:srgbClr val="0000FF"/>
                </a:solidFill>
                <a:effectLst/>
              </a:rPr>
              <a:t>30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sum = a + b;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.println(sum); </a:t>
            </a:r>
            <a:r>
              <a:rPr lang="en-US" i="1">
                <a:solidFill>
                  <a:srgbClr val="808080"/>
                </a:solidFill>
                <a:effectLst/>
              </a:rPr>
              <a:t>// 40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CAED63-7F1D-EA44-A407-6F35D7D17E9C}"/>
              </a:ext>
            </a:extLst>
          </p:cNvPr>
          <p:cNvSpPr/>
          <p:nvPr/>
        </p:nvSpPr>
        <p:spPr>
          <a:xfrm>
            <a:off x="243629" y="280287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PrimitiveDemo2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short </a:t>
            </a:r>
            <a:r>
              <a:rPr lang="en-US"/>
              <a:t>year1 = </a:t>
            </a:r>
            <a:r>
              <a:rPr lang="en-US">
                <a:solidFill>
                  <a:srgbClr val="0000FF"/>
                </a:solidFill>
                <a:effectLst/>
              </a:rPr>
              <a:t>25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short </a:t>
            </a:r>
            <a:r>
              <a:rPr lang="en-US"/>
              <a:t>year2 = </a:t>
            </a:r>
            <a:r>
              <a:rPr lang="en-US">
                <a:solidFill>
                  <a:srgbClr val="0000FF"/>
                </a:solidFill>
                <a:effectLst/>
              </a:rPr>
              <a:t>50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.println(year1 + year2); </a:t>
            </a:r>
            <a:r>
              <a:rPr lang="en-US" i="1">
                <a:solidFill>
                  <a:srgbClr val="808080"/>
                </a:solidFill>
                <a:effectLst/>
              </a:rPr>
              <a:t>// 75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7B76460-A607-7C41-AC1A-748DCD6B56B7}"/>
              </a:ext>
            </a:extLst>
          </p:cNvPr>
          <p:cNvSpPr/>
          <p:nvPr/>
        </p:nvSpPr>
        <p:spPr>
          <a:xfrm>
            <a:off x="4355976" y="51045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PrimitiveDemo3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long </a:t>
            </a:r>
            <a:r>
              <a:rPr lang="en-US"/>
              <a:t>l = </a:t>
            </a:r>
            <a:r>
              <a:rPr lang="en-US">
                <a:solidFill>
                  <a:srgbClr val="0000FF"/>
                </a:solidFill>
                <a:effectLst/>
              </a:rPr>
              <a:t>100_000_000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  <a:effectLst/>
              </a:rPr>
              <a:t>50000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  <a:effectLst/>
              </a:rPr>
              <a:t>//int sum = l + i; // Compile error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long </a:t>
            </a:r>
            <a:r>
              <a:rPr lang="en-US"/>
              <a:t>sum = l + i;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.println(sum); </a:t>
            </a:r>
            <a:r>
              <a:rPr lang="en-US" i="1">
                <a:solidFill>
                  <a:srgbClr val="808080"/>
                </a:solidFill>
                <a:effectLst/>
              </a:rPr>
              <a:t>// 100050000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575D132-C528-CE41-9E08-6E04728DBC0F}"/>
              </a:ext>
            </a:extLst>
          </p:cNvPr>
          <p:cNvSpPr/>
          <p:nvPr/>
        </p:nvSpPr>
        <p:spPr>
          <a:xfrm>
            <a:off x="4355976" y="2465844"/>
            <a:ext cx="629344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PrimitiveDemo4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float </a:t>
            </a:r>
            <a:r>
              <a:rPr lang="en-US"/>
              <a:t>f = </a:t>
            </a:r>
            <a:r>
              <a:rPr lang="en-US">
                <a:solidFill>
                  <a:srgbClr val="0000FF"/>
                </a:solidFill>
                <a:effectLst/>
              </a:rPr>
              <a:t>234.9f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double </a:t>
            </a:r>
            <a:r>
              <a:rPr lang="en-US"/>
              <a:t>d = </a:t>
            </a:r>
            <a:r>
              <a:rPr lang="en-US">
                <a:solidFill>
                  <a:srgbClr val="0000FF"/>
                </a:solidFill>
                <a:effectLst/>
              </a:rPr>
              <a:t>678.8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i="1">
                <a:solidFill>
                  <a:srgbClr val="808080"/>
                </a:solidFill>
                <a:effectLst/>
              </a:rPr>
              <a:t>//float sum = f + d; // Compile error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    //byte sum = (byte) (f + d);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double </a:t>
            </a:r>
            <a:r>
              <a:rPr lang="en-US"/>
              <a:t>sum_double = f + d;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sum_int = (</a:t>
            </a:r>
            <a:r>
              <a:rPr lang="en-US" b="1">
                <a:solidFill>
                  <a:srgbClr val="000080"/>
                </a:solidFill>
                <a:effectLst/>
              </a:rPr>
              <a:t>int</a:t>
            </a:r>
            <a:r>
              <a:rPr lang="en-US"/>
              <a:t>) (f + d);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.println(sum_double); </a:t>
            </a:r>
            <a:r>
              <a:rPr lang="en-US" i="1">
                <a:solidFill>
                  <a:srgbClr val="808080"/>
                </a:solidFill>
                <a:effectLst/>
              </a:rPr>
              <a:t>// 913.6999938964843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    </a:t>
            </a:r>
            <a:r>
              <a:rPr lang="en-US"/>
              <a:t>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.println(sum_int); </a:t>
            </a:r>
            <a:r>
              <a:rPr lang="en-US" i="1">
                <a:solidFill>
                  <a:srgbClr val="808080"/>
                </a:solidFill>
                <a:effectLst/>
              </a:rPr>
              <a:t>// 913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77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Типы данных. Примитивные типы. Пример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18</a:t>
            </a:fld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BC7F6C-1C40-994E-917E-82EF7611A8C5}"/>
              </a:ext>
            </a:extLst>
          </p:cNvPr>
          <p:cNvSpPr/>
          <p:nvPr/>
        </p:nvSpPr>
        <p:spPr>
          <a:xfrm>
            <a:off x="539552" y="672793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80"/>
                </a:solidFill>
                <a:effectLst/>
              </a:rPr>
              <a:t>public class </a:t>
            </a:r>
            <a:r>
              <a:rPr lang="en-US" sz="1200"/>
              <a:t>PrimitiveDemo5 {</a:t>
            </a:r>
            <a:br>
              <a:rPr lang="en-US" sz="1200"/>
            </a:br>
            <a:r>
              <a:rPr lang="en-US" sz="1200"/>
              <a:t>    </a:t>
            </a:r>
            <a:r>
              <a:rPr lang="en-US" sz="1200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 sz="1200"/>
              <a:t>main(String[] args) {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byte </a:t>
            </a:r>
            <a:r>
              <a:rPr lang="en-US" sz="1200"/>
              <a:t>b = </a:t>
            </a:r>
            <a:r>
              <a:rPr lang="en-US" sz="1200">
                <a:solidFill>
                  <a:srgbClr val="0000FF"/>
                </a:solidFill>
                <a:effectLst/>
              </a:rPr>
              <a:t>127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 i="1">
                <a:solidFill>
                  <a:srgbClr val="808080"/>
                </a:solidFill>
                <a:effectLst/>
              </a:rPr>
              <a:t>//        b = 128; // 127 - max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short </a:t>
            </a:r>
            <a:r>
              <a:rPr lang="en-US" sz="1200"/>
              <a:t>s = </a:t>
            </a:r>
            <a:r>
              <a:rPr lang="en-US" sz="1200">
                <a:solidFill>
                  <a:srgbClr val="0000FF"/>
                </a:solidFill>
                <a:effectLst/>
              </a:rPr>
              <a:t>32767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 i="1">
                <a:solidFill>
                  <a:srgbClr val="808080"/>
                </a:solidFill>
                <a:effectLst/>
              </a:rPr>
              <a:t>//        s = 32768; // 32767 - max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long </a:t>
            </a:r>
            <a:r>
              <a:rPr lang="en-US" sz="1200"/>
              <a:t>l = </a:t>
            </a:r>
            <a:r>
              <a:rPr lang="en-US" sz="1200">
                <a:solidFill>
                  <a:srgbClr val="0000FF"/>
                </a:solidFill>
                <a:effectLst/>
              </a:rPr>
              <a:t>123_456_789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l = </a:t>
            </a:r>
            <a:r>
              <a:rPr lang="en-US" sz="1200">
                <a:solidFill>
                  <a:srgbClr val="0000FF"/>
                </a:solidFill>
                <a:effectLst/>
              </a:rPr>
              <a:t>123456789l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l = </a:t>
            </a:r>
            <a:r>
              <a:rPr lang="en-US" sz="1200">
                <a:solidFill>
                  <a:srgbClr val="0000FF"/>
                </a:solidFill>
                <a:effectLst/>
              </a:rPr>
              <a:t>123_456_789L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l = </a:t>
            </a:r>
            <a:r>
              <a:rPr lang="en-US" sz="1200">
                <a:solidFill>
                  <a:srgbClr val="0000FF"/>
                </a:solidFill>
                <a:effectLst/>
              </a:rPr>
              <a:t>0xAAD1</a:t>
            </a:r>
            <a:r>
              <a:rPr lang="en-US" sz="1200"/>
              <a:t>; </a:t>
            </a:r>
            <a:r>
              <a:rPr lang="en-US" sz="1200" i="1">
                <a:solidFill>
                  <a:srgbClr val="808080"/>
                </a:solidFill>
                <a:effectLst/>
              </a:rPr>
              <a:t>// 43729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    </a:t>
            </a:r>
            <a:r>
              <a:rPr lang="en-US" sz="1200"/>
              <a:t>l = </a:t>
            </a:r>
            <a:r>
              <a:rPr lang="en-US" sz="1200">
                <a:solidFill>
                  <a:srgbClr val="0000FF"/>
                </a:solidFill>
                <a:effectLst/>
              </a:rPr>
              <a:t>027</a:t>
            </a:r>
            <a:r>
              <a:rPr lang="en-US" sz="1200"/>
              <a:t>; </a:t>
            </a:r>
            <a:r>
              <a:rPr lang="en-US" sz="1200" i="1">
                <a:solidFill>
                  <a:srgbClr val="808080"/>
                </a:solidFill>
                <a:effectLst/>
              </a:rPr>
              <a:t>// 23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    </a:t>
            </a:r>
            <a:r>
              <a:rPr lang="en-US" sz="1200"/>
              <a:t>l = </a:t>
            </a:r>
            <a:r>
              <a:rPr lang="en-US" sz="1200">
                <a:solidFill>
                  <a:srgbClr val="0000FF"/>
                </a:solidFill>
                <a:effectLst/>
              </a:rPr>
              <a:t>0b1001_0101_1001_1011</a:t>
            </a:r>
            <a:r>
              <a:rPr lang="en-US" sz="1200"/>
              <a:t>; </a:t>
            </a:r>
            <a:r>
              <a:rPr lang="en-US" sz="1200" i="1">
                <a:solidFill>
                  <a:srgbClr val="808080"/>
                </a:solidFill>
                <a:effectLst/>
              </a:rPr>
              <a:t>// 38299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    </a:t>
            </a:r>
            <a:r>
              <a:rPr lang="en-US" sz="1200"/>
              <a:t>l = </a:t>
            </a:r>
            <a:r>
              <a:rPr lang="en-US" sz="1200" b="1">
                <a:solidFill>
                  <a:srgbClr val="008000"/>
                </a:solidFill>
                <a:effectLst/>
              </a:rPr>
              <a:t>'A'</a:t>
            </a:r>
            <a:r>
              <a:rPr lang="en-US" sz="1200"/>
              <a:t>; </a:t>
            </a:r>
            <a:r>
              <a:rPr lang="en-US" sz="1200" i="1">
                <a:solidFill>
                  <a:srgbClr val="808080"/>
                </a:solidFill>
                <a:effectLst/>
              </a:rPr>
              <a:t>// 65;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//        float f = 23.45; // Compile error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float </a:t>
            </a:r>
            <a:r>
              <a:rPr lang="en-US" sz="1200"/>
              <a:t>f = </a:t>
            </a:r>
            <a:r>
              <a:rPr lang="en-US" sz="1200">
                <a:solidFill>
                  <a:srgbClr val="0000FF"/>
                </a:solidFill>
                <a:effectLst/>
              </a:rPr>
              <a:t>23.45f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double </a:t>
            </a:r>
            <a:r>
              <a:rPr lang="en-US" sz="1200"/>
              <a:t>d = </a:t>
            </a:r>
            <a:r>
              <a:rPr lang="en-US" sz="1200">
                <a:solidFill>
                  <a:srgbClr val="0000FF"/>
                </a:solidFill>
                <a:effectLst/>
              </a:rPr>
              <a:t>11.33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/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char </a:t>
            </a:r>
            <a:r>
              <a:rPr lang="en-US" sz="1200"/>
              <a:t>c = (</a:t>
            </a:r>
            <a:r>
              <a:rPr lang="en-US" sz="1200" b="1">
                <a:solidFill>
                  <a:srgbClr val="000080"/>
                </a:solidFill>
                <a:effectLst/>
              </a:rPr>
              <a:t>char</a:t>
            </a:r>
            <a:r>
              <a:rPr lang="en-US" sz="1200"/>
              <a:t>) </a:t>
            </a:r>
            <a:r>
              <a:rPr lang="en-US" sz="1200">
                <a:solidFill>
                  <a:srgbClr val="0000FF"/>
                </a:solidFill>
                <a:effectLst/>
              </a:rPr>
              <a:t>65</a:t>
            </a:r>
            <a:r>
              <a:rPr lang="en-US" sz="1200"/>
              <a:t>; </a:t>
            </a:r>
            <a:r>
              <a:rPr lang="en-US" sz="1200" i="1">
                <a:solidFill>
                  <a:srgbClr val="808080"/>
                </a:solidFill>
                <a:effectLst/>
              </a:rPr>
              <a:t>// A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    </a:t>
            </a:r>
            <a:r>
              <a:rPr lang="en-US" sz="1200" b="1">
                <a:solidFill>
                  <a:srgbClr val="000080"/>
                </a:solidFill>
                <a:effectLst/>
              </a:rPr>
              <a:t>boolean </a:t>
            </a:r>
            <a:r>
              <a:rPr lang="en-US" sz="1200"/>
              <a:t>bool = </a:t>
            </a:r>
            <a:r>
              <a:rPr lang="en-US" sz="1200" b="1">
                <a:solidFill>
                  <a:srgbClr val="000080"/>
                </a:solidFill>
                <a:effectLst/>
              </a:rPr>
              <a:t>true</a:t>
            </a:r>
            <a:r>
              <a:rPr lang="en-US" sz="1200"/>
              <a:t>;</a:t>
            </a:r>
            <a:br>
              <a:rPr lang="en-US" sz="1200"/>
            </a:br>
            <a:r>
              <a:rPr lang="en-US" sz="1200" i="1">
                <a:solidFill>
                  <a:srgbClr val="808080"/>
                </a:solidFill>
                <a:effectLst/>
              </a:rPr>
              <a:t>//        bool = "false"; // Compile error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//        bool = 0; // Compile error</a:t>
            </a:r>
            <a:br>
              <a:rPr lang="en-US" sz="1200" i="1">
                <a:solidFill>
                  <a:srgbClr val="808080"/>
                </a:solidFill>
                <a:effectLst/>
              </a:rPr>
            </a:br>
            <a:r>
              <a:rPr lang="en-US" sz="1200" i="1">
                <a:solidFill>
                  <a:srgbClr val="808080"/>
                </a:solidFill>
                <a:effectLst/>
              </a:rPr>
              <a:t>    </a:t>
            </a:r>
            <a:r>
              <a:rPr lang="en-US" sz="1200"/>
              <a:t>}</a:t>
            </a:r>
            <a:br>
              <a:rPr lang="en-US" sz="1200"/>
            </a:br>
            <a:r>
              <a:rPr lang="en-US" sz="1200"/>
              <a:t>}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2203807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 sz="1600"/>
              <a:t>Типы данных. Примитивные типы. Операторы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432827" cy="3895085"/>
          </a:xfrm>
        </p:spPr>
        <p:txBody>
          <a:bodyPr/>
          <a:lstStyle/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19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B0BA945-5957-E941-A3E8-DE9D771B9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7467"/>
              </p:ext>
            </p:extLst>
          </p:nvPr>
        </p:nvGraphicFramePr>
        <p:xfrm>
          <a:off x="268030" y="529621"/>
          <a:ext cx="843282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943">
                  <a:extLst>
                    <a:ext uri="{9D8B030D-6E8A-4147-A177-3AD203B41FA5}">
                      <a16:colId xmlns:a16="http://schemas.microsoft.com/office/drawing/2014/main" val="4121885853"/>
                    </a:ext>
                  </a:extLst>
                </a:gridCol>
                <a:gridCol w="2810943">
                  <a:extLst>
                    <a:ext uri="{9D8B030D-6E8A-4147-A177-3AD203B41FA5}">
                      <a16:colId xmlns:a16="http://schemas.microsoft.com/office/drawing/2014/main" val="531144822"/>
                    </a:ext>
                  </a:extLst>
                </a:gridCol>
                <a:gridCol w="2810943">
                  <a:extLst>
                    <a:ext uri="{9D8B030D-6E8A-4147-A177-3AD203B41FA5}">
                      <a16:colId xmlns:a16="http://schemas.microsoft.com/office/drawing/2014/main" val="4047076607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r>
                        <a:rPr lang="ru-RU"/>
                        <a:t>Тип оператора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Выражение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904300"/>
                  </a:ext>
                </a:extLst>
              </a:tr>
              <a:tr h="240027">
                <a:tc rowSpan="2">
                  <a:txBody>
                    <a:bodyPr/>
                    <a:lstStyle/>
                    <a:p>
                      <a:r>
                        <a:rPr lang="ru-RU"/>
                        <a:t>Унарный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Постфиксная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 </a:t>
                      </a:r>
                      <a:r>
                        <a:rPr lang="en-US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618060"/>
                  </a:ext>
                </a:extLst>
              </a:tr>
              <a:tr h="240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Префиксная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r>
                        <a:rPr lang="en-US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--</a:t>
                      </a:r>
                      <a:r>
                        <a:rPr lang="en-US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</a:t>
                      </a:r>
                      <a:r>
                        <a:rPr lang="en-US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</a:t>
                      </a:r>
                      <a:r>
                        <a:rPr lang="en-US" sz="14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~ !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333461"/>
                  </a:ext>
                </a:extLst>
              </a:tr>
              <a:tr h="240027">
                <a:tc rowSpan="2">
                  <a:txBody>
                    <a:bodyPr/>
                    <a:lstStyle/>
                    <a:p>
                      <a:r>
                        <a:rPr lang="ru-RU"/>
                        <a:t>Арифметический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Мультипликативная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/ %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13473"/>
                  </a:ext>
                </a:extLst>
              </a:tr>
              <a:tr h="240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Сложение/вычитание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+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09807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ru-RU"/>
                        <a:t>Сдвиг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Сдивг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&lt;&lt; &gt;&gt;   &gt;&gt;&gt;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38273"/>
                  </a:ext>
                </a:extLst>
              </a:tr>
              <a:tr h="240027">
                <a:tc rowSpan="2">
                  <a:txBody>
                    <a:bodyPr/>
                    <a:lstStyle/>
                    <a:p>
                      <a:r>
                        <a:rPr lang="ru-RU"/>
                        <a:t>Операция отношения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Сравнения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  &gt;  &lt;=  &gt;=  instanceof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511599"/>
                  </a:ext>
                </a:extLst>
              </a:tr>
              <a:tr h="240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Равенства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==  !=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619386"/>
                  </a:ext>
                </a:extLst>
              </a:tr>
              <a:tr h="240027">
                <a:tc rowSpan="3">
                  <a:txBody>
                    <a:bodyPr/>
                    <a:lstStyle/>
                    <a:p>
                      <a:r>
                        <a:rPr lang="ru-RU"/>
                        <a:t>Побитовый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Побитового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9782"/>
                  </a:ext>
                </a:extLst>
              </a:tr>
              <a:tr h="240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Исключающее побитовое 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64983"/>
                  </a:ext>
                </a:extLst>
              </a:tr>
              <a:tr h="240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Включающее побитовое 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99383"/>
                  </a:ext>
                </a:extLst>
              </a:tr>
              <a:tr h="240027">
                <a:tc rowSpan="2">
                  <a:txBody>
                    <a:bodyPr/>
                    <a:lstStyle/>
                    <a:p>
                      <a:r>
                        <a:rPr lang="ru-RU"/>
                        <a:t>Логический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Логическое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&amp;&amp;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924813"/>
                  </a:ext>
                </a:extLst>
              </a:tr>
              <a:tr h="2400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Логическое 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||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1168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ru-RU"/>
                        <a:t>Тернарный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Тернарный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  :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0492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r>
                        <a:rPr lang="ru-RU"/>
                        <a:t>Оператор присваивания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Присваивание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+= -= *= /= %=&amp;= ^= |=&lt;&lt;=&gt;&gt;=&gt;&gt;&gt;=</a:t>
                      </a:r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6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0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Типы данных. Примитивные типы. Операторы</a:t>
            </a:r>
            <a:endParaRPr lang="ru-RU" sz="1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432827" cy="504057"/>
          </a:xfrm>
        </p:spPr>
        <p:txBody>
          <a:bodyPr/>
          <a:lstStyle/>
          <a:p>
            <a:pPr marL="0" indent="0">
              <a:buNone/>
            </a:pPr>
            <a:r>
              <a:rPr lang="ru-RU" sz="2000"/>
              <a:t>Пример арифметический операций</a:t>
            </a:r>
            <a:endParaRPr lang="en-US" sz="200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20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0E87F-1FBB-9441-8312-7D0C3AF7A439}"/>
              </a:ext>
            </a:extLst>
          </p:cNvPr>
          <p:cNvSpPr txBox="1"/>
          <p:nvPr/>
        </p:nvSpPr>
        <p:spPr>
          <a:xfrm>
            <a:off x="2915816" y="1779662"/>
            <a:ext cx="1296144" cy="9361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ECE91AE-D12F-7F4B-819B-5232C2692F5C}"/>
              </a:ext>
            </a:extLst>
          </p:cNvPr>
          <p:cNvSpPr/>
          <p:nvPr/>
        </p:nvSpPr>
        <p:spPr>
          <a:xfrm>
            <a:off x="395536" y="115276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OperatorsDemo1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*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/</a:t>
            </a:r>
            <a:r>
              <a:rPr lang="en-US">
                <a:solidFill>
                  <a:srgbClr val="0000FF"/>
                </a:solidFill>
                <a:effectLst/>
              </a:rPr>
              <a:t>5</a:t>
            </a:r>
            <a:r>
              <a:rPr lang="en-US"/>
              <a:t>+</a:t>
            </a:r>
            <a:r>
              <a:rPr lang="en-US">
                <a:solidFill>
                  <a:srgbClr val="0000FF"/>
                </a:solidFill>
                <a:effectLst/>
              </a:rPr>
              <a:t>3</a:t>
            </a:r>
            <a:r>
              <a:rPr lang="en-US"/>
              <a:t>-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*</a:t>
            </a:r>
            <a:r>
              <a:rPr lang="en-US">
                <a:solidFill>
                  <a:srgbClr val="0000FF"/>
                </a:solidFill>
                <a:effectLst/>
              </a:rPr>
              <a:t>4</a:t>
            </a:r>
            <a:r>
              <a:rPr lang="en-US"/>
              <a:t>/</a:t>
            </a:r>
            <a:r>
              <a:rPr lang="en-US">
                <a:solidFill>
                  <a:srgbClr val="0000FF"/>
                </a:solidFill>
                <a:effectLst/>
              </a:rPr>
              <a:t>2</a:t>
            </a:r>
            <a:r>
              <a:rPr lang="en-US"/>
              <a:t>); </a:t>
            </a:r>
            <a:r>
              <a:rPr lang="en-US" i="1">
                <a:solidFill>
                  <a:srgbClr val="808080"/>
                </a:solidFill>
                <a:effectLst/>
              </a:rPr>
              <a:t>// 21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1" name="Объект 1">
            <a:extLst>
              <a:ext uri="{FF2B5EF4-FFF2-40B4-BE49-F238E27FC236}">
                <a16:creationId xmlns:a16="http://schemas.microsoft.com/office/drawing/2014/main" id="{C7C4BE9F-A24B-3A41-BF02-46115B47413A}"/>
              </a:ext>
            </a:extLst>
          </p:cNvPr>
          <p:cNvSpPr txBox="1">
            <a:spLocks/>
          </p:cNvSpPr>
          <p:nvPr/>
        </p:nvSpPr>
        <p:spPr>
          <a:xfrm>
            <a:off x="224197" y="2573135"/>
            <a:ext cx="8432827" cy="539608"/>
          </a:xfrm>
          <a:prstGeom prst="rect">
            <a:avLst/>
          </a:prstGeom>
        </p:spPr>
        <p:txBody>
          <a:bodyPr vert="horz" lIns="68653" tIns="34327" rIns="68653" bIns="34327" rtlCol="0">
            <a:normAutofit/>
          </a:bodyPr>
          <a:lstStyle>
            <a:lvl1pPr marL="257449" indent="-257449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807" indent="-214541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164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430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4696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962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1227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4493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7759" indent="-171633" algn="l" defTabSz="68653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/>
              <a:t>Пример операций с присваиванием</a:t>
            </a:r>
            <a:endParaRPr lang="en-US"/>
          </a:p>
          <a:p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CAF8D99-DE0A-E849-92D0-B1A90063677A}"/>
              </a:ext>
            </a:extLst>
          </p:cNvPr>
          <p:cNvSpPr/>
          <p:nvPr/>
        </p:nvSpPr>
        <p:spPr>
          <a:xfrm>
            <a:off x="395536" y="298400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OperatorsDemo2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x =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.println(x++); </a:t>
            </a:r>
            <a:r>
              <a:rPr lang="en-US" i="1">
                <a:solidFill>
                  <a:srgbClr val="808080"/>
                </a:solidFill>
                <a:effectLst/>
              </a:rPr>
              <a:t>// 10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    </a:t>
            </a:r>
            <a:r>
              <a:rPr lang="en-US"/>
              <a:t>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.println(++x); </a:t>
            </a:r>
            <a:r>
              <a:rPr lang="en-US" i="1">
                <a:solidFill>
                  <a:srgbClr val="808080"/>
                </a:solidFill>
                <a:effectLst/>
              </a:rPr>
              <a:t>// 12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    </a:t>
            </a:r>
            <a:r>
              <a:rPr lang="en-US"/>
              <a:t>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.println(x--); </a:t>
            </a:r>
            <a:r>
              <a:rPr lang="en-US" i="1">
                <a:solidFill>
                  <a:srgbClr val="808080"/>
                </a:solidFill>
                <a:effectLst/>
              </a:rPr>
              <a:t>// 12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    </a:t>
            </a:r>
            <a:r>
              <a:rPr lang="en-US"/>
              <a:t>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.println(--x); </a:t>
            </a:r>
            <a:r>
              <a:rPr lang="en-US" i="1">
                <a:solidFill>
                  <a:srgbClr val="808080"/>
                </a:solidFill>
                <a:effectLst/>
              </a:rPr>
              <a:t>// 10</a:t>
            </a:r>
            <a:br>
              <a:rPr lang="en-US" i="1">
                <a:solidFill>
                  <a:srgbClr val="808080"/>
                </a:solidFill>
                <a:effectLst/>
              </a:rPr>
            </a:br>
            <a:r>
              <a:rPr lang="en-US" i="1">
                <a:solidFill>
                  <a:srgbClr val="808080"/>
                </a:solidFill>
                <a:effectLst/>
              </a:rPr>
              <a:t>    </a:t>
            </a:r>
            <a:r>
              <a:rPr lang="en-US"/>
              <a:t>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02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</a:t>
            </a:r>
            <a:endParaRPr lang="ru-RU" sz="1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432827" cy="3895085"/>
          </a:xfrm>
        </p:spPr>
        <p:txBody>
          <a:bodyPr/>
          <a:lstStyle/>
          <a:p>
            <a:pPr marL="0" indent="0">
              <a:buNone/>
            </a:pPr>
            <a:r>
              <a:rPr lang="ru-RU" sz="2200" b="1"/>
              <a:t>Управляющие конструкции</a:t>
            </a:r>
            <a:r>
              <a:rPr lang="ru-RU" sz="2200"/>
              <a:t> </a:t>
            </a:r>
            <a:r>
              <a:rPr lang="ru-RU" sz="2000"/>
              <a:t>– позволяют направить работу программы по одному из путей в зависимости от определенных условий</a:t>
            </a:r>
          </a:p>
          <a:p>
            <a:pPr marL="0" indent="0">
              <a:buNone/>
            </a:pPr>
            <a:endParaRPr lang="ru-RU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if..else</a:t>
            </a:r>
            <a:endParaRPr lang="ru-RU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switch..case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92CA22-FC15-4B41-A3E8-5067906C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279208"/>
            <a:ext cx="2303307" cy="10690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79D9E9-AF16-6049-AD08-C49BB927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730639"/>
            <a:ext cx="3762639" cy="30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0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6166" y="91917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Условие </a:t>
            </a:r>
            <a:r>
              <a:rPr lang="en-US" sz="1600"/>
              <a:t>If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387523-118A-3244-96BC-2D80CA89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42" y="789812"/>
            <a:ext cx="2347140" cy="34871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E0A4AF-501F-184B-B4A2-88A3FFB42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035165"/>
            <a:ext cx="1872208" cy="659528"/>
          </a:xfrm>
          <a:prstGeom prst="rect">
            <a:avLst/>
          </a:prstGeom>
        </p:spPr>
      </p:pic>
      <p:sp>
        <p:nvSpPr>
          <p:cNvPr id="11" name="Объект 1">
            <a:extLst>
              <a:ext uri="{FF2B5EF4-FFF2-40B4-BE49-F238E27FC236}">
                <a16:creationId xmlns:a16="http://schemas.microsoft.com/office/drawing/2014/main" id="{77208BA8-56AA-B541-831C-C477D882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21882"/>
            <a:ext cx="5840539" cy="13034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/>
              <a:t>If/else </a:t>
            </a:r>
            <a:r>
              <a:rPr lang="en-US" sz="2000"/>
              <a:t>– </a:t>
            </a:r>
            <a:r>
              <a:rPr lang="ru-RU" sz="2000"/>
              <a:t>условный оператор, который проверяет истинность некоторого условия и в зависимости от результатов проверки выполняет определенный код</a:t>
            </a:r>
          </a:p>
          <a:p>
            <a:endParaRPr lang="ru-RU" sz="20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C3FFA67-E9A2-614F-9D80-463C5FC7838F}"/>
              </a:ext>
            </a:extLst>
          </p:cNvPr>
          <p:cNvSpPr/>
          <p:nvPr/>
        </p:nvSpPr>
        <p:spPr>
          <a:xfrm>
            <a:off x="395536" y="2796452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IfElseDemo1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String cardType = 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.equals(cardType))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"You pay with VISA 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"done"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9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Условие </a:t>
            </a:r>
            <a:r>
              <a:rPr lang="en-US" sz="1600"/>
              <a:t>If/else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6653C4-9F5C-E34D-8D69-4ABFD65A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3" y="844832"/>
            <a:ext cx="3940660" cy="108012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1CAF3-583E-524C-AED9-7CFFA542D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693084"/>
            <a:ext cx="2980945" cy="393990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D7A066-FF02-2945-8ACA-C01DB3FFFD0C}"/>
              </a:ext>
            </a:extLst>
          </p:cNvPr>
          <p:cNvSpPr/>
          <p:nvPr/>
        </p:nvSpPr>
        <p:spPr>
          <a:xfrm>
            <a:off x="482823" y="2366835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IfElseDemo2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String cardType = 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.equals(cardType))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"You pay with VISA"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  <a:effectLst/>
              </a:rPr>
              <a:t>else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"Unknown card"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"done"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35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Условие </a:t>
            </a:r>
            <a:r>
              <a:rPr lang="en-US" sz="1600"/>
              <a:t>If</a:t>
            </a:r>
            <a:r>
              <a:rPr lang="ru-RU" sz="1600"/>
              <a:t>/</a:t>
            </a:r>
            <a:r>
              <a:rPr lang="en-US" sz="1600"/>
              <a:t>else</a:t>
            </a:r>
            <a:r>
              <a:rPr lang="ru-RU" sz="1600"/>
              <a:t> </a:t>
            </a:r>
            <a:r>
              <a:rPr lang="en-US" sz="1600"/>
              <a:t>if/else</a:t>
            </a:r>
            <a:endParaRPr lang="ru-RU" sz="1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4081B9-288E-7044-8BE8-0FC94480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277" y="1155878"/>
            <a:ext cx="4878235" cy="3555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49713C-EF7C-B14C-9362-DC1C6A1EDE50}"/>
              </a:ext>
            </a:extLst>
          </p:cNvPr>
          <p:cNvSpPr txBox="1"/>
          <p:nvPr/>
        </p:nvSpPr>
        <p:spPr>
          <a:xfrm>
            <a:off x="6084168" y="1155878"/>
            <a:ext cx="1514332" cy="4077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C3BD3F-727F-5B4F-A12E-36A0F084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21" y="677666"/>
            <a:ext cx="3991754" cy="1527944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A388C51-F211-A74C-8030-DBBFF0DD0249}"/>
              </a:ext>
            </a:extLst>
          </p:cNvPr>
          <p:cNvSpPr/>
          <p:nvPr/>
        </p:nvSpPr>
        <p:spPr>
          <a:xfrm>
            <a:off x="243629" y="220561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IfElseDemo3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String cardType = 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.equals(cardType))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"You pay with VISA"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  <a:effectLst/>
              </a:rPr>
              <a:t>else if </a:t>
            </a:r>
            <a:r>
              <a:rPr lang="en-US"/>
              <a:t>(</a:t>
            </a:r>
            <a:r>
              <a:rPr lang="en-US" b="1">
                <a:solidFill>
                  <a:srgbClr val="008000"/>
                </a:solidFill>
                <a:effectLst/>
              </a:rPr>
              <a:t>"Mastercard"</a:t>
            </a:r>
            <a:r>
              <a:rPr lang="en-US"/>
              <a:t>.equals(cardType))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"You pay with Mastercard"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  <a:effectLst/>
              </a:rPr>
              <a:t>else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"Unknown card"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"done"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833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Условие</a:t>
            </a:r>
            <a:r>
              <a:rPr lang="en-US" sz="1600"/>
              <a:t> switch/case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7EDD7-28AD-D04E-AF57-5501F228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0" y="552887"/>
            <a:ext cx="4171282" cy="42999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4A9FE3-14E2-E548-B8FC-E832C7A49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29" y="2054987"/>
            <a:ext cx="2880320" cy="1524875"/>
          </a:xfrm>
          <a:prstGeom prst="rect">
            <a:avLst/>
          </a:prstGeom>
        </p:spPr>
      </p:pic>
      <p:sp>
        <p:nvSpPr>
          <p:cNvPr id="10" name="Объект 1">
            <a:extLst>
              <a:ext uri="{FF2B5EF4-FFF2-40B4-BE49-F238E27FC236}">
                <a16:creationId xmlns:a16="http://schemas.microsoft.com/office/drawing/2014/main" id="{16655360-0B9D-3842-B0E1-0C03F224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29" y="699541"/>
            <a:ext cx="4832427" cy="864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switch/case </a:t>
            </a:r>
            <a:r>
              <a:rPr lang="en-US" sz="2200"/>
              <a:t>– </a:t>
            </a:r>
            <a:r>
              <a:rPr lang="ru-RU" sz="2000"/>
              <a:t>условный оператор, аналогичный </a:t>
            </a:r>
            <a:r>
              <a:rPr lang="en-US" sz="2000"/>
              <a:t>if/else</a:t>
            </a:r>
            <a:r>
              <a:rPr lang="ru-RU" sz="2000"/>
              <a:t> + позволяет обработать несколько условий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797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Условие</a:t>
            </a:r>
            <a:r>
              <a:rPr lang="en-US" sz="1600"/>
              <a:t> switch/case 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9C7EDD7-28AD-D04E-AF57-5501F2281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230" y="552887"/>
            <a:ext cx="4171282" cy="429994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6C00CE-E2D4-8C48-811B-D78003454718}"/>
              </a:ext>
            </a:extLst>
          </p:cNvPr>
          <p:cNvSpPr/>
          <p:nvPr/>
        </p:nvSpPr>
        <p:spPr>
          <a:xfrm>
            <a:off x="611560" y="1056165"/>
            <a:ext cx="4572000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SwitchCaseDemo1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String cardType = 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switch </a:t>
            </a:r>
            <a:r>
              <a:rPr lang="en-US"/>
              <a:t>(cardType) {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case 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"You pay with VISA"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0080"/>
                </a:solidFill>
                <a:effectLst/>
              </a:rPr>
              <a:t>break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case </a:t>
            </a:r>
            <a:r>
              <a:rPr lang="en-US" b="1">
                <a:solidFill>
                  <a:srgbClr val="008000"/>
                </a:solidFill>
                <a:effectLst/>
              </a:rPr>
              <a:t>"Mastercard"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"You pay with Mastercard"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0080"/>
                </a:solidFill>
                <a:effectLst/>
              </a:rPr>
              <a:t>break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default</a:t>
            </a:r>
            <a:r>
              <a:rPr lang="en-US"/>
              <a:t>: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"Unknown card"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"done"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2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Тернарный оператор</a:t>
            </a:r>
            <a:endParaRPr lang="ru-RU" sz="1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ru-RU" b="1"/>
              <a:t>Тернарный оператор </a:t>
            </a:r>
            <a:r>
              <a:rPr lang="en-US" sz="2200"/>
              <a:t>– </a:t>
            </a:r>
            <a:r>
              <a:rPr lang="ru-RU" sz="2000"/>
              <a:t>сокращенная запись </a:t>
            </a:r>
            <a:r>
              <a:rPr lang="en-US" sz="2000"/>
              <a:t>if/else</a:t>
            </a:r>
            <a:endParaRPr lang="ru-RU" sz="200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BF4925-D886-6949-AC82-8A1D8BC4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29" y="1275606"/>
            <a:ext cx="3999095" cy="120252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CB31FD-B35D-2247-B1F0-4EF5FE208336}"/>
              </a:ext>
            </a:extLst>
          </p:cNvPr>
          <p:cNvSpPr/>
          <p:nvPr/>
        </p:nvSpPr>
        <p:spPr>
          <a:xfrm>
            <a:off x="395536" y="2652109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IfElseOperatprDemo1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String cardType = 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String result = cardType.equals(</a:t>
            </a:r>
            <a:r>
              <a:rPr lang="en-US" b="1">
                <a:solidFill>
                  <a:srgbClr val="008000"/>
                </a:solidFill>
                <a:effectLst/>
              </a:rPr>
              <a:t>"VISA"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       ? </a:t>
            </a:r>
            <a:r>
              <a:rPr lang="en-US" b="1">
                <a:solidFill>
                  <a:srgbClr val="008000"/>
                </a:solidFill>
                <a:effectLst/>
              </a:rPr>
              <a:t>"You pay with VISA"</a:t>
            </a:r>
            <a:br>
              <a:rPr lang="en-US" b="1">
                <a:solidFill>
                  <a:srgbClr val="008000"/>
                </a:solidFill>
                <a:effectLst/>
              </a:rPr>
            </a:br>
            <a:r>
              <a:rPr lang="en-US" b="1">
                <a:solidFill>
                  <a:srgbClr val="008000"/>
                </a:solidFill>
                <a:effectLst/>
              </a:rPr>
              <a:t>                </a:t>
            </a:r>
            <a:r>
              <a:rPr lang="en-US"/>
              <a:t>: </a:t>
            </a:r>
            <a:r>
              <a:rPr lang="en-US" b="1">
                <a:solidFill>
                  <a:srgbClr val="008000"/>
                </a:solidFill>
                <a:effectLst/>
              </a:rPr>
              <a:t>"Unknown card"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.println(result);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945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Массивы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ru-RU" b="1"/>
              <a:t>Массив</a:t>
            </a:r>
            <a:r>
              <a:rPr lang="ru-RU" sz="2000" b="1"/>
              <a:t> </a:t>
            </a:r>
            <a:r>
              <a:rPr lang="en-US" sz="2000" b="1"/>
              <a:t>– </a:t>
            </a:r>
            <a:r>
              <a:rPr lang="ru-RU"/>
              <a:t>объект, хранящий в себе фиксированное количество значений одного типа</a:t>
            </a:r>
            <a:r>
              <a:rPr lang="en-US" sz="2000" b="1"/>
              <a:t> </a:t>
            </a:r>
            <a:endParaRPr lang="ru-RU" sz="2000" b="1"/>
          </a:p>
          <a:p>
            <a:pPr marL="343266" lvl="1" indent="0">
              <a:buNone/>
            </a:pPr>
            <a:endParaRPr lang="ru-RU" sz="240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43BDC4-94AF-C74A-848C-F3C32BD12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04" y="1969182"/>
            <a:ext cx="49911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54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Способы задания массивов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29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FEA55B0-F029-3D4D-8672-FBE3C7B69017}"/>
              </a:ext>
            </a:extLst>
          </p:cNvPr>
          <p:cNvSpPr/>
          <p:nvPr/>
        </p:nvSpPr>
        <p:spPr>
          <a:xfrm>
            <a:off x="323528" y="843558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ArrayDemo1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</a:t>
            </a:r>
            <a:r>
              <a:rPr lang="en-US"/>
              <a:t>[] intArray = </a:t>
            </a:r>
            <a:r>
              <a:rPr lang="en-US" b="1">
                <a:solidFill>
                  <a:srgbClr val="000080"/>
                </a:solidFill>
                <a:effectLst/>
              </a:rPr>
              <a:t>new int</a:t>
            </a:r>
            <a:r>
              <a:rPr lang="en-US"/>
              <a:t>[</a:t>
            </a:r>
            <a:r>
              <a:rPr lang="en-US">
                <a:solidFill>
                  <a:srgbClr val="0000FF"/>
                </a:solidFill>
                <a:effectLst/>
              </a:rPr>
              <a:t>15</a:t>
            </a:r>
            <a:r>
              <a:rPr lang="en-US"/>
              <a:t>];</a:t>
            </a:r>
            <a:br>
              <a:rPr lang="en-US"/>
            </a:br>
            <a:r>
              <a:rPr lang="en-US"/>
              <a:t>        intArray[</a:t>
            </a:r>
            <a:r>
              <a:rPr lang="en-US">
                <a:solidFill>
                  <a:srgbClr val="0000FF"/>
                </a:solidFill>
                <a:effectLst/>
              </a:rPr>
              <a:t>0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intArray[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  <a:effectLst/>
              </a:rPr>
              <a:t>20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intArray[</a:t>
            </a:r>
            <a:r>
              <a:rPr lang="en-US">
                <a:solidFill>
                  <a:srgbClr val="0000FF"/>
                </a:solidFill>
                <a:effectLst/>
              </a:rPr>
              <a:t>2</a:t>
            </a:r>
            <a:r>
              <a:rPr lang="en-US"/>
              <a:t>] = </a:t>
            </a:r>
            <a:r>
              <a:rPr lang="en-US">
                <a:solidFill>
                  <a:srgbClr val="0000FF"/>
                </a:solidFill>
                <a:effectLst/>
              </a:rPr>
              <a:t>30</a:t>
            </a:r>
            <a:r>
              <a:rPr lang="en-US"/>
              <a:t>;</a:t>
            </a:r>
            <a:br>
              <a:rPr lang="en-US"/>
            </a:b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.println(Arrays.</a:t>
            </a:r>
            <a:r>
              <a:rPr lang="en-US" i="1">
                <a:effectLst/>
              </a:rPr>
              <a:t>toString</a:t>
            </a:r>
            <a:r>
              <a:rPr lang="en-US"/>
              <a:t>(intArray));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0BFB1B-1A08-7E40-9D84-04EC2CDA86B4}"/>
              </a:ext>
            </a:extLst>
          </p:cNvPr>
          <p:cNvSpPr/>
          <p:nvPr/>
        </p:nvSpPr>
        <p:spPr>
          <a:xfrm>
            <a:off x="4572000" y="84508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ArrayDemo2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</a:t>
            </a:r>
            <a:r>
              <a:rPr lang="en-US"/>
              <a:t>[] intArray = {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,</a:t>
            </a:r>
            <a:r>
              <a:rPr lang="en-US">
                <a:solidFill>
                  <a:srgbClr val="0000FF"/>
                </a:solidFill>
                <a:effectLst/>
              </a:rPr>
              <a:t>2</a:t>
            </a:r>
            <a:r>
              <a:rPr lang="en-US"/>
              <a:t>,</a:t>
            </a:r>
            <a:r>
              <a:rPr lang="en-US">
                <a:solidFill>
                  <a:srgbClr val="0000FF"/>
                </a:solidFill>
                <a:effectLst/>
              </a:rPr>
              <a:t>3</a:t>
            </a:r>
            <a:r>
              <a:rPr lang="en-US"/>
              <a:t>,</a:t>
            </a:r>
            <a:r>
              <a:rPr lang="en-US">
                <a:solidFill>
                  <a:srgbClr val="0000FF"/>
                </a:solidFill>
                <a:effectLst/>
              </a:rPr>
              <a:t>4</a:t>
            </a:r>
            <a:r>
              <a:rPr lang="en-US"/>
              <a:t>,</a:t>
            </a:r>
            <a:r>
              <a:rPr lang="en-US">
                <a:solidFill>
                  <a:srgbClr val="0000FF"/>
                </a:solidFill>
                <a:effectLst/>
              </a:rPr>
              <a:t>5</a:t>
            </a:r>
            <a:r>
              <a:rPr lang="en-US"/>
              <a:t>,</a:t>
            </a:r>
            <a:r>
              <a:rPr lang="en-US">
                <a:solidFill>
                  <a:srgbClr val="0000FF"/>
                </a:solidFill>
                <a:effectLst/>
              </a:rPr>
              <a:t>6</a:t>
            </a:r>
            <a:r>
              <a:rPr lang="en-US"/>
              <a:t>};</a:t>
            </a:r>
            <a:br>
              <a:rPr lang="en-US"/>
            </a:b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.println(Arrays.</a:t>
            </a:r>
            <a:r>
              <a:rPr lang="en-US" i="1">
                <a:effectLst/>
              </a:rPr>
              <a:t>toString</a:t>
            </a:r>
            <a:r>
              <a:rPr lang="en-US"/>
              <a:t>(intArray));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3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2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89843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Цикл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ru-RU" b="1"/>
              <a:t>Цикл</a:t>
            </a:r>
            <a:r>
              <a:rPr lang="ru-RU" sz="2000" b="1"/>
              <a:t> </a:t>
            </a:r>
            <a:r>
              <a:rPr lang="en-US" sz="2000" b="1"/>
              <a:t>– </a:t>
            </a:r>
            <a:r>
              <a:rPr lang="ru-RU"/>
              <a:t>позволяет в зависимости от определенных условий выполнять определенное действие множество раз</a:t>
            </a:r>
            <a:r>
              <a:rPr lang="en-US" sz="2000" b="1"/>
              <a:t> </a:t>
            </a:r>
            <a:endParaRPr lang="ru-RU" sz="2000" b="1"/>
          </a:p>
          <a:p>
            <a:pPr marL="0" indent="0">
              <a:buNone/>
            </a:pPr>
            <a:endParaRPr lang="ru-RU" sz="2000" b="1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while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do…while</a:t>
            </a:r>
            <a:endParaRPr lang="ru-RU" sz="240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30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027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Цикл </a:t>
            </a:r>
            <a:r>
              <a:rPr lang="en-US" sz="1600"/>
              <a:t>for</a:t>
            </a:r>
            <a:endParaRPr lang="ru-RU" sz="1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for</a:t>
            </a:r>
            <a:r>
              <a:rPr lang="ru-RU" sz="2000" b="1"/>
              <a:t> </a:t>
            </a:r>
            <a:r>
              <a:rPr lang="en-US" sz="2000" b="1"/>
              <a:t>–</a:t>
            </a:r>
            <a:r>
              <a:rPr lang="en-US" sz="2000"/>
              <a:t> </a:t>
            </a:r>
            <a:r>
              <a:rPr lang="ru-RU" sz="2000"/>
              <a:t>заранее известно количество итераций</a:t>
            </a:r>
            <a:r>
              <a:rPr lang="en-US" sz="2000" b="1"/>
              <a:t> </a:t>
            </a:r>
            <a:endParaRPr lang="ru-RU" sz="200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536B59-A862-294E-B456-FCAC83A3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3" y="1303479"/>
            <a:ext cx="5558117" cy="9361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4054A4-40B7-2741-9DEC-74554EF0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27835"/>
            <a:ext cx="2586197" cy="429994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83A4D69-FAAA-1246-B50D-5C5D41050BC7}"/>
              </a:ext>
            </a:extLst>
          </p:cNvPr>
          <p:cNvSpPr/>
          <p:nvPr/>
        </p:nvSpPr>
        <p:spPr>
          <a:xfrm>
            <a:off x="290480" y="2843521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ForDemo1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  <a:effectLst/>
              </a:rPr>
              <a:t>0</a:t>
            </a:r>
            <a:r>
              <a:rPr lang="en-US"/>
              <a:t>; i &lt;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 i++)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.println(i);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74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Цикл </a:t>
            </a:r>
            <a:r>
              <a:rPr lang="en-US" sz="1600"/>
              <a:t>for</a:t>
            </a:r>
            <a:endParaRPr lang="ru-RU" sz="1600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for</a:t>
            </a:r>
            <a:r>
              <a:rPr lang="ru-RU" sz="2000" b="1"/>
              <a:t> </a:t>
            </a:r>
            <a:r>
              <a:rPr lang="en-US" sz="2000" b="1"/>
              <a:t>–</a:t>
            </a:r>
            <a:r>
              <a:rPr lang="en-US" sz="2000"/>
              <a:t> </a:t>
            </a:r>
            <a:r>
              <a:rPr lang="ru-RU" sz="2000"/>
              <a:t>заранее известно количество итераций</a:t>
            </a:r>
            <a:r>
              <a:rPr lang="en-US" sz="2000" b="1"/>
              <a:t> </a:t>
            </a:r>
            <a:endParaRPr lang="ru-RU" sz="200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536B59-A862-294E-B456-FCAC83A3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13" y="1303479"/>
            <a:ext cx="5558117" cy="9361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4054A4-40B7-2741-9DEC-74554EF06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27835"/>
            <a:ext cx="2586197" cy="429994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6522E8F-3261-3F4F-BFC3-80C5C5DE9A04}"/>
              </a:ext>
            </a:extLst>
          </p:cNvPr>
          <p:cNvSpPr/>
          <p:nvPr/>
        </p:nvSpPr>
        <p:spPr>
          <a:xfrm>
            <a:off x="395536" y="2464432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ForDemo2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</a:t>
            </a:r>
            <a:r>
              <a:rPr lang="en-US"/>
              <a:t>[] intArray = </a:t>
            </a:r>
            <a:r>
              <a:rPr lang="en-US" b="1">
                <a:solidFill>
                  <a:srgbClr val="000080"/>
                </a:solidFill>
                <a:effectLst/>
              </a:rPr>
              <a:t>new int</a:t>
            </a:r>
            <a:r>
              <a:rPr lang="en-US"/>
              <a:t>[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];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  <a:effectLst/>
              </a:rPr>
              <a:t>0</a:t>
            </a:r>
            <a:r>
              <a:rPr lang="en-US"/>
              <a:t>; i &lt;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 i++) {</a:t>
            </a:r>
            <a:br>
              <a:rPr lang="en-US"/>
            </a:br>
            <a:r>
              <a:rPr lang="en-US"/>
              <a:t>            intArray[i] = i * </a:t>
            </a:r>
            <a:r>
              <a:rPr lang="en-US">
                <a:solidFill>
                  <a:srgbClr val="0000FF"/>
                </a:solidFill>
                <a:effectLst/>
              </a:rPr>
              <a:t>2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.println(Arrays.</a:t>
            </a:r>
            <a:r>
              <a:rPr lang="en-US" i="1">
                <a:effectLst/>
              </a:rPr>
              <a:t>toString</a:t>
            </a:r>
            <a:r>
              <a:rPr lang="en-US"/>
              <a:t>(intArray));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1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Цикл </a:t>
            </a:r>
            <a:r>
              <a:rPr lang="en-US" sz="1600"/>
              <a:t>while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en-US" sz="2000" b="1"/>
              <a:t>while </a:t>
            </a:r>
            <a:r>
              <a:rPr lang="en-US" sz="2000"/>
              <a:t>- </a:t>
            </a:r>
            <a:r>
              <a:rPr lang="ru-RU" sz="2000"/>
              <a:t>сразу проверяет истинность некоторого условия, и если условие истинно, то код цикла выполняется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F0534F-10B1-2442-8E64-66AD75B3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275606"/>
            <a:ext cx="2789451" cy="283882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350583-6FA2-044B-AAE3-AD4B10DF1FB9}"/>
              </a:ext>
            </a:extLst>
          </p:cNvPr>
          <p:cNvSpPr/>
          <p:nvPr/>
        </p:nvSpPr>
        <p:spPr>
          <a:xfrm>
            <a:off x="243629" y="193297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WhileDemo1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  <a:effectLst/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while </a:t>
            </a:r>
            <a:r>
              <a:rPr lang="en-US"/>
              <a:t>(i &lt;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.println(i++);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48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4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Цикл </a:t>
            </a:r>
            <a:r>
              <a:rPr lang="en-US" sz="1600"/>
              <a:t>do-while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en-US" sz="2000" b="1"/>
              <a:t>do…while </a:t>
            </a:r>
            <a:r>
              <a:rPr lang="en-US" sz="2000"/>
              <a:t>– </a:t>
            </a:r>
            <a:r>
              <a:rPr lang="ru-RU" sz="2000"/>
              <a:t>сначала выполняется код цикла, а затем проверяется условие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34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57AB43-8BF3-304D-9E87-EC58AD43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896" y="1347614"/>
            <a:ext cx="2306783" cy="301039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CB871D-9A23-CA4E-8F24-5DDF701A81C8}"/>
              </a:ext>
            </a:extLst>
          </p:cNvPr>
          <p:cNvSpPr/>
          <p:nvPr/>
        </p:nvSpPr>
        <p:spPr>
          <a:xfrm>
            <a:off x="395536" y="170723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DoWhileDemo1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  <a:effectLst/>
              </a:rPr>
              <a:t>0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do </a:t>
            </a:r>
            <a:r>
              <a:rPr lang="en-US"/>
              <a:t>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.println(i++);</a:t>
            </a:r>
            <a:br>
              <a:rPr lang="en-US"/>
            </a:br>
            <a:r>
              <a:rPr lang="en-US"/>
              <a:t>        } </a:t>
            </a:r>
            <a:r>
              <a:rPr lang="en-US" b="1">
                <a:solidFill>
                  <a:srgbClr val="000080"/>
                </a:solidFill>
                <a:effectLst/>
              </a:rPr>
              <a:t>while </a:t>
            </a:r>
            <a:r>
              <a:rPr lang="en-US"/>
              <a:t>(i &lt;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);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254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Ключевое слово </a:t>
            </a:r>
            <a:r>
              <a:rPr lang="en-US" sz="1600"/>
              <a:t>break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en-US" sz="2000" b="1"/>
              <a:t>break </a:t>
            </a:r>
            <a:r>
              <a:rPr lang="en-US" sz="2000"/>
              <a:t>– </a:t>
            </a:r>
            <a:r>
              <a:rPr lang="ru-RU" sz="2000"/>
              <a:t>прерывает выполнение цикла и выходит из него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35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4133-6E42-084B-9A73-287A661C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72" y="1491630"/>
            <a:ext cx="4757142" cy="256307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D2BF6A-9D6F-0C47-9457-655BDB6D3688}"/>
              </a:ext>
            </a:extLst>
          </p:cNvPr>
          <p:cNvSpPr/>
          <p:nvPr/>
        </p:nvSpPr>
        <p:spPr>
          <a:xfrm>
            <a:off x="299355" y="145812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BreakDemo1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count =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 count &gt; </a:t>
            </a:r>
            <a:r>
              <a:rPr lang="en-US">
                <a:solidFill>
                  <a:srgbClr val="0000FF"/>
                </a:solidFill>
                <a:effectLst/>
              </a:rPr>
              <a:t>0</a:t>
            </a:r>
            <a:r>
              <a:rPr lang="en-US"/>
              <a:t>; count--)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"count: " </a:t>
            </a:r>
            <a:r>
              <a:rPr lang="en-US"/>
              <a:t>+ count);</a:t>
            </a:r>
            <a:br>
              <a:rPr lang="en-US"/>
            </a:b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; i &lt;=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 i++) {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"i: " </a:t>
            </a:r>
            <a:r>
              <a:rPr lang="en-US"/>
              <a:t>+ i);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(count == i) {</a:t>
            </a:r>
            <a:br>
              <a:rPr lang="en-US"/>
            </a:br>
            <a:r>
              <a:rPr lang="en-US"/>
              <a:t>                    </a:t>
            </a:r>
            <a:r>
              <a:rPr lang="en-US" b="1">
                <a:solidFill>
                  <a:srgbClr val="000080"/>
                </a:solidFill>
                <a:effectLst/>
              </a:rPr>
              <a:t>break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    }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516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Управляющие конструкции. Ключевое слово </a:t>
            </a:r>
            <a:r>
              <a:rPr lang="en-US" sz="1600"/>
              <a:t>continue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99541"/>
            <a:ext cx="8648851" cy="3895085"/>
          </a:xfrm>
        </p:spPr>
        <p:txBody>
          <a:bodyPr/>
          <a:lstStyle/>
          <a:p>
            <a:pPr marL="0" indent="0">
              <a:buNone/>
            </a:pPr>
            <a:r>
              <a:rPr lang="en-US" sz="2000" b="1"/>
              <a:t>continue </a:t>
            </a:r>
            <a:r>
              <a:rPr lang="en-US" sz="2000"/>
              <a:t>– </a:t>
            </a:r>
            <a:r>
              <a:rPr lang="ru-RU" sz="2000"/>
              <a:t>переходит сразу же к следующей итерации цикла</a:t>
            </a: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36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58A7-D9DE-6141-A641-9757ABD82A4C}"/>
              </a:ext>
            </a:extLst>
          </p:cNvPr>
          <p:cNvSpPr txBox="1"/>
          <p:nvPr/>
        </p:nvSpPr>
        <p:spPr>
          <a:xfrm>
            <a:off x="7164288" y="3579862"/>
            <a:ext cx="868424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5F07775-7CB5-974A-A01C-AE9661857DBD}"/>
              </a:ext>
            </a:extLst>
          </p:cNvPr>
          <p:cNvSpPr/>
          <p:nvPr/>
        </p:nvSpPr>
        <p:spPr>
          <a:xfrm>
            <a:off x="467544" y="1387214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>
                <a:solidFill>
                  <a:srgbClr val="000080"/>
                </a:solidFill>
                <a:effectLst/>
              </a:rPr>
              <a:t>public class </a:t>
            </a:r>
            <a:r>
              <a:rPr lang="en-US"/>
              <a:t>ContinueDemo1 {</a:t>
            </a:r>
            <a:br>
              <a:rPr lang="en-US"/>
            </a:br>
            <a:r>
              <a:rPr lang="en-US"/>
              <a:t>    </a:t>
            </a:r>
            <a:r>
              <a:rPr lang="en-US" b="1">
                <a:solidFill>
                  <a:srgbClr val="000080"/>
                </a:solidFill>
                <a:effectLst/>
              </a:rPr>
              <a:t>public static void </a:t>
            </a:r>
            <a:r>
              <a:rPr lang="en-US"/>
              <a:t>main(String[] args) {</a:t>
            </a:r>
            <a:br>
              <a:rPr lang="en-US"/>
            </a:br>
            <a:r>
              <a:rPr lang="en-US"/>
              <a:t>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count = </a:t>
            </a:r>
            <a:r>
              <a:rPr lang="en-US">
                <a:solidFill>
                  <a:srgbClr val="0000FF"/>
                </a:solidFill>
                <a:effectLst/>
              </a:rPr>
              <a:t>0</a:t>
            </a:r>
            <a:r>
              <a:rPr lang="en-US"/>
              <a:t>; count &lt;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 count++) {</a:t>
            </a:r>
            <a:br>
              <a:rPr lang="en-US"/>
            </a:br>
            <a:r>
              <a:rPr lang="en-US"/>
              <a:t>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"count: " </a:t>
            </a:r>
            <a:r>
              <a:rPr lang="en-US"/>
              <a:t>+ count);</a:t>
            </a:r>
            <a:br>
              <a:rPr lang="en-US"/>
            </a:br>
            <a:br>
              <a:rPr lang="en-US"/>
            </a:br>
            <a:r>
              <a:rPr lang="en-US"/>
              <a:t>            </a:t>
            </a:r>
            <a:r>
              <a:rPr lang="en-US" b="1">
                <a:solidFill>
                  <a:srgbClr val="000080"/>
                </a:solidFill>
                <a:effectLst/>
              </a:rPr>
              <a:t>for </a:t>
            </a:r>
            <a:r>
              <a:rPr lang="en-US"/>
              <a:t>(</a:t>
            </a:r>
            <a:r>
              <a:rPr lang="en-US" b="1">
                <a:solidFill>
                  <a:srgbClr val="000080"/>
                </a:solidFill>
                <a:effectLst/>
              </a:rPr>
              <a:t>int </a:t>
            </a:r>
            <a:r>
              <a:rPr lang="en-US"/>
              <a:t>i = </a:t>
            </a:r>
            <a:r>
              <a:rPr lang="en-US">
                <a:solidFill>
                  <a:srgbClr val="0000FF"/>
                </a:solidFill>
                <a:effectLst/>
              </a:rPr>
              <a:t>1</a:t>
            </a:r>
            <a:r>
              <a:rPr lang="en-US"/>
              <a:t>; i &lt;= </a:t>
            </a:r>
            <a:r>
              <a:rPr lang="en-US">
                <a:solidFill>
                  <a:srgbClr val="0000FF"/>
                </a:solidFill>
                <a:effectLst/>
              </a:rPr>
              <a:t>10</a:t>
            </a:r>
            <a:r>
              <a:rPr lang="en-US"/>
              <a:t>; i++) {</a:t>
            </a:r>
            <a:br>
              <a:rPr lang="en-US"/>
            </a:br>
            <a:r>
              <a:rPr lang="en-US"/>
              <a:t>                System.</a:t>
            </a:r>
            <a:r>
              <a:rPr lang="en-US" b="1" i="1">
                <a:solidFill>
                  <a:srgbClr val="660E7A"/>
                </a:solidFill>
                <a:effectLst/>
              </a:rPr>
              <a:t>out</a:t>
            </a:r>
            <a:r>
              <a:rPr lang="en-US"/>
              <a:t>.println(</a:t>
            </a:r>
            <a:r>
              <a:rPr lang="en-US" b="1">
                <a:solidFill>
                  <a:srgbClr val="008000"/>
                </a:solidFill>
                <a:effectLst/>
              </a:rPr>
              <a:t>"i: " </a:t>
            </a:r>
            <a:r>
              <a:rPr lang="en-US"/>
              <a:t>+ i);</a:t>
            </a:r>
            <a:br>
              <a:rPr lang="en-US"/>
            </a:br>
            <a:r>
              <a:rPr lang="en-US"/>
              <a:t>                </a:t>
            </a:r>
            <a:r>
              <a:rPr lang="en-US" b="1">
                <a:solidFill>
                  <a:srgbClr val="000080"/>
                </a:solidFill>
                <a:effectLst/>
              </a:rPr>
              <a:t>if </a:t>
            </a:r>
            <a:r>
              <a:rPr lang="en-US"/>
              <a:t>(count == i) {</a:t>
            </a:r>
            <a:br>
              <a:rPr lang="en-US"/>
            </a:br>
            <a:r>
              <a:rPr lang="en-US"/>
              <a:t>                    </a:t>
            </a:r>
            <a:r>
              <a:rPr lang="en-US" b="1">
                <a:solidFill>
                  <a:srgbClr val="000080"/>
                </a:solidFill>
                <a:effectLst/>
              </a:rPr>
              <a:t>break</a:t>
            </a:r>
            <a:r>
              <a:rPr lang="en-US"/>
              <a:t>;</a:t>
            </a:r>
            <a:br>
              <a:rPr lang="en-US"/>
            </a:br>
            <a:r>
              <a:rPr lang="en-US"/>
              <a:t>                }</a:t>
            </a:r>
            <a:br>
              <a:rPr lang="en-US"/>
            </a:br>
            <a:r>
              <a:rPr lang="en-US"/>
              <a:t>            }</a:t>
            </a:r>
            <a:br>
              <a:rPr lang="en-US"/>
            </a:br>
            <a:r>
              <a:rPr lang="en-US"/>
              <a:t>        }</a:t>
            </a:r>
            <a:br>
              <a:rPr lang="en-US"/>
            </a:br>
            <a:r>
              <a:rPr lang="en-US"/>
              <a:t>    }</a:t>
            </a:r>
            <a:br>
              <a:rPr lang="en-US"/>
            </a:br>
            <a:r>
              <a:rPr lang="en-US"/>
              <a:t>}</a:t>
            </a:r>
            <a:br>
              <a:rPr lang="en-US"/>
            </a:b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1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0F108-C3F4-1043-8202-3A0FD3DACFBF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A3131C4-8ABF-C742-A32D-587BCCAB782E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8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E1152F-5E7D-4A47-B74B-03B8C361D7F1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09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3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32F906B-7151-F64E-90C0-B97DEC011993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16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4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</p:spTree>
    <p:extLst>
      <p:ext uri="{BB962C8B-B14F-4D97-AF65-F5344CB8AC3E}">
        <p14:creationId xmlns:p14="http://schemas.microsoft.com/office/powerpoint/2010/main" val="219915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4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6B67-B7BB-C345-9273-1D36065E3ACD}"/>
              </a:ext>
            </a:extLst>
          </p:cNvPr>
          <p:cNvSpPr txBox="1"/>
          <p:nvPr/>
        </p:nvSpPr>
        <p:spPr>
          <a:xfrm>
            <a:off x="4346597" y="2527220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016E9A-6933-A544-A49C-FCCB900F34EA}"/>
              </a:ext>
            </a:extLst>
          </p:cNvPr>
          <p:cNvCxnSpPr>
            <a:stCxn id="24" idx="2"/>
          </p:cNvCxnSpPr>
          <p:nvPr/>
        </p:nvCxnSpPr>
        <p:spPr>
          <a:xfrm>
            <a:off x="4521613" y="2834997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C1C93-6579-C84B-8B6C-497535C93ECF}"/>
              </a:ext>
            </a:extLst>
          </p:cNvPr>
          <p:cNvSpPr txBox="1"/>
          <p:nvPr/>
        </p:nvSpPr>
        <p:spPr>
          <a:xfrm>
            <a:off x="5016881" y="3493479"/>
            <a:ext cx="151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Название метода</a:t>
            </a:r>
          </a:p>
        </p:txBody>
      </p:sp>
    </p:spTree>
    <p:extLst>
      <p:ext uri="{BB962C8B-B14F-4D97-AF65-F5344CB8AC3E}">
        <p14:creationId xmlns:p14="http://schemas.microsoft.com/office/powerpoint/2010/main" val="74343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43629" y="79744"/>
            <a:ext cx="7412334" cy="315546"/>
          </a:xfrm>
        </p:spPr>
        <p:txBody>
          <a:bodyPr/>
          <a:lstStyle/>
          <a:p>
            <a:r>
              <a:rPr lang="ru-RU" sz="1600"/>
              <a:t>Структура программы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43629" y="627535"/>
            <a:ext cx="8432827" cy="3967092"/>
          </a:xfrm>
        </p:spPr>
        <p:txBody>
          <a:bodyPr/>
          <a:lstStyle/>
          <a:p>
            <a:pPr marL="0" indent="0">
              <a:buNone/>
            </a:pPr>
            <a:endParaRPr lang="ru-RU"/>
          </a:p>
          <a:p>
            <a:endParaRPr lang="en-US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1B76AF-A4AC-EE4B-91EE-E26D1398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95686"/>
            <a:ext cx="3960440" cy="1490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BB7E57-6B21-3245-AE6B-C927BB99D535}"/>
              </a:ext>
            </a:extLst>
          </p:cNvPr>
          <p:cNvSpPr txBox="1"/>
          <p:nvPr/>
        </p:nvSpPr>
        <p:spPr>
          <a:xfrm>
            <a:off x="3283747" y="2211710"/>
            <a:ext cx="352149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51B7E41-1E4A-3C4C-9BAD-5852B37AC12A}"/>
              </a:ext>
            </a:extLst>
          </p:cNvPr>
          <p:cNvCxnSpPr>
            <a:cxnSpLocks/>
          </p:cNvCxnSpPr>
          <p:nvPr/>
        </p:nvCxnSpPr>
        <p:spPr>
          <a:xfrm flipH="1" flipV="1">
            <a:off x="3499771" y="1563638"/>
            <a:ext cx="1" cy="624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ADFD0A-9568-5240-BDF0-E9CADCA158E4}"/>
              </a:ext>
            </a:extLst>
          </p:cNvPr>
          <p:cNvSpPr txBox="1"/>
          <p:nvPr/>
        </p:nvSpPr>
        <p:spPr>
          <a:xfrm>
            <a:off x="2563667" y="1255861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Объявление класса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57614-A979-0645-87AD-BADF6E102EF3}"/>
              </a:ext>
            </a:extLst>
          </p:cNvPr>
          <p:cNvSpPr txBox="1"/>
          <p:nvPr/>
        </p:nvSpPr>
        <p:spPr>
          <a:xfrm>
            <a:off x="2699791" y="2211710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8A0A607-4B69-3B47-9DD0-B6FEB1A98AD9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077512" cy="6480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669B95-DB1B-C24E-AE10-DDDE70FED19C}"/>
              </a:ext>
            </a:extLst>
          </p:cNvPr>
          <p:cNvSpPr txBox="1"/>
          <p:nvPr/>
        </p:nvSpPr>
        <p:spPr>
          <a:xfrm>
            <a:off x="395536" y="1255861"/>
            <a:ext cx="2019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Модификаторы доступа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60653-48B9-0249-9242-EB40EE64C1C4}"/>
              </a:ext>
            </a:extLst>
          </p:cNvPr>
          <p:cNvSpPr txBox="1"/>
          <p:nvPr/>
        </p:nvSpPr>
        <p:spPr>
          <a:xfrm>
            <a:off x="3636383" y="2211710"/>
            <a:ext cx="7195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B38CF77-64F4-6E4C-B872-35D917A00E78}"/>
              </a:ext>
            </a:extLst>
          </p:cNvPr>
          <p:cNvCxnSpPr>
            <a:cxnSpLocks/>
          </p:cNvCxnSpPr>
          <p:nvPr/>
        </p:nvCxnSpPr>
        <p:spPr>
          <a:xfrm flipV="1">
            <a:off x="4198294" y="1317047"/>
            <a:ext cx="445714" cy="8707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25304C5-CC92-B748-A5D1-B8601F59344E}"/>
              </a:ext>
            </a:extLst>
          </p:cNvPr>
          <p:cNvSpPr txBox="1"/>
          <p:nvPr/>
        </p:nvSpPr>
        <p:spPr>
          <a:xfrm>
            <a:off x="4575165" y="886529"/>
            <a:ext cx="1581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Название класса (</a:t>
            </a:r>
            <a:r>
              <a:rPr lang="en-US"/>
              <a:t>Hello.java)</a:t>
            </a:r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D2CE4-F6DE-284C-8245-6542EDE0C53E}"/>
              </a:ext>
            </a:extLst>
          </p:cNvPr>
          <p:cNvSpPr txBox="1"/>
          <p:nvPr/>
        </p:nvSpPr>
        <p:spPr>
          <a:xfrm>
            <a:off x="2950050" y="2528493"/>
            <a:ext cx="583955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015D53-40AF-0447-A745-A06969972E11}"/>
              </a:ext>
            </a:extLst>
          </p:cNvPr>
          <p:cNvSpPr txBox="1"/>
          <p:nvPr/>
        </p:nvSpPr>
        <p:spPr>
          <a:xfrm>
            <a:off x="3519268" y="2528493"/>
            <a:ext cx="486676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85A1B18-9A1C-EF42-98E1-F37C98817632}"/>
              </a:ext>
            </a:extLst>
          </p:cNvPr>
          <p:cNvCxnSpPr/>
          <p:nvPr/>
        </p:nvCxnSpPr>
        <p:spPr>
          <a:xfrm flipH="1">
            <a:off x="1691680" y="2836270"/>
            <a:ext cx="1944216" cy="6494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0D3888-2E92-454D-8BEE-F212C04EB34A}"/>
              </a:ext>
            </a:extLst>
          </p:cNvPr>
          <p:cNvSpPr txBox="1"/>
          <p:nvPr/>
        </p:nvSpPr>
        <p:spPr>
          <a:xfrm>
            <a:off x="539552" y="34857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Доступен без создания экземпляра класса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1CE3F8D-E413-E44A-9D14-7167C0EBB4AB}"/>
              </a:ext>
            </a:extLst>
          </p:cNvPr>
          <p:cNvCxnSpPr>
            <a:cxnSpLocks/>
          </p:cNvCxnSpPr>
          <p:nvPr/>
        </p:nvCxnSpPr>
        <p:spPr>
          <a:xfrm flipH="1" flipV="1">
            <a:off x="1723737" y="1563638"/>
            <a:ext cx="1226314" cy="11521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B3F885-C04F-3344-BFAD-73CA254D2BDC}"/>
              </a:ext>
            </a:extLst>
          </p:cNvPr>
          <p:cNvSpPr txBox="1"/>
          <p:nvPr/>
        </p:nvSpPr>
        <p:spPr>
          <a:xfrm>
            <a:off x="4005944" y="2528493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8A04E1B-9CC2-8440-835F-3A39D72B3E33}"/>
              </a:ext>
            </a:extLst>
          </p:cNvPr>
          <p:cNvCxnSpPr>
            <a:stCxn id="21" idx="2"/>
          </p:cNvCxnSpPr>
          <p:nvPr/>
        </p:nvCxnSpPr>
        <p:spPr>
          <a:xfrm flipH="1">
            <a:off x="3923928" y="2836270"/>
            <a:ext cx="257032" cy="743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C121-5904-8D4C-9946-28092D84885B}"/>
              </a:ext>
            </a:extLst>
          </p:cNvPr>
          <p:cNvSpPr txBox="1"/>
          <p:nvPr/>
        </p:nvSpPr>
        <p:spPr>
          <a:xfrm>
            <a:off x="3114984" y="3597036"/>
            <a:ext cx="1669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Возвращаемый тип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36B67-B7BB-C345-9273-1D36065E3ACD}"/>
              </a:ext>
            </a:extLst>
          </p:cNvPr>
          <p:cNvSpPr txBox="1"/>
          <p:nvPr/>
        </p:nvSpPr>
        <p:spPr>
          <a:xfrm>
            <a:off x="4346597" y="2527220"/>
            <a:ext cx="350032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016E9A-6933-A544-A49C-FCCB900F34EA}"/>
              </a:ext>
            </a:extLst>
          </p:cNvPr>
          <p:cNvCxnSpPr>
            <a:stCxn id="24" idx="2"/>
          </p:cNvCxnSpPr>
          <p:nvPr/>
        </p:nvCxnSpPr>
        <p:spPr>
          <a:xfrm>
            <a:off x="4521613" y="2834997"/>
            <a:ext cx="1099507" cy="650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C1C93-6579-C84B-8B6C-497535C93ECF}"/>
              </a:ext>
            </a:extLst>
          </p:cNvPr>
          <p:cNvSpPr txBox="1"/>
          <p:nvPr/>
        </p:nvSpPr>
        <p:spPr>
          <a:xfrm>
            <a:off x="5016881" y="3493479"/>
            <a:ext cx="151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Название метода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07CBB3-05FD-0546-AEA0-2E06FA9B66E7}"/>
              </a:ext>
            </a:extLst>
          </p:cNvPr>
          <p:cNvSpPr txBox="1"/>
          <p:nvPr/>
        </p:nvSpPr>
        <p:spPr>
          <a:xfrm>
            <a:off x="4696628" y="2527220"/>
            <a:ext cx="1055893" cy="30777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ru-RU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AD7E640-4FC8-0E4D-9176-8C85222CAA51}"/>
              </a:ext>
            </a:extLst>
          </p:cNvPr>
          <p:cNvCxnSpPr/>
          <p:nvPr/>
        </p:nvCxnSpPr>
        <p:spPr>
          <a:xfrm flipV="1">
            <a:off x="5752522" y="2427734"/>
            <a:ext cx="691686" cy="917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BB0F8B-F116-4046-9F65-AAFB088C0B75}"/>
              </a:ext>
            </a:extLst>
          </p:cNvPr>
          <p:cNvSpPr txBox="1"/>
          <p:nvPr/>
        </p:nvSpPr>
        <p:spPr>
          <a:xfrm>
            <a:off x="6425506" y="2219443"/>
            <a:ext cx="1654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Параметры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58302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798</Words>
  <Application>Microsoft Macintosh PowerPoint</Application>
  <PresentationFormat>Экран (16:9)</PresentationFormat>
  <Paragraphs>280</Paragraphs>
  <Slides>36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FedraSansPro-Light</vt:lpstr>
      <vt:lpstr>FedraSansPro-Medium</vt:lpstr>
      <vt:lpstr>Тема Office</vt:lpstr>
      <vt:lpstr>2. Структура программы, типы данных,  управлющие конструкции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Типы данных</vt:lpstr>
      <vt:lpstr>Типы данных. Примитивные типы</vt:lpstr>
      <vt:lpstr>Типы данных. Примитивные типы. Пример</vt:lpstr>
      <vt:lpstr>Типы данных. Примитивные типы. Пример</vt:lpstr>
      <vt:lpstr>Типы данных. Примитивные типы. Операторы</vt:lpstr>
      <vt:lpstr>Типы данных. Примитивные типы. Операторы</vt:lpstr>
      <vt:lpstr>Управляющие конструкции</vt:lpstr>
      <vt:lpstr>Управляющие конструкции. Условие If</vt:lpstr>
      <vt:lpstr>Управляющие конструкции. Условие If/else</vt:lpstr>
      <vt:lpstr>Управляющие конструкции. Условие If/else if/else</vt:lpstr>
      <vt:lpstr>Управляющие конструкции. Условие switch/case </vt:lpstr>
      <vt:lpstr>Управляющие конструкции. Условие switch/case </vt:lpstr>
      <vt:lpstr>Управляющие конструкции. Тернарный оператор</vt:lpstr>
      <vt:lpstr>Управляющие конструкции. Массивы</vt:lpstr>
      <vt:lpstr>Управляющие конструкции. Способы задания массивов</vt:lpstr>
      <vt:lpstr>Управляющие конструкции. Цикл</vt:lpstr>
      <vt:lpstr>Управляющие конструкции. Цикл for</vt:lpstr>
      <vt:lpstr>Управляющие конструкции. Цикл for</vt:lpstr>
      <vt:lpstr>Управляющие конструкции. Цикл while</vt:lpstr>
      <vt:lpstr>Управляющие конструкции. Цикл do-while</vt:lpstr>
      <vt:lpstr>Управляющие конструкции. Ключевое слово break</vt:lpstr>
      <vt:lpstr>Управляющие конструкции. Ключевое слово continue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Ерусалимская Алина Витальевна</dc:creator>
  <cp:lastModifiedBy>Вячеслав Алеферов</cp:lastModifiedBy>
  <cp:revision>234</cp:revision>
  <dcterms:created xsi:type="dcterms:W3CDTF">2016-09-22T14:54:54Z</dcterms:created>
  <dcterms:modified xsi:type="dcterms:W3CDTF">2018-09-19T11:54:48Z</dcterms:modified>
</cp:coreProperties>
</file>