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8" r:id="rId2"/>
    <p:sldId id="315" r:id="rId3"/>
    <p:sldId id="324" r:id="rId4"/>
    <p:sldId id="318" r:id="rId5"/>
    <p:sldId id="319" r:id="rId6"/>
    <p:sldId id="490" r:id="rId7"/>
    <p:sldId id="491" r:id="rId8"/>
    <p:sldId id="492" r:id="rId9"/>
    <p:sldId id="502" r:id="rId10"/>
    <p:sldId id="503" r:id="rId11"/>
    <p:sldId id="504" r:id="rId12"/>
    <p:sldId id="493" r:id="rId13"/>
    <p:sldId id="495" r:id="rId14"/>
    <p:sldId id="497" r:id="rId15"/>
    <p:sldId id="501" r:id="rId16"/>
    <p:sldId id="499" r:id="rId17"/>
    <p:sldId id="500" r:id="rId18"/>
    <p:sldId id="505" r:id="rId19"/>
    <p:sldId id="328" r:id="rId20"/>
    <p:sldId id="329" r:id="rId21"/>
    <p:sldId id="506" r:id="rId22"/>
    <p:sldId id="514" r:id="rId23"/>
    <p:sldId id="513" r:id="rId24"/>
    <p:sldId id="512" r:id="rId25"/>
    <p:sldId id="510" r:id="rId26"/>
    <p:sldId id="326" r:id="rId27"/>
    <p:sldId id="516" r:id="rId28"/>
    <p:sldId id="517" r:id="rId29"/>
    <p:sldId id="518" r:id="rId30"/>
    <p:sldId id="522" r:id="rId31"/>
    <p:sldId id="523" r:id="rId32"/>
    <p:sldId id="521" r:id="rId33"/>
    <p:sldId id="335" r:id="rId34"/>
    <p:sldId id="525" r:id="rId35"/>
    <p:sldId id="526" r:id="rId36"/>
    <p:sldId id="528" r:id="rId37"/>
    <p:sldId id="529" r:id="rId38"/>
    <p:sldId id="530" r:id="rId39"/>
    <p:sldId id="531" r:id="rId40"/>
    <p:sldId id="532" r:id="rId41"/>
    <p:sldId id="533" r:id="rId42"/>
    <p:sldId id="535" r:id="rId43"/>
    <p:sldId id="334" r:id="rId44"/>
    <p:sldId id="536" r:id="rId45"/>
    <p:sldId id="537" r:id="rId46"/>
    <p:sldId id="547" r:id="rId47"/>
    <p:sldId id="538" r:id="rId48"/>
    <p:sldId id="539" r:id="rId49"/>
    <p:sldId id="542" r:id="rId50"/>
    <p:sldId id="545" r:id="rId51"/>
    <p:sldId id="546" r:id="rId52"/>
    <p:sldId id="354" r:id="rId53"/>
    <p:sldId id="355" r:id="rId54"/>
    <p:sldId id="357" r:id="rId55"/>
    <p:sldId id="358" r:id="rId56"/>
    <p:sldId id="550" r:id="rId57"/>
    <p:sldId id="362" r:id="rId58"/>
    <p:sldId id="365" r:id="rId59"/>
    <p:sldId id="366" r:id="rId60"/>
    <p:sldId id="485" r:id="rId61"/>
    <p:sldId id="371" r:id="rId62"/>
    <p:sldId id="412" r:id="rId63"/>
    <p:sldId id="423" r:id="rId64"/>
    <p:sldId id="424" r:id="rId65"/>
    <p:sldId id="425" r:id="rId66"/>
    <p:sldId id="478" r:id="rId67"/>
    <p:sldId id="476" r:id="rId68"/>
    <p:sldId id="548" r:id="rId69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 autoAdjust="0"/>
    <p:restoredTop sz="50000" autoAdjust="0"/>
  </p:normalViewPr>
  <p:slideViewPr>
    <p:cSldViewPr>
      <p:cViewPr>
        <p:scale>
          <a:sx n="230" d="100"/>
          <a:sy n="230" d="100"/>
        </p:scale>
        <p:origin x="80" y="-728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19.09.2018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19.09.2018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19.09.2018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19.09.2018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3. ООП (Объектно-ориентированное программирование)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Методы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4794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200"/>
              <a:t>Метод содержит возвращаемый тип.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 u="sng"/>
              <a:t>ConvertionRequest</a:t>
            </a:r>
            <a:r>
              <a:rPr lang="en-US" sz="1400"/>
              <a:t> createRequest(Person person, Money from, Currency to,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fromRate,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toRate) {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if </a:t>
            </a:r>
            <a:r>
              <a:rPr lang="en-US" sz="1400"/>
              <a:t>(check(person)) {</a:t>
            </a:r>
            <a:br>
              <a:rPr lang="en-US" sz="1400"/>
            </a:br>
            <a:r>
              <a:rPr lang="en-US" sz="1400"/>
              <a:t>    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Заявка создана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return new </a:t>
            </a:r>
            <a:r>
              <a:rPr lang="en-US" sz="1400"/>
              <a:t>ConvertionRequest(from, to, fromRate, toRate);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br>
              <a:rPr lang="en-US" sz="1400"/>
            </a:br>
            <a:br>
              <a:rPr lang="ru-RU" sz="1400" i="1">
                <a:solidFill>
                  <a:srgbClr val="808080"/>
                </a:solidFill>
              </a:rPr>
            </a:b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 b="1" u="sng">
                <a:solidFill>
                  <a:srgbClr val="000080"/>
                </a:solidFill>
              </a:rPr>
              <a:t>boolean</a:t>
            </a:r>
            <a:r>
              <a:rPr lang="en-US" sz="1400" b="1">
                <a:solidFill>
                  <a:srgbClr val="000080"/>
                </a:solidFill>
              </a:rPr>
              <a:t> </a:t>
            </a:r>
            <a:r>
              <a:rPr lang="en-US" sz="1400"/>
              <a:t>check(Person client) {</a:t>
            </a:r>
            <a:br>
              <a:rPr lang="en-US" sz="1400"/>
            </a:br>
            <a:r>
              <a:rPr lang="en-US" sz="1400"/>
              <a:t>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Проверка проводится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</a:t>
            </a:r>
            <a:r>
              <a:rPr lang="en-US" sz="1400"/>
              <a:t>client.getDocument() != </a:t>
            </a:r>
            <a:r>
              <a:rPr lang="en-US" sz="1400" b="1">
                <a:solidFill>
                  <a:srgbClr val="000080"/>
                </a:solidFill>
              </a:rPr>
              <a:t>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endParaRPr lang="ru-RU" sz="1400" b="1"/>
          </a:p>
        </p:txBody>
      </p:sp>
    </p:spTree>
    <p:extLst>
      <p:ext uri="{BB962C8B-B14F-4D97-AF65-F5344CB8AC3E}">
        <p14:creationId xmlns:p14="http://schemas.microsoft.com/office/powerpoint/2010/main" val="177120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Методы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6949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200"/>
              <a:t>Локальные переменные – переменные, созданные внутри метода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ConvertionRequest createRequest(Person person, Money from, Currency to,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fromRate,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toRate) {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 u="sng">
                <a:solidFill>
                  <a:srgbClr val="000080"/>
                </a:solidFill>
              </a:rPr>
              <a:t>boolean </a:t>
            </a:r>
            <a:r>
              <a:rPr lang="en-US" sz="1400" u="sng"/>
              <a:t>isOK = check(person);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if </a:t>
            </a:r>
            <a:r>
              <a:rPr lang="en-US" sz="1400"/>
              <a:t>(isOK) {</a:t>
            </a:r>
            <a:br>
              <a:rPr lang="en-US" sz="1400"/>
            </a:br>
            <a:r>
              <a:rPr lang="en-US" sz="1400"/>
              <a:t>    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Заявка создана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return new </a:t>
            </a:r>
            <a:r>
              <a:rPr lang="en-US" sz="1400"/>
              <a:t>ConvertionRequest(from, to, fromRate, toRate);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br>
              <a:rPr lang="en-US" sz="1400"/>
            </a:br>
            <a:br>
              <a:rPr lang="ru-RU" sz="1400" i="1">
                <a:solidFill>
                  <a:srgbClr val="808080"/>
                </a:solidFill>
              </a:rPr>
            </a:br>
            <a:r>
              <a:rPr lang="en-US" sz="1400" b="1">
                <a:solidFill>
                  <a:srgbClr val="000080"/>
                </a:solidFill>
              </a:rPr>
              <a:t>public boolean </a:t>
            </a:r>
            <a:r>
              <a:rPr lang="en-US" sz="1400"/>
              <a:t>check(Person client) {</a:t>
            </a:r>
            <a:br>
              <a:rPr lang="en-US" sz="1400"/>
            </a:br>
            <a:r>
              <a:rPr lang="en-US" sz="1400"/>
              <a:t>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Проверка проводится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</a:t>
            </a:r>
            <a:r>
              <a:rPr lang="en-US" sz="1400"/>
              <a:t>client.getDocument() != </a:t>
            </a:r>
            <a:r>
              <a:rPr lang="en-US" sz="1400" b="1">
                <a:solidFill>
                  <a:srgbClr val="000080"/>
                </a:solidFill>
              </a:rPr>
              <a:t>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endParaRPr lang="ru-RU" sz="1400" b="1"/>
          </a:p>
        </p:txBody>
      </p:sp>
    </p:spTree>
    <p:extLst>
      <p:ext uri="{BB962C8B-B14F-4D97-AF65-F5344CB8AC3E}">
        <p14:creationId xmlns:p14="http://schemas.microsoft.com/office/powerpoint/2010/main" val="416597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Конструктор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4390507"/>
          </a:xfrm>
        </p:spPr>
        <p:txBody>
          <a:bodyPr>
            <a:spAutoFit/>
          </a:bodyPr>
          <a:lstStyle/>
          <a:p>
            <a:r>
              <a:rPr lang="en-US" sz="2000"/>
              <a:t>c</a:t>
            </a:r>
            <a:r>
              <a:rPr lang="ru-RU" sz="2000"/>
              <a:t>лужит для создания нового объекта данного класса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выполняет начальную инициализацию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должен совпадать с именем класса</a:t>
            </a:r>
            <a:r>
              <a:rPr lang="en-US" sz="2000"/>
              <a:t>;</a:t>
            </a:r>
          </a:p>
          <a:p>
            <a:r>
              <a:rPr lang="ru-RU" sz="2000"/>
              <a:t>не должен ничего возвращать (в отличии от методов)</a:t>
            </a:r>
            <a:r>
              <a:rPr lang="en-US" sz="2000"/>
              <a:t>.</a:t>
            </a:r>
            <a:endParaRPr lang="ru-RU" sz="2000"/>
          </a:p>
          <a:p>
            <a:pPr marL="0" indent="0">
              <a:buNone/>
            </a:pPr>
            <a:endParaRPr lang="ru-RU" sz="2200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class </a:t>
            </a:r>
            <a:r>
              <a:rPr lang="en-US" sz="1400"/>
              <a:t>Operator {</a:t>
            </a:r>
            <a:br>
              <a:rPr lang="en-US" sz="1400"/>
            </a:br>
            <a:br>
              <a:rPr lang="ru-RU" sz="1400" i="1">
                <a:solidFill>
                  <a:srgbClr val="808080"/>
                </a:solidFill>
              </a:rPr>
            </a:br>
            <a:r>
              <a:rPr lang="ru-RU" sz="1400" i="1">
                <a:solidFill>
                  <a:srgbClr val="808080"/>
                </a:solidFill>
              </a:rPr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String </a:t>
            </a:r>
            <a:r>
              <a:rPr lang="en-US" sz="1400" b="1">
                <a:solidFill>
                  <a:srgbClr val="660E7A"/>
                </a:solidFill>
              </a:rPr>
              <a:t>login</a:t>
            </a:r>
            <a:r>
              <a:rPr lang="en-US" sz="1400"/>
              <a:t>;</a:t>
            </a:r>
            <a:br>
              <a:rPr lang="ru-RU" sz="1400" i="1">
                <a:solidFill>
                  <a:srgbClr val="808080"/>
                </a:solidFill>
              </a:rPr>
            </a:br>
            <a:r>
              <a:rPr lang="ru-RU" sz="1400" i="1">
                <a:solidFill>
                  <a:srgbClr val="808080"/>
                </a:solidFill>
              </a:rPr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String </a:t>
            </a:r>
            <a:r>
              <a:rPr lang="en-US" sz="1400" b="1">
                <a:solidFill>
                  <a:srgbClr val="660E7A"/>
                </a:solidFill>
              </a:rPr>
              <a:t>vsp</a:t>
            </a:r>
            <a:r>
              <a:rPr lang="en-US" sz="1400"/>
              <a:t>;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Operator(String login, String vsp) {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login </a:t>
            </a:r>
            <a:r>
              <a:rPr lang="en-US" sz="1400"/>
              <a:t>= login;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vsp </a:t>
            </a:r>
            <a:r>
              <a:rPr lang="en-US" sz="1400"/>
              <a:t>= vsp;</a:t>
            </a:r>
            <a:br>
              <a:rPr lang="en-US" sz="1400"/>
            </a:br>
            <a:r>
              <a:rPr lang="en-US" sz="1400"/>
              <a:t>    }</a:t>
            </a:r>
          </a:p>
          <a:p>
            <a:pPr marL="0" indent="0">
              <a:buNone/>
            </a:pPr>
            <a:r>
              <a:rPr lang="en-US" sz="1400"/>
              <a:t>}</a:t>
            </a:r>
            <a:endParaRPr lang="ru-RU" sz="1400"/>
          </a:p>
          <a:p>
            <a:pPr marL="0" indent="0">
              <a:buNone/>
            </a:pP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81862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</a:t>
            </a:r>
            <a:r>
              <a:rPr lang="en-US" sz="1600"/>
              <a:t>. </a:t>
            </a:r>
            <a:r>
              <a:rPr lang="ru-RU" sz="1600"/>
              <a:t>Конструктор по умолчанию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4242775"/>
          </a:xfrm>
        </p:spPr>
        <p:txBody>
          <a:bodyPr>
            <a:spAutoFit/>
          </a:bodyPr>
          <a:lstStyle/>
          <a:p>
            <a:r>
              <a:rPr lang="ru-RU" sz="2000"/>
              <a:t>присутствует всегда (не всегда явно)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нужен для начальной инициализации переменных объекта</a:t>
            </a:r>
            <a:r>
              <a:rPr lang="en-US" sz="2000"/>
              <a:t>.</a:t>
            </a:r>
            <a:endParaRPr lang="ru-RU" sz="2000"/>
          </a:p>
          <a:p>
            <a:pPr marL="0" indent="0">
              <a:buNone/>
            </a:pPr>
            <a:endParaRPr lang="en-US" sz="1600" b="1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sz="1600" b="1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80"/>
                </a:solidFill>
              </a:rPr>
              <a:t>public class </a:t>
            </a:r>
            <a:r>
              <a:rPr lang="en-US" sz="1600"/>
              <a:t>Person {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 b="1">
                <a:solidFill>
                  <a:srgbClr val="000080"/>
                </a:solidFill>
              </a:rPr>
              <a:t>private </a:t>
            </a:r>
            <a:r>
              <a:rPr lang="en-US" sz="1600"/>
              <a:t>String </a:t>
            </a:r>
            <a:r>
              <a:rPr lang="en-US" sz="1600" b="1">
                <a:solidFill>
                  <a:srgbClr val="660E7A"/>
                </a:solidFill>
              </a:rPr>
              <a:t>fio </a:t>
            </a:r>
            <a:r>
              <a:rPr lang="en-US" sz="1600"/>
              <a:t>= </a:t>
            </a:r>
            <a:r>
              <a:rPr lang="en-US" sz="1600" b="1">
                <a:solidFill>
                  <a:srgbClr val="008000"/>
                </a:solidFill>
              </a:rPr>
              <a:t>"</a:t>
            </a:r>
            <a:r>
              <a:rPr lang="ru-RU" sz="1600" b="1">
                <a:solidFill>
                  <a:srgbClr val="008000"/>
                </a:solidFill>
              </a:rPr>
              <a:t>Неизвестно"</a:t>
            </a:r>
            <a:r>
              <a:rPr lang="ru-RU" sz="1600"/>
              <a:t>;</a:t>
            </a:r>
            <a:br>
              <a:rPr lang="ru-RU" sz="1600"/>
            </a:br>
            <a:r>
              <a:rPr lang="ru-RU" sz="1600"/>
              <a:t>    </a:t>
            </a:r>
            <a:r>
              <a:rPr lang="en-US" sz="1600" b="1">
                <a:solidFill>
                  <a:srgbClr val="000080"/>
                </a:solidFill>
              </a:rPr>
              <a:t>private </a:t>
            </a:r>
            <a:r>
              <a:rPr lang="en-US" sz="1600"/>
              <a:t>Date </a:t>
            </a:r>
            <a:r>
              <a:rPr lang="en-US" sz="1600" b="1">
                <a:solidFill>
                  <a:srgbClr val="660E7A"/>
                </a:solidFill>
              </a:rPr>
              <a:t>birthday</a:t>
            </a:r>
            <a:r>
              <a:rPr lang="en-US" sz="1600"/>
              <a:t>;</a:t>
            </a:r>
            <a:br>
              <a:rPr lang="en-US" sz="1600"/>
            </a:br>
            <a:r>
              <a:rPr lang="en-US" sz="1600"/>
              <a:t>    </a:t>
            </a:r>
            <a:r>
              <a:rPr lang="en-US" sz="1600" b="1">
                <a:solidFill>
                  <a:srgbClr val="000080"/>
                </a:solidFill>
              </a:rPr>
              <a:t>private </a:t>
            </a:r>
            <a:r>
              <a:rPr lang="en-US" sz="1600"/>
              <a:t>DUL </a:t>
            </a:r>
            <a:r>
              <a:rPr lang="en-US" sz="1600" b="1">
                <a:solidFill>
                  <a:srgbClr val="660E7A"/>
                </a:solidFill>
              </a:rPr>
              <a:t>document</a:t>
            </a:r>
            <a:r>
              <a:rPr lang="en-US" sz="1600"/>
              <a:t>;</a:t>
            </a:r>
            <a:br>
              <a:rPr lang="en-US" sz="1600"/>
            </a:br>
            <a:br>
              <a:rPr lang="en-US" sz="1600"/>
            </a:br>
            <a:r>
              <a:rPr lang="en-US" sz="1600"/>
              <a:t>    </a:t>
            </a:r>
            <a:r>
              <a:rPr lang="en-US" sz="1600" b="1">
                <a:solidFill>
                  <a:srgbClr val="000080"/>
                </a:solidFill>
              </a:rPr>
              <a:t>public </a:t>
            </a:r>
            <a:r>
              <a:rPr lang="en-US" sz="1600"/>
              <a:t>Person() {</a:t>
            </a:r>
            <a:br>
              <a:rPr lang="en-US" sz="1600"/>
            </a:br>
            <a:r>
              <a:rPr lang="en-US" sz="1600"/>
              <a:t>    }</a:t>
            </a:r>
            <a:endParaRPr lang="ru-RU" sz="22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Output:</a:t>
            </a:r>
          </a:p>
          <a:p>
            <a:pPr marL="0" indent="0">
              <a:buNone/>
            </a:pPr>
            <a:r>
              <a:rPr lang="en-US" sz="1600"/>
              <a:t>Person{fio='</a:t>
            </a:r>
            <a:r>
              <a:rPr lang="ru-RU" sz="1600"/>
              <a:t>Неизвестно', </a:t>
            </a:r>
            <a:r>
              <a:rPr lang="en-US" sz="1600"/>
              <a:t>birthday=null, document=null}</a:t>
            </a:r>
            <a:endParaRPr lang="ru-RU" sz="16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DD2736-3C6C-1549-B585-53FBF122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563638"/>
            <a:ext cx="3384376" cy="11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</a:t>
            </a:r>
            <a:r>
              <a:rPr lang="en-US" sz="1600"/>
              <a:t>. </a:t>
            </a:r>
            <a:r>
              <a:rPr lang="ru-RU" sz="1600"/>
              <a:t>Конструктор по умолчанию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3035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000"/>
              <a:t>Но если есть параметризованный конструктор, то нужно явно создать конструктор по умолчанию</a:t>
            </a:r>
            <a:endParaRPr lang="ru-RU" sz="2200"/>
          </a:p>
          <a:p>
            <a:pPr marL="0" indent="0">
              <a:buNone/>
            </a:pPr>
            <a:endParaRPr lang="en-US" sz="1400" b="1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class </a:t>
            </a:r>
            <a:r>
              <a:rPr lang="en-US" sz="1400"/>
              <a:t>Person {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String </a:t>
            </a:r>
            <a:r>
              <a:rPr lang="en-US" sz="1400" b="1">
                <a:solidFill>
                  <a:srgbClr val="660E7A"/>
                </a:solidFill>
              </a:rPr>
              <a:t>fio </a:t>
            </a:r>
            <a:r>
              <a:rPr lang="en-US" sz="1400"/>
              <a:t>= 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Неизвестно"</a:t>
            </a:r>
            <a:r>
              <a:rPr lang="ru-RU" sz="1400"/>
              <a:t>;</a:t>
            </a:r>
            <a:br>
              <a:rPr lang="ru-RU" sz="1400"/>
            </a:br>
            <a:r>
              <a:rPr lang="ru-RU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Date </a:t>
            </a:r>
            <a:r>
              <a:rPr lang="en-US" sz="1400" b="1">
                <a:solidFill>
                  <a:srgbClr val="660E7A"/>
                </a:solidFill>
              </a:rPr>
              <a:t>birthday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DUL </a:t>
            </a:r>
            <a:r>
              <a:rPr lang="en-US" sz="1400" b="1">
                <a:solidFill>
                  <a:srgbClr val="660E7A"/>
                </a:solidFill>
              </a:rPr>
              <a:t>document</a:t>
            </a:r>
            <a:r>
              <a:rPr lang="en-US" sz="1400"/>
              <a:t>;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Person(String fio, Date birthday, DUL document) {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fio </a:t>
            </a:r>
            <a:r>
              <a:rPr lang="en-US" sz="1400"/>
              <a:t>= fio;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birthday </a:t>
            </a:r>
            <a:r>
              <a:rPr lang="en-US" sz="1400"/>
              <a:t>= birthday;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document </a:t>
            </a:r>
            <a:r>
              <a:rPr lang="en-US" sz="1400"/>
              <a:t>= document;</a:t>
            </a:r>
            <a:br>
              <a:rPr lang="en-US" sz="1400"/>
            </a:br>
            <a:r>
              <a:rPr lang="en-US" sz="1400"/>
              <a:t>    }</a:t>
            </a:r>
          </a:p>
          <a:p>
            <a:pPr marL="0" indent="0">
              <a:buNone/>
            </a:pPr>
            <a:r>
              <a:rPr lang="en-US" sz="1400"/>
              <a:t>}</a:t>
            </a:r>
            <a:br>
              <a:rPr lang="en-US" sz="1400"/>
            </a:br>
            <a:endParaRPr lang="ru-RU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13E89-83F3-0F4E-B332-A08EBD7DDBCA}"/>
              </a:ext>
            </a:extLst>
          </p:cNvPr>
          <p:cNvSpPr txBox="1"/>
          <p:nvPr/>
        </p:nvSpPr>
        <p:spPr>
          <a:xfrm>
            <a:off x="5436096" y="1518263"/>
            <a:ext cx="31279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CurrencyMain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 {</a:t>
            </a:r>
            <a:br>
              <a:rPr lang="en-US"/>
            </a:br>
            <a:r>
              <a:rPr lang="en-US"/>
              <a:t>        Person person = </a:t>
            </a:r>
            <a:r>
              <a:rPr lang="en-US" b="1">
                <a:solidFill>
                  <a:srgbClr val="FF0000"/>
                </a:solidFill>
              </a:rPr>
              <a:t>new </a:t>
            </a:r>
            <a:r>
              <a:rPr lang="en-US">
                <a:solidFill>
                  <a:srgbClr val="FF0000"/>
                </a:solidFill>
              </a:rPr>
              <a:t>Person()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.println(person);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5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</a:t>
            </a:r>
            <a:r>
              <a:rPr lang="en-US" sz="1600"/>
              <a:t>. </a:t>
            </a:r>
            <a:r>
              <a:rPr lang="ru-RU" sz="1600"/>
              <a:t>Конструктор по умолчанию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43043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000"/>
              <a:t>Но если есть параметризованный конструктор, то нужно явно создать конструктор по умолчанию</a:t>
            </a:r>
            <a:endParaRPr lang="ru-RU" sz="2200"/>
          </a:p>
          <a:p>
            <a:pPr marL="0" indent="0">
              <a:buNone/>
            </a:pPr>
            <a:endParaRPr lang="en-US" sz="1400" b="1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class </a:t>
            </a:r>
            <a:r>
              <a:rPr lang="en-US" sz="1400"/>
              <a:t>Person {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String </a:t>
            </a:r>
            <a:r>
              <a:rPr lang="en-US" sz="1400" b="1">
                <a:solidFill>
                  <a:srgbClr val="660E7A"/>
                </a:solidFill>
              </a:rPr>
              <a:t>fio </a:t>
            </a:r>
            <a:r>
              <a:rPr lang="en-US" sz="1400"/>
              <a:t>= 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Неизвестно"</a:t>
            </a:r>
            <a:r>
              <a:rPr lang="ru-RU" sz="1400"/>
              <a:t>;</a:t>
            </a:r>
            <a:br>
              <a:rPr lang="ru-RU" sz="1400"/>
            </a:br>
            <a:r>
              <a:rPr lang="ru-RU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Date </a:t>
            </a:r>
            <a:r>
              <a:rPr lang="en-US" sz="1400" b="1">
                <a:solidFill>
                  <a:srgbClr val="660E7A"/>
                </a:solidFill>
              </a:rPr>
              <a:t>birthday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DUL </a:t>
            </a:r>
            <a:r>
              <a:rPr lang="en-US" sz="1400" b="1">
                <a:solidFill>
                  <a:srgbClr val="660E7A"/>
                </a:solidFill>
              </a:rPr>
              <a:t>document</a:t>
            </a:r>
            <a:r>
              <a:rPr lang="en-US" sz="1400"/>
              <a:t>;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Person(String fio, Date birthday, DUL document) {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fio </a:t>
            </a:r>
            <a:r>
              <a:rPr lang="en-US" sz="1400"/>
              <a:t>= fio;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birthday </a:t>
            </a:r>
            <a:r>
              <a:rPr lang="en-US" sz="1400"/>
              <a:t>= birthday;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document </a:t>
            </a:r>
            <a:r>
              <a:rPr lang="en-US" sz="1400"/>
              <a:t>= document;</a:t>
            </a:r>
            <a:br>
              <a:rPr lang="en-US" sz="1400"/>
            </a:br>
            <a:r>
              <a:rPr lang="en-US" sz="1400"/>
              <a:t>    }</a:t>
            </a:r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Person() {</a:t>
            </a:r>
            <a:br>
              <a:rPr lang="en-US" sz="1400"/>
            </a:br>
            <a:r>
              <a:rPr lang="en-US" sz="1400"/>
              <a:t>    }</a:t>
            </a:r>
          </a:p>
          <a:p>
            <a:pPr marL="0" indent="0">
              <a:buNone/>
            </a:pPr>
            <a:r>
              <a:rPr lang="en-US" sz="1400"/>
              <a:t>}</a:t>
            </a:r>
            <a:br>
              <a:rPr lang="en-US" sz="1400"/>
            </a:br>
            <a:endParaRPr lang="ru-RU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13E89-83F3-0F4E-B332-A08EBD7DDBCA}"/>
              </a:ext>
            </a:extLst>
          </p:cNvPr>
          <p:cNvSpPr txBox="1"/>
          <p:nvPr/>
        </p:nvSpPr>
        <p:spPr>
          <a:xfrm>
            <a:off x="5436096" y="1518263"/>
            <a:ext cx="31279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CurrencyMain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 {</a:t>
            </a:r>
            <a:br>
              <a:rPr lang="en-US"/>
            </a:br>
            <a:r>
              <a:rPr lang="en-US"/>
              <a:t>        Person person = </a:t>
            </a:r>
            <a:r>
              <a:rPr lang="en-US" b="1">
                <a:solidFill>
                  <a:srgbClr val="000080"/>
                </a:solidFill>
              </a:rPr>
              <a:t>new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Person();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.println(person);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Перегрузка конструкторов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421815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000"/>
              <a:t>Конструкторов может быть неограниченное число</a:t>
            </a:r>
            <a:endParaRPr lang="en-US" sz="2000"/>
          </a:p>
          <a:p>
            <a:pPr marL="0" indent="0">
              <a:buNone/>
            </a:pPr>
            <a:endParaRPr lang="en-US" sz="1400" b="1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80"/>
                </a:solidFill>
              </a:rPr>
              <a:t>public class </a:t>
            </a:r>
            <a:r>
              <a:rPr lang="en-US" sz="1200"/>
              <a:t>Person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private </a:t>
            </a:r>
            <a:r>
              <a:rPr lang="en-US" sz="1200"/>
              <a:t>String </a:t>
            </a:r>
            <a:r>
              <a:rPr lang="en-US" sz="1200" b="1">
                <a:solidFill>
                  <a:srgbClr val="660E7A"/>
                </a:solidFill>
              </a:rPr>
              <a:t>fio</a:t>
            </a:r>
            <a:r>
              <a:rPr lang="ru-RU" sz="1200"/>
              <a:t>;</a:t>
            </a:r>
            <a:br>
              <a:rPr lang="ru-RU" sz="1200"/>
            </a:br>
            <a:r>
              <a:rPr lang="ru-RU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private </a:t>
            </a:r>
            <a:r>
              <a:rPr lang="en-US" sz="1200"/>
              <a:t>Date </a:t>
            </a:r>
            <a:r>
              <a:rPr lang="en-US" sz="1200" b="1">
                <a:solidFill>
                  <a:srgbClr val="660E7A"/>
                </a:solidFill>
              </a:rPr>
              <a:t>birthday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private </a:t>
            </a:r>
            <a:r>
              <a:rPr lang="en-US" sz="1200"/>
              <a:t>DUL </a:t>
            </a:r>
            <a:r>
              <a:rPr lang="en-US" sz="1200" b="1">
                <a:solidFill>
                  <a:srgbClr val="660E7A"/>
                </a:solidFill>
              </a:rPr>
              <a:t>document</a:t>
            </a:r>
            <a:r>
              <a:rPr lang="en-US" sz="1200"/>
              <a:t>;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Person(String fio, Date birthday, DUL document)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fio </a:t>
            </a:r>
            <a:r>
              <a:rPr lang="en-US" sz="1200"/>
              <a:t>= fio;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birthday </a:t>
            </a:r>
            <a:r>
              <a:rPr lang="en-US" sz="1200"/>
              <a:t>= birthday;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document </a:t>
            </a:r>
            <a:r>
              <a:rPr lang="en-US" sz="1200"/>
              <a:t>= document;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Person(String fio, Date birthday)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fio </a:t>
            </a:r>
            <a:r>
              <a:rPr lang="en-US" sz="1200"/>
              <a:t>= fio;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birthday </a:t>
            </a:r>
            <a:r>
              <a:rPr lang="en-US" sz="1200"/>
              <a:t>= birthday;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Person(String fio)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fio </a:t>
            </a:r>
            <a:r>
              <a:rPr lang="en-US" sz="1200"/>
              <a:t>= fio;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this</a:t>
            </a:r>
            <a:r>
              <a:rPr lang="en-US" sz="1200"/>
              <a:t>.</a:t>
            </a:r>
            <a:r>
              <a:rPr lang="en-US" sz="1200" b="1">
                <a:solidFill>
                  <a:srgbClr val="660E7A"/>
                </a:solidFill>
              </a:rPr>
              <a:t>birthday </a:t>
            </a:r>
            <a:r>
              <a:rPr lang="en-US" sz="1200"/>
              <a:t>= </a:t>
            </a:r>
            <a:r>
              <a:rPr lang="en-US" sz="1200" b="1">
                <a:solidFill>
                  <a:srgbClr val="660E7A"/>
                </a:solidFill>
              </a:rPr>
              <a:t>birthday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}</a:t>
            </a:r>
          </a:p>
          <a:p>
            <a:pPr marL="0" indent="0">
              <a:buNone/>
            </a:pPr>
            <a:r>
              <a:rPr lang="en-US" sz="1200"/>
              <a:t>}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88160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Перегрузка конструкторов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30713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000"/>
              <a:t>Одинаковые конструторы недопустимы</a:t>
            </a:r>
            <a:endParaRPr lang="en-US" sz="20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000" b="1">
                <a:solidFill>
                  <a:srgbClr val="000080"/>
                </a:solidFill>
              </a:rPr>
              <a:t>public </a:t>
            </a:r>
            <a:r>
              <a:rPr lang="en-US" sz="2000"/>
              <a:t>Person(String fio, Date birthday) {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 b="1">
                <a:solidFill>
                  <a:srgbClr val="000080"/>
                </a:solidFill>
              </a:rPr>
              <a:t>this</a:t>
            </a:r>
            <a:r>
              <a:rPr lang="en-US" sz="2000"/>
              <a:t>.</a:t>
            </a:r>
            <a:r>
              <a:rPr lang="en-US" sz="2000" b="1">
                <a:solidFill>
                  <a:srgbClr val="660E7A"/>
                </a:solidFill>
              </a:rPr>
              <a:t>fio </a:t>
            </a:r>
            <a:r>
              <a:rPr lang="en-US" sz="2000"/>
              <a:t>= fio;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 b="1">
                <a:solidFill>
                  <a:srgbClr val="000080"/>
                </a:solidFill>
              </a:rPr>
              <a:t>this</a:t>
            </a:r>
            <a:r>
              <a:rPr lang="en-US" sz="2000"/>
              <a:t>.</a:t>
            </a:r>
            <a:r>
              <a:rPr lang="en-US" sz="2000" b="1">
                <a:solidFill>
                  <a:srgbClr val="660E7A"/>
                </a:solidFill>
              </a:rPr>
              <a:t>birthday </a:t>
            </a:r>
            <a:r>
              <a:rPr lang="en-US" sz="2000"/>
              <a:t>= birthday;</a:t>
            </a:r>
            <a:br>
              <a:rPr lang="en-US" sz="2000"/>
            </a:br>
            <a:r>
              <a:rPr lang="en-US" sz="2000"/>
              <a:t>}</a:t>
            </a:r>
            <a:br>
              <a:rPr lang="en-US" sz="2000"/>
            </a:br>
            <a:br>
              <a:rPr lang="en-US" sz="2000"/>
            </a:br>
            <a:r>
              <a:rPr lang="en-US" sz="2000" b="1">
                <a:solidFill>
                  <a:srgbClr val="000080"/>
                </a:solidFill>
              </a:rPr>
              <a:t>public </a:t>
            </a:r>
            <a:r>
              <a:rPr lang="en-US" sz="2000">
                <a:solidFill>
                  <a:srgbClr val="FF0000"/>
                </a:solidFill>
              </a:rPr>
              <a:t>Person(String fio, Date birthday)</a:t>
            </a:r>
            <a:r>
              <a:rPr lang="en-US" sz="2000"/>
              <a:t> {</a:t>
            </a:r>
            <a:br>
              <a:rPr lang="en-US" sz="2000"/>
            </a:br>
            <a:r>
              <a:rPr lang="en-US" sz="2000"/>
              <a:t>    </a:t>
            </a:r>
            <a:r>
              <a:rPr lang="en-US" sz="2000" b="1">
                <a:solidFill>
                  <a:srgbClr val="000080"/>
                </a:solidFill>
              </a:rPr>
              <a:t>this</a:t>
            </a:r>
            <a:r>
              <a:rPr lang="en-US" sz="2000"/>
              <a:t>.</a:t>
            </a:r>
            <a:r>
              <a:rPr lang="en-US" sz="2000" b="1">
                <a:solidFill>
                  <a:srgbClr val="660E7A"/>
                </a:solidFill>
              </a:rPr>
              <a:t>fio </a:t>
            </a:r>
            <a:r>
              <a:rPr lang="en-US" sz="2000"/>
              <a:t>= fio;</a:t>
            </a:r>
            <a:br>
              <a:rPr lang="en-US" sz="2000"/>
            </a:br>
            <a:r>
              <a:rPr lang="en-US" sz="2000"/>
              <a:t>}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76572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Отличия конструктора от метода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6C17991-554C-164B-AECD-471F8437F2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576" y="1275606"/>
          <a:ext cx="7248128" cy="288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64">
                  <a:extLst>
                    <a:ext uri="{9D8B030D-6E8A-4147-A177-3AD203B41FA5}">
                      <a16:colId xmlns:a16="http://schemas.microsoft.com/office/drawing/2014/main" val="3772847534"/>
                    </a:ext>
                  </a:extLst>
                </a:gridCol>
                <a:gridCol w="3624064">
                  <a:extLst>
                    <a:ext uri="{9D8B030D-6E8A-4147-A177-3AD203B41FA5}">
                      <a16:colId xmlns:a16="http://schemas.microsoft.com/office/drawing/2014/main" val="218787104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Конструктор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Метод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33391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ru-RU"/>
                        <a:t>Используется для инициализации состояния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Используется для изменения состояния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160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ru-RU"/>
                        <a:t>Не должен иметь возвращаемый 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Должен иметь возвращаемый тип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9121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ru-RU"/>
                        <a:t>Вызывается неявно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Вызывается явно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05528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ru-RU"/>
                        <a:t>Конструктор по умолчанию добавляется компилятором в класс в случае отсутствия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Не добавляется компилятором ни в каких случаях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4318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ru-RU"/>
                        <a:t>Наименование должно быть таким же как и имя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Наименование может быть любым (в том числе и имя класса)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1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4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Концепция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1"/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r>
              <a:rPr lang="ru-RU"/>
              <a:t>Абстракция</a:t>
            </a:r>
          </a:p>
          <a:p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4137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ООП </a:t>
            </a:r>
            <a:r>
              <a:rPr lang="ru-RU" sz="2000" b="1"/>
              <a:t>– </a:t>
            </a:r>
            <a:r>
              <a:rPr lang="ru-RU" sz="2000"/>
              <a:t>методология программирования, основанная на представлении программы в виде совокупности </a:t>
            </a:r>
            <a:r>
              <a:rPr lang="ru-RU" sz="2000" u="sng"/>
              <a:t>объектов</a:t>
            </a:r>
            <a:r>
              <a:rPr lang="ru-RU" sz="2000"/>
              <a:t>, каждый из которых является экземпляром определенного </a:t>
            </a:r>
            <a:r>
              <a:rPr lang="ru-RU" sz="2000" u="sng"/>
              <a:t>класса</a:t>
            </a:r>
            <a:r>
              <a:rPr lang="ru-RU" sz="2000"/>
              <a:t>, а классы образуют иерархию наследования.</a:t>
            </a:r>
            <a:endParaRPr lang="en-US" sz="2000"/>
          </a:p>
          <a:p>
            <a:pPr marL="0" indent="0">
              <a:buNone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4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Наследование </a:t>
            </a:r>
            <a:r>
              <a:rPr lang="ru-RU" sz="2000"/>
              <a:t>– включение поведения (методов) и состояния (переменных) базового класса в производный класс.</a:t>
            </a:r>
            <a:endParaRPr lang="en-US" sz="2000"/>
          </a:p>
          <a:p>
            <a:pPr marL="0" indent="0">
              <a:buNone/>
            </a:pPr>
            <a:endParaRPr lang="ru-RU" sz="1800"/>
          </a:p>
          <a:p>
            <a:r>
              <a:rPr lang="ru-RU" sz="2000"/>
              <a:t>Усовершенствованное повторное использование кода.</a:t>
            </a:r>
          </a:p>
          <a:p>
            <a:r>
              <a:rPr lang="ru-RU" sz="2000"/>
              <a:t>Устанавливается логическое отношение «</a:t>
            </a:r>
            <a:r>
              <a:rPr lang="en-US" sz="2000"/>
              <a:t>is a» (</a:t>
            </a:r>
            <a:r>
              <a:rPr lang="ru-RU" sz="2000"/>
              <a:t>является кем-то, чем-то). Например: </a:t>
            </a:r>
            <a:r>
              <a:rPr lang="en-US" sz="2000" u="sng"/>
              <a:t>Dog</a:t>
            </a:r>
            <a:r>
              <a:rPr lang="en-US" sz="2000"/>
              <a:t> is a</a:t>
            </a:r>
            <a:r>
              <a:rPr lang="en-US" sz="2000" i="1"/>
              <a:t>n</a:t>
            </a:r>
            <a:r>
              <a:rPr lang="en-US" sz="2000"/>
              <a:t> </a:t>
            </a:r>
            <a:r>
              <a:rPr lang="en-US" sz="2000" u="sng"/>
              <a:t>animal</a:t>
            </a:r>
            <a:r>
              <a:rPr lang="en-US" sz="2000"/>
              <a:t>. (</a:t>
            </a:r>
            <a:r>
              <a:rPr lang="ru-RU" sz="2000"/>
              <a:t>Собака является животным)</a:t>
            </a:r>
          </a:p>
          <a:p>
            <a:r>
              <a:rPr lang="ru-RU" sz="2000"/>
              <a:t>Модуляризация кода.</a:t>
            </a:r>
          </a:p>
          <a:p>
            <a:r>
              <a:rPr lang="ru-RU" sz="2000"/>
              <a:t>Исключаются повторения.</a:t>
            </a:r>
          </a:p>
          <a:p>
            <a:r>
              <a:rPr lang="ru-RU" sz="2000"/>
              <a:t>Подкласс зависит от реализации родительского класса, что делает код сильно связанным (сильная связанность – это плохо).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72728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Преимущества наследования:</a:t>
            </a:r>
          </a:p>
          <a:p>
            <a:r>
              <a:rPr lang="ru-RU" sz="2000"/>
              <a:t>переопределение методов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переиспользование кода</a:t>
            </a:r>
            <a:r>
              <a:rPr lang="en-US" sz="2000"/>
              <a:t>.</a:t>
            </a:r>
          </a:p>
          <a:p>
            <a:pPr marL="0" indent="0">
              <a:buNone/>
            </a:pPr>
            <a:endParaRPr lang="ru-RU" sz="20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C21324-11F0-6343-B6F0-8875562D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9" y="1870985"/>
            <a:ext cx="7809051" cy="14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99541"/>
            <a:ext cx="3608291" cy="3771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/>
              <a:t>Пример наследования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512B-15F2-E740-800E-1E8898608EEC}"/>
              </a:ext>
            </a:extLst>
          </p:cNvPr>
          <p:cNvSpPr txBox="1"/>
          <p:nvPr/>
        </p:nvSpPr>
        <p:spPr>
          <a:xfrm>
            <a:off x="262358" y="1380896"/>
            <a:ext cx="2675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0E30B-0D30-4645-9FD9-41922D60FFCE}"/>
              </a:ext>
            </a:extLst>
          </p:cNvPr>
          <p:cNvSpPr txBox="1"/>
          <p:nvPr/>
        </p:nvSpPr>
        <p:spPr>
          <a:xfrm>
            <a:off x="4077932" y="699541"/>
            <a:ext cx="43629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Date getBirthday()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DUL getDocument()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5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99541"/>
            <a:ext cx="3608291" cy="3771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/>
              <a:t>Пример наследования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512B-15F2-E740-800E-1E8898608EEC}"/>
              </a:ext>
            </a:extLst>
          </p:cNvPr>
          <p:cNvSpPr txBox="1"/>
          <p:nvPr/>
        </p:nvSpPr>
        <p:spPr>
          <a:xfrm>
            <a:off x="262358" y="1380896"/>
            <a:ext cx="2675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0E30B-0D30-4645-9FD9-41922D60FFCE}"/>
              </a:ext>
            </a:extLst>
          </p:cNvPr>
          <p:cNvSpPr txBox="1"/>
          <p:nvPr/>
        </p:nvSpPr>
        <p:spPr>
          <a:xfrm>
            <a:off x="4077932" y="699541"/>
            <a:ext cx="332834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Operator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vsp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Operator(String login, String vsp)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(login);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vsp </a:t>
            </a:r>
            <a:r>
              <a:rPr lang="en-US"/>
              <a:t>= vsp;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getVsp()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vsp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85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99541"/>
            <a:ext cx="3608291" cy="37710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/>
              <a:t>Пример наследования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512B-15F2-E740-800E-1E8898608EEC}"/>
              </a:ext>
            </a:extLst>
          </p:cNvPr>
          <p:cNvSpPr txBox="1"/>
          <p:nvPr/>
        </p:nvSpPr>
        <p:spPr>
          <a:xfrm>
            <a:off x="262358" y="1380896"/>
            <a:ext cx="2675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0E30B-0D30-4645-9FD9-41922D60FFCE}"/>
              </a:ext>
            </a:extLst>
          </p:cNvPr>
          <p:cNvSpPr txBox="1"/>
          <p:nvPr/>
        </p:nvSpPr>
        <p:spPr>
          <a:xfrm>
            <a:off x="4077932" y="699541"/>
            <a:ext cx="492275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Administrator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Operator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password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Administrator(String login, String vsp, String password)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(login, vsp);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password </a:t>
            </a:r>
            <a:r>
              <a:rPr lang="en-US"/>
              <a:t>= password;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getPassword()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password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1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Наследование.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555526"/>
            <a:ext cx="8144795" cy="648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/>
              <a:t>Множественное наследование в </a:t>
            </a:r>
            <a:r>
              <a:rPr lang="en-US" sz="2000"/>
              <a:t>Java </a:t>
            </a:r>
            <a:r>
              <a:rPr lang="ru-RU" sz="2000"/>
              <a:t>не поддерживается, так как вносит неопределенность при вызове конкретной реализации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75330-C9F1-B94E-90C9-6062F96571AE}"/>
              </a:ext>
            </a:extLst>
          </p:cNvPr>
          <p:cNvSpPr txBox="1"/>
          <p:nvPr/>
        </p:nvSpPr>
        <p:spPr>
          <a:xfrm>
            <a:off x="320765" y="1219563"/>
            <a:ext cx="3995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Administrator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Operator, Client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…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1D1A1-4E74-844F-8246-8DE9878ED8DF}"/>
              </a:ext>
            </a:extLst>
          </p:cNvPr>
          <p:cNvSpPr txBox="1"/>
          <p:nvPr/>
        </p:nvSpPr>
        <p:spPr>
          <a:xfrm>
            <a:off x="5652120" y="1203597"/>
            <a:ext cx="2593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</a:rPr>
              <a:t>public class </a:t>
            </a:r>
            <a:r>
              <a:rPr lang="en-US" sz="1200"/>
              <a:t>Operator </a:t>
            </a:r>
            <a:r>
              <a:rPr lang="en-US" sz="1200" b="1">
                <a:solidFill>
                  <a:srgbClr val="000080"/>
                </a:solidFill>
              </a:rPr>
              <a:t>extends </a:t>
            </a:r>
            <a:r>
              <a:rPr lang="en-US" sz="1200"/>
              <a:t>Person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</a:rPr>
              <a:t>…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>
                <a:solidFill>
                  <a:srgbClr val="808000"/>
                </a:solidFill>
              </a:rPr>
              <a:t>@Override</a:t>
            </a:r>
            <a:br>
              <a:rPr lang="en-US" sz="1200">
                <a:solidFill>
                  <a:srgbClr val="808000"/>
                </a:solidFill>
              </a:rPr>
            </a:br>
            <a:r>
              <a:rPr lang="en-US" sz="1200">
                <a:solidFill>
                  <a:srgbClr val="808000"/>
                </a:solidFill>
              </a:rPr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String displayInfo()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return </a:t>
            </a:r>
            <a:r>
              <a:rPr lang="en-US" sz="1200" b="1">
                <a:solidFill>
                  <a:srgbClr val="008000"/>
                </a:solidFill>
              </a:rPr>
              <a:t>"Operator{" </a:t>
            </a:r>
            <a:r>
              <a:rPr lang="en-US" sz="1200"/>
              <a:t>+</a:t>
            </a:r>
            <a:br>
              <a:rPr lang="en-US" sz="1200"/>
            </a:br>
            <a:r>
              <a:rPr lang="en-US" sz="1200"/>
              <a:t>                </a:t>
            </a:r>
            <a:r>
              <a:rPr lang="en-US" sz="1200" b="1">
                <a:solidFill>
                  <a:srgbClr val="008000"/>
                </a:solidFill>
              </a:rPr>
              <a:t>"vsp='" </a:t>
            </a:r>
            <a:r>
              <a:rPr lang="en-US" sz="1200"/>
              <a:t>+ </a:t>
            </a:r>
            <a:r>
              <a:rPr lang="en-US" sz="1200" b="1">
                <a:solidFill>
                  <a:srgbClr val="660E7A"/>
                </a:solidFill>
              </a:rPr>
              <a:t>vsp </a:t>
            </a:r>
            <a:r>
              <a:rPr lang="en-US" sz="1200"/>
              <a:t>+ </a:t>
            </a:r>
            <a:r>
              <a:rPr lang="en-US" sz="1200" b="1">
                <a:solidFill>
                  <a:srgbClr val="008000"/>
                </a:solidFill>
              </a:rPr>
              <a:t>'</a:t>
            </a:r>
            <a:r>
              <a:rPr lang="en-US" sz="1200" b="1">
                <a:solidFill>
                  <a:srgbClr val="000080"/>
                </a:solidFill>
              </a:rPr>
              <a:t>\'</a:t>
            </a:r>
            <a:r>
              <a:rPr lang="en-US" sz="1200" b="1">
                <a:solidFill>
                  <a:srgbClr val="008000"/>
                </a:solidFill>
              </a:rPr>
              <a:t>' </a:t>
            </a:r>
            <a:r>
              <a:rPr lang="en-US" sz="1200"/>
              <a:t>+</a:t>
            </a:r>
            <a:br>
              <a:rPr lang="en-US" sz="1200"/>
            </a:br>
            <a:r>
              <a:rPr lang="en-US" sz="1200"/>
              <a:t>                </a:t>
            </a:r>
            <a:r>
              <a:rPr lang="en-US" sz="1200" b="1">
                <a:solidFill>
                  <a:srgbClr val="008000"/>
                </a:solidFill>
              </a:rPr>
              <a:t>'}'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}</a:t>
            </a:r>
          </a:p>
          <a:p>
            <a:r>
              <a:rPr lang="en-US" sz="1200"/>
              <a:t>}</a:t>
            </a:r>
            <a:endParaRPr lang="ru-RU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176C2-3815-A04E-83F7-68E214A23B22}"/>
              </a:ext>
            </a:extLst>
          </p:cNvPr>
          <p:cNvSpPr txBox="1"/>
          <p:nvPr/>
        </p:nvSpPr>
        <p:spPr>
          <a:xfrm>
            <a:off x="5652120" y="3142589"/>
            <a:ext cx="25975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</a:rPr>
              <a:t>public class </a:t>
            </a:r>
            <a:r>
              <a:rPr lang="en-US" sz="1200"/>
              <a:t>Client </a:t>
            </a:r>
            <a:r>
              <a:rPr lang="en-US" sz="1200" b="1">
                <a:solidFill>
                  <a:srgbClr val="000080"/>
                </a:solidFill>
              </a:rPr>
              <a:t>extends </a:t>
            </a:r>
            <a:r>
              <a:rPr lang="en-US" sz="1200"/>
              <a:t>Person {</a:t>
            </a:r>
            <a:br>
              <a:rPr lang="en-US" sz="1200"/>
            </a:br>
            <a:r>
              <a:rPr lang="en-US" sz="1200"/>
              <a:t>…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>
                <a:solidFill>
                  <a:srgbClr val="808000"/>
                </a:solidFill>
              </a:rPr>
              <a:t>@Override</a:t>
            </a:r>
            <a:br>
              <a:rPr lang="en-US" sz="1200">
                <a:solidFill>
                  <a:srgbClr val="808000"/>
                </a:solidFill>
              </a:rPr>
            </a:br>
            <a:r>
              <a:rPr lang="en-US" sz="1200">
                <a:solidFill>
                  <a:srgbClr val="808000"/>
                </a:solidFill>
              </a:rPr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String displayInfo()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return </a:t>
            </a:r>
            <a:r>
              <a:rPr lang="en-US" sz="1200" b="1">
                <a:solidFill>
                  <a:srgbClr val="008000"/>
                </a:solidFill>
              </a:rPr>
              <a:t>"Client{" </a:t>
            </a:r>
            <a:r>
              <a:rPr lang="en-US" sz="1200"/>
              <a:t>+</a:t>
            </a:r>
            <a:br>
              <a:rPr lang="en-US" sz="1200"/>
            </a:br>
            <a:r>
              <a:rPr lang="en-US" sz="1200"/>
              <a:t>                </a:t>
            </a:r>
            <a:r>
              <a:rPr lang="en-US" sz="1200" b="1">
                <a:solidFill>
                  <a:srgbClr val="008000"/>
                </a:solidFill>
              </a:rPr>
              <a:t>"birthday=" </a:t>
            </a:r>
            <a:r>
              <a:rPr lang="en-US" sz="1200"/>
              <a:t>+ </a:t>
            </a:r>
            <a:r>
              <a:rPr lang="en-US" sz="1200" b="1">
                <a:solidFill>
                  <a:srgbClr val="660E7A"/>
                </a:solidFill>
              </a:rPr>
              <a:t>birthday </a:t>
            </a:r>
            <a:r>
              <a:rPr lang="en-US" sz="1200"/>
              <a:t>+</a:t>
            </a:r>
            <a:br>
              <a:rPr lang="en-US" sz="1200"/>
            </a:br>
            <a:r>
              <a:rPr lang="en-US" sz="1200"/>
              <a:t>                </a:t>
            </a:r>
            <a:r>
              <a:rPr lang="en-US" sz="1200" b="1">
                <a:solidFill>
                  <a:srgbClr val="008000"/>
                </a:solidFill>
              </a:rPr>
              <a:t>", document=" </a:t>
            </a:r>
            <a:r>
              <a:rPr lang="en-US" sz="1200"/>
              <a:t>+ </a:t>
            </a:r>
            <a:r>
              <a:rPr lang="en-US" sz="1200" b="1">
                <a:solidFill>
                  <a:srgbClr val="660E7A"/>
                </a:solidFill>
              </a:rPr>
              <a:t>document </a:t>
            </a:r>
            <a:r>
              <a:rPr lang="en-US" sz="1200"/>
              <a:t>+</a:t>
            </a:r>
            <a:br>
              <a:rPr lang="en-US" sz="1200"/>
            </a:br>
            <a:r>
              <a:rPr lang="en-US" sz="1200"/>
              <a:t>                </a:t>
            </a:r>
            <a:r>
              <a:rPr lang="en-US" sz="1200" b="1">
                <a:solidFill>
                  <a:srgbClr val="008000"/>
                </a:solidFill>
              </a:rPr>
              <a:t>'}'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}</a:t>
            </a:r>
            <a:endParaRPr lang="ru-R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0220-D4F1-984E-8804-682D5576F629}"/>
              </a:ext>
            </a:extLst>
          </p:cNvPr>
          <p:cNvSpPr txBox="1"/>
          <p:nvPr/>
        </p:nvSpPr>
        <p:spPr>
          <a:xfrm>
            <a:off x="367037" y="2355726"/>
            <a:ext cx="4851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Administrator admin = </a:t>
            </a:r>
          </a:p>
          <a:p>
            <a:r>
              <a:rPr lang="en-US" b="1">
                <a:solidFill>
                  <a:srgbClr val="000080"/>
                </a:solidFill>
              </a:rPr>
              <a:t>	new </a:t>
            </a:r>
            <a:r>
              <a:rPr lang="en-US"/>
              <a:t>Administrator(</a:t>
            </a:r>
            <a:r>
              <a:rPr lang="en-US" b="1">
                <a:solidFill>
                  <a:srgbClr val="008000"/>
                </a:solidFill>
              </a:rPr>
              <a:t>"admin"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"1234/5678"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"qwerty"</a:t>
            </a:r>
            <a:r>
              <a:rPr lang="en-US"/>
              <a:t>);</a:t>
            </a:r>
            <a:br>
              <a:rPr lang="en-US"/>
            </a:br>
            <a:r>
              <a:rPr lang="en-US"/>
              <a:t>admin</a:t>
            </a:r>
            <a:r>
              <a:rPr lang="en-US">
                <a:solidFill>
                  <a:srgbClr val="C00000"/>
                </a:solidFill>
              </a:rPr>
              <a:t>.displayInfo()</a:t>
            </a:r>
            <a:r>
              <a:rPr lang="en-US"/>
              <a:t>;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7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/>
              <a:t>Инкапсуляция </a:t>
            </a:r>
            <a:r>
              <a:rPr lang="ru-RU" sz="2000"/>
              <a:t>– сокрытие состояние и поведения объекта от внешнего мира.</a:t>
            </a:r>
          </a:p>
          <a:p>
            <a:pPr marL="0" indent="0">
              <a:buNone/>
            </a:pPr>
            <a:endParaRPr lang="ru-RU" sz="1800"/>
          </a:p>
          <a:p>
            <a:r>
              <a:rPr lang="ru-RU" sz="2000"/>
              <a:t>Мы можем защитить внутреннее состояние объекта с помощью сокрытия его атрибутов.</a:t>
            </a:r>
          </a:p>
          <a:p>
            <a:r>
              <a:rPr lang="ru-RU" sz="2000"/>
              <a:t>Улучшает модульное построение кода, так как предотвращает взаимодействие объектов неожиданными способами.</a:t>
            </a:r>
          </a:p>
          <a:p>
            <a:r>
              <a:rPr lang="ru-RU" sz="2000"/>
              <a:t>Повышается практичность кода.</a:t>
            </a:r>
          </a:p>
          <a:p>
            <a:r>
              <a:rPr lang="ru-RU" sz="2000"/>
              <a:t>Инкапсуляция облегчает поддержку ПО.</a:t>
            </a:r>
          </a:p>
          <a:p>
            <a:r>
              <a:rPr lang="ru-RU" sz="2000"/>
              <a:t>Изменения в коде могут производиться независимо друг от друга.</a:t>
            </a:r>
            <a:endParaRPr lang="en-US" sz="2000"/>
          </a:p>
          <a:p>
            <a:r>
              <a:rPr lang="ru-RU" sz="2000"/>
              <a:t>Контроль над данными</a:t>
            </a:r>
          </a:p>
          <a:p>
            <a:r>
              <a:rPr lang="ru-RU" sz="2000"/>
              <a:t>Сокрытие информации</a:t>
            </a:r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422379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843558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/>
              <a:t>Модификаторы доступа</a:t>
            </a:r>
            <a:r>
              <a:rPr lang="ru-RU" sz="2200"/>
              <a:t> – определяют уровень доступа (скоуп) для членов класса, методов и конструкторов</a:t>
            </a:r>
          </a:p>
          <a:p>
            <a:pPr marL="0" indent="0">
              <a:buNone/>
            </a:pPr>
            <a:endParaRPr lang="ru-RU" sz="2200"/>
          </a:p>
          <a:p>
            <a:pPr marL="0" indent="0">
              <a:buNone/>
            </a:pPr>
            <a:r>
              <a:rPr lang="ru-RU" sz="2200"/>
              <a:t>Типы модификаторов доступа: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private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default (package-private)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protected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public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2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r>
              <a:rPr lang="en-US" sz="1600"/>
              <a:t>: private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43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private - </a:t>
            </a:r>
            <a:r>
              <a:rPr lang="ru-RU" sz="2000"/>
              <a:t>доступ только внутри класса</a:t>
            </a:r>
            <a:endParaRPr lang="en-US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C8068-7D7F-D24E-B8AD-BB93A13E0E04}"/>
              </a:ext>
            </a:extLst>
          </p:cNvPr>
          <p:cNvSpPr txBox="1"/>
          <p:nvPr/>
        </p:nvSpPr>
        <p:spPr>
          <a:xfrm>
            <a:off x="243629" y="1291828"/>
            <a:ext cx="436298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Date getFio()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>
                <a:solidFill>
                  <a:srgbClr val="C00000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58FD1-27E0-D64F-A894-673D7A6A4638}"/>
              </a:ext>
            </a:extLst>
          </p:cNvPr>
          <p:cNvSpPr txBox="1"/>
          <p:nvPr/>
        </p:nvSpPr>
        <p:spPr>
          <a:xfrm>
            <a:off x="5537241" y="1291828"/>
            <a:ext cx="2675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6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r>
              <a:rPr lang="en-US" sz="1600"/>
              <a:t>:</a:t>
            </a:r>
            <a:r>
              <a:rPr lang="ru-RU" sz="1600"/>
              <a:t> </a:t>
            </a:r>
            <a:r>
              <a:rPr lang="en-US" sz="1600"/>
              <a:t>package</a:t>
            </a:r>
            <a:r>
              <a:rPr lang="ru-RU" sz="1600"/>
              <a:t>-</a:t>
            </a:r>
            <a:r>
              <a:rPr lang="en-US" sz="1600"/>
              <a:t>private (default)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4"/>
            <a:ext cx="8144795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Доступ только внутри пакета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06BE-8500-F449-BE99-C1BA8BF90EEF}"/>
              </a:ext>
            </a:extLst>
          </p:cNvPr>
          <p:cNvSpPr txBox="1"/>
          <p:nvPr/>
        </p:nvSpPr>
        <p:spPr>
          <a:xfrm>
            <a:off x="243629" y="1154897"/>
            <a:ext cx="43629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currency.client;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getFio()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C00000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50BA4-B3D8-8E46-A21F-8B7ACE30B2E5}"/>
              </a:ext>
            </a:extLst>
          </p:cNvPr>
          <p:cNvSpPr txBox="1"/>
          <p:nvPr/>
        </p:nvSpPr>
        <p:spPr>
          <a:xfrm>
            <a:off x="5537241" y="1131589"/>
            <a:ext cx="26754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currency.person;</a:t>
            </a:r>
            <a:br>
              <a:rPr lang="en-US" u="sng"/>
            </a:br>
            <a:endParaRPr lang="en-US" b="1" u="sng">
              <a:solidFill>
                <a:srgbClr val="000080"/>
              </a:solidFill>
            </a:endParaRPr>
          </a:p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u="sng"/>
              <a:t>String </a:t>
            </a:r>
            <a:r>
              <a:rPr lang="en-US" b="1" u="sng">
                <a:solidFill>
                  <a:srgbClr val="660E7A"/>
                </a:solidFill>
              </a:rPr>
              <a:t>fullName</a:t>
            </a:r>
            <a:r>
              <a:rPr lang="en-US" u="sng"/>
              <a:t>;</a:t>
            </a:r>
            <a:br>
              <a:rPr lang="en-US" u="sng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8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C51540-3DF1-8F4F-8CE3-74FC0B21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5" y="3088605"/>
            <a:ext cx="4499992" cy="1506021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/>
              <a:t>ООП </a:t>
            </a:r>
            <a:r>
              <a:rPr lang="en-US" sz="1600"/>
              <a:t>vs </a:t>
            </a:r>
            <a:r>
              <a:rPr lang="ru-RU" sz="1600"/>
              <a:t>Процедурно-ориентированное программирование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30" y="843559"/>
            <a:ext cx="8432826" cy="3751067"/>
          </a:xfrm>
        </p:spPr>
        <p:txBody>
          <a:bodyPr/>
          <a:lstStyle/>
          <a:p>
            <a:r>
              <a:rPr lang="ru-RU" sz="2000"/>
              <a:t>ООП – на первом месте данные, а на втором – алгоритмы. В процедурно-ориентированном наоборот.</a:t>
            </a:r>
          </a:p>
          <a:p>
            <a:r>
              <a:rPr lang="ru-RU" sz="2000"/>
              <a:t>ООП представляет проекцию на реальный мир, поэтому воспринимается проще.</a:t>
            </a:r>
          </a:p>
          <a:p>
            <a:r>
              <a:rPr lang="ru-RU" sz="2000"/>
              <a:t>ООП упрощает разработку с постоянно растущим кодом.</a:t>
            </a:r>
          </a:p>
          <a:p>
            <a:r>
              <a:rPr lang="ru-RU" sz="2000"/>
              <a:t>ООП позволяет вносить модификации в программу, не сломав существующий код.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816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r>
              <a:rPr lang="en-US" sz="1600"/>
              <a:t>:</a:t>
            </a:r>
            <a:r>
              <a:rPr lang="ru-RU" sz="1600"/>
              <a:t> </a:t>
            </a:r>
            <a:r>
              <a:rPr lang="en-US" sz="1600"/>
              <a:t>package</a:t>
            </a:r>
            <a:r>
              <a:rPr lang="ru-RU" sz="1600"/>
              <a:t>-</a:t>
            </a:r>
            <a:r>
              <a:rPr lang="en-US" sz="1600"/>
              <a:t>private (default)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4"/>
            <a:ext cx="8144795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Доступ только внутри пакета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06BE-8500-F449-BE99-C1BA8BF90EEF}"/>
              </a:ext>
            </a:extLst>
          </p:cNvPr>
          <p:cNvSpPr txBox="1"/>
          <p:nvPr/>
        </p:nvSpPr>
        <p:spPr>
          <a:xfrm>
            <a:off x="243629" y="1154897"/>
            <a:ext cx="43629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currency.person;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getFio()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7030A0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50BA4-B3D8-8E46-A21F-8B7ACE30B2E5}"/>
              </a:ext>
            </a:extLst>
          </p:cNvPr>
          <p:cNvSpPr txBox="1"/>
          <p:nvPr/>
        </p:nvSpPr>
        <p:spPr>
          <a:xfrm>
            <a:off x="5537241" y="1131589"/>
            <a:ext cx="26754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currency.person;</a:t>
            </a:r>
            <a:br>
              <a:rPr lang="en-US" u="sng"/>
            </a:br>
            <a:endParaRPr lang="en-US" b="1" u="sng">
              <a:solidFill>
                <a:srgbClr val="000080"/>
              </a:solidFill>
            </a:endParaRPr>
          </a:p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u="sng"/>
              <a:t>String </a:t>
            </a:r>
            <a:r>
              <a:rPr lang="en-US" b="1" u="sng">
                <a:solidFill>
                  <a:srgbClr val="660E7A"/>
                </a:solidFill>
              </a:rPr>
              <a:t>fullName</a:t>
            </a:r>
            <a:r>
              <a:rPr lang="en-US" u="sng"/>
              <a:t>;</a:t>
            </a:r>
            <a:br>
              <a:rPr lang="en-US" u="sng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9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r>
              <a:rPr lang="en-US" sz="1600"/>
              <a:t>:</a:t>
            </a:r>
            <a:r>
              <a:rPr lang="ru-RU" sz="1600"/>
              <a:t> </a:t>
            </a:r>
            <a:r>
              <a:rPr lang="en-US" sz="1600"/>
              <a:t>package</a:t>
            </a:r>
            <a:r>
              <a:rPr lang="ru-RU" sz="1600"/>
              <a:t>-</a:t>
            </a:r>
            <a:r>
              <a:rPr lang="en-US" sz="1600"/>
              <a:t>private (default)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4"/>
            <a:ext cx="8144795" cy="504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/>
              <a:t>Доступ как внутри пакета так и снаружи, но только при условии, что класс является наследником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606BE-8500-F449-BE99-C1BA8BF90EEF}"/>
              </a:ext>
            </a:extLst>
          </p:cNvPr>
          <p:cNvSpPr txBox="1"/>
          <p:nvPr/>
        </p:nvSpPr>
        <p:spPr>
          <a:xfrm>
            <a:off x="243629" y="1154897"/>
            <a:ext cx="43629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currency.client;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getFio()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 u="sng">
                <a:solidFill>
                  <a:srgbClr val="7030A0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50BA4-B3D8-8E46-A21F-8B7ACE30B2E5}"/>
              </a:ext>
            </a:extLst>
          </p:cNvPr>
          <p:cNvSpPr txBox="1"/>
          <p:nvPr/>
        </p:nvSpPr>
        <p:spPr>
          <a:xfrm>
            <a:off x="5537241" y="1131589"/>
            <a:ext cx="26754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000080"/>
                </a:solidFill>
              </a:rPr>
              <a:t>package </a:t>
            </a:r>
            <a:r>
              <a:rPr lang="en-US" u="sng"/>
              <a:t>currency.person;</a:t>
            </a:r>
            <a:br>
              <a:rPr lang="en-US" u="sng"/>
            </a:br>
            <a:endParaRPr lang="en-US" b="1" u="sng">
              <a:solidFill>
                <a:srgbClr val="000080"/>
              </a:solidFill>
            </a:endParaRPr>
          </a:p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</a:t>
            </a:r>
            <a:r>
              <a:rPr lang="en-US" b="1" u="sng">
                <a:solidFill>
                  <a:srgbClr val="000080"/>
                </a:solidFill>
              </a:rPr>
              <a:t>protected</a:t>
            </a:r>
            <a:r>
              <a:rPr lang="en-US" u="sng"/>
              <a:t> String </a:t>
            </a:r>
            <a:r>
              <a:rPr lang="en-US" b="1" u="sng">
                <a:solidFill>
                  <a:srgbClr val="660E7A"/>
                </a:solidFill>
              </a:rPr>
              <a:t>fullName</a:t>
            </a:r>
            <a:r>
              <a:rPr lang="en-US" u="sng"/>
              <a:t>;</a:t>
            </a:r>
            <a:br>
              <a:rPr lang="en-US" u="sng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Инкапсуляция. Модификаторы доступа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Сводная таблица модификаторов доступа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4490EE-5E92-634B-97C8-BC1B6547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9622"/>
            <a:ext cx="7884368" cy="25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8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/>
              <a:t>Полиморфизм </a:t>
            </a:r>
            <a:r>
              <a:rPr lang="ru-RU" sz="2000"/>
              <a:t>– это способность предоставлять один и тот же интерфейс для различных базовых форм (типов данных). Другими словами, одна задача может быть выполнена разными способами.</a:t>
            </a:r>
          </a:p>
          <a:p>
            <a:pPr marL="0" indent="0">
              <a:buNone/>
            </a:pPr>
            <a:endParaRPr lang="ru-RU" sz="1600"/>
          </a:p>
          <a:p>
            <a:r>
              <a:rPr lang="ru-RU" sz="2000"/>
              <a:t>Создание повторно используемого кода.</a:t>
            </a:r>
          </a:p>
          <a:p>
            <a:r>
              <a:rPr lang="ru-RU" sz="2000"/>
              <a:t>Обеспечивает более универсальный и слабосвязанный код.</a:t>
            </a:r>
          </a:p>
          <a:p>
            <a:r>
              <a:rPr lang="ru-RU" sz="2000"/>
              <a:t>Понижается время компиляции, что ускоряет разработку.</a:t>
            </a:r>
          </a:p>
          <a:p>
            <a:r>
              <a:rPr lang="ru-RU" sz="2000"/>
              <a:t>Один и тот же интерфейс может быть использован для создания методов с разными реализациями.</a:t>
            </a:r>
          </a:p>
          <a:p>
            <a:r>
              <a:rPr lang="ru-RU" sz="2000"/>
              <a:t>Вся реализация может быть заменена с помощью использования одинаковых сигнатур метода.</a:t>
            </a:r>
          </a:p>
          <a:p>
            <a:endParaRPr lang="ru-RU" sz="2200"/>
          </a:p>
          <a:p>
            <a:endParaRPr lang="ru-RU" sz="2200"/>
          </a:p>
          <a:p>
            <a:pPr marL="0" indent="0">
              <a:buNone/>
            </a:pPr>
            <a:endParaRPr lang="ru-RU"/>
          </a:p>
          <a:p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15090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</a:t>
            </a:r>
            <a:r>
              <a:rPr lang="en-US"/>
              <a:t>verloading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771549"/>
            <a:ext cx="8144795" cy="3744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Перегрузка метода (</a:t>
            </a:r>
            <a:r>
              <a:rPr lang="en-US" b="1"/>
              <a:t>overloading</a:t>
            </a:r>
            <a:r>
              <a:rPr lang="ru-RU" b="1"/>
              <a:t>) </a:t>
            </a:r>
            <a:r>
              <a:rPr lang="ru-RU" sz="2200"/>
              <a:t>– создание метода с существующим названием, но с отличной сигнатурой передаваемых аргументов</a:t>
            </a:r>
            <a:endParaRPr lang="en-US" sz="22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Способы перегрузки:</a:t>
            </a:r>
          </a:p>
          <a:p>
            <a:r>
              <a:rPr lang="ru-RU" sz="2000"/>
              <a:t>изменить количество аргументов</a:t>
            </a:r>
          </a:p>
          <a:p>
            <a:r>
              <a:rPr lang="ru-RU" sz="2000"/>
              <a:t>изменить тип аргументов</a:t>
            </a:r>
            <a:endParaRPr lang="en-US" sz="2000"/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566660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Overloading.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F979C-7F1B-ED4B-9E7C-95FFAE768DFF}"/>
              </a:ext>
            </a:extLst>
          </p:cNvPr>
          <p:cNvSpPr txBox="1"/>
          <p:nvPr/>
        </p:nvSpPr>
        <p:spPr>
          <a:xfrm>
            <a:off x="243629" y="543396"/>
            <a:ext cx="44251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</a:rPr>
              <a:t>public interface </a:t>
            </a:r>
            <a:r>
              <a:rPr lang="en-US" sz="1200"/>
              <a:t>ICurrencyConverter {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ConvertionResult convert(ConvertData data);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ConvertionResult convert(Client client, Money from, Currency to);</a:t>
            </a:r>
            <a:br>
              <a:rPr lang="en-US" sz="1200"/>
            </a:br>
            <a:r>
              <a:rPr lang="en-US" sz="1200"/>
              <a:t>}</a:t>
            </a:r>
            <a:br>
              <a:rPr lang="en-US" sz="1200"/>
            </a:br>
            <a:endParaRPr lang="ru-RU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3424-DC62-8049-B860-1B712D7C2D16}"/>
              </a:ext>
            </a:extLst>
          </p:cNvPr>
          <p:cNvSpPr txBox="1"/>
          <p:nvPr/>
        </p:nvSpPr>
        <p:spPr>
          <a:xfrm>
            <a:off x="243629" y="1851670"/>
            <a:ext cx="4923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0080"/>
                </a:solidFill>
              </a:rPr>
              <a:t>public class </a:t>
            </a:r>
            <a:r>
              <a:rPr lang="en-US" sz="1200"/>
              <a:t>CurrencyConverter </a:t>
            </a:r>
            <a:r>
              <a:rPr lang="en-US" sz="1200" b="1">
                <a:solidFill>
                  <a:srgbClr val="000080"/>
                </a:solidFill>
              </a:rPr>
              <a:t>implements </a:t>
            </a:r>
            <a:r>
              <a:rPr lang="en-US" sz="1200"/>
              <a:t>ICurrencyConverter {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</a:t>
            </a:r>
            <a:r>
              <a:rPr lang="en-US" sz="1200">
                <a:solidFill>
                  <a:srgbClr val="808000"/>
                </a:solidFill>
              </a:rPr>
              <a:t>@Override</a:t>
            </a:r>
            <a:br>
              <a:rPr lang="en-US" sz="1200">
                <a:solidFill>
                  <a:srgbClr val="808000"/>
                </a:solidFill>
              </a:rPr>
            </a:br>
            <a:r>
              <a:rPr lang="en-US" sz="1200">
                <a:solidFill>
                  <a:srgbClr val="808000"/>
                </a:solidFill>
              </a:rPr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ConvertionResult convert(ConvertData data) {</a:t>
            </a:r>
            <a:br>
              <a:rPr lang="en-US" sz="1200"/>
            </a:br>
            <a:r>
              <a:rPr lang="en-US" sz="1200"/>
              <a:t>        Operator operator = </a:t>
            </a:r>
            <a:r>
              <a:rPr lang="en-US" sz="1200" b="1">
                <a:solidFill>
                  <a:srgbClr val="000080"/>
                </a:solidFill>
              </a:rPr>
              <a:t>new </a:t>
            </a:r>
            <a:r>
              <a:rPr lang="en-US" sz="1200"/>
              <a:t>Operator(</a:t>
            </a:r>
            <a:r>
              <a:rPr lang="en-US" sz="1200" b="1">
                <a:solidFill>
                  <a:srgbClr val="008000"/>
                </a:solidFill>
              </a:rPr>
              <a:t>"OperatorPopovIA"</a:t>
            </a:r>
            <a:r>
              <a:rPr lang="en-US" sz="1200"/>
              <a:t>, </a:t>
            </a:r>
            <a:r>
              <a:rPr lang="en-US" sz="1200" b="1">
                <a:solidFill>
                  <a:srgbClr val="008000"/>
                </a:solidFill>
              </a:rPr>
              <a:t>"7954/1721"</a:t>
            </a:r>
            <a:r>
              <a:rPr lang="en-US" sz="1200"/>
              <a:t>);</a:t>
            </a:r>
            <a:br>
              <a:rPr lang="en-US" sz="1200"/>
            </a:br>
            <a:r>
              <a:rPr lang="en-US" sz="1200"/>
              <a:t>        Client client = data.getClient();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if </a:t>
            </a:r>
            <a:r>
              <a:rPr lang="en-US" sz="1200"/>
              <a:t>(operator.check(client)) {</a:t>
            </a:r>
            <a:br>
              <a:rPr lang="en-US" sz="1200"/>
            </a:br>
            <a:r>
              <a:rPr lang="en-US" sz="1200"/>
              <a:t>            // do convert</a:t>
            </a:r>
          </a:p>
          <a:p>
            <a:r>
              <a:rPr lang="ru-RU" sz="1200"/>
              <a:t>        }</a:t>
            </a:r>
            <a:br>
              <a:rPr lang="ru-RU" sz="1200"/>
            </a:br>
            <a:r>
              <a:rPr lang="ru-RU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return null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br>
              <a:rPr lang="en-US" sz="1200"/>
            </a:br>
            <a:r>
              <a:rPr lang="en-US" sz="1200"/>
              <a:t>    </a:t>
            </a:r>
            <a:r>
              <a:rPr lang="en-US" sz="1200">
                <a:solidFill>
                  <a:srgbClr val="808000"/>
                </a:solidFill>
              </a:rPr>
              <a:t>@Override</a:t>
            </a:r>
            <a:br>
              <a:rPr lang="en-US" sz="1200">
                <a:solidFill>
                  <a:srgbClr val="808000"/>
                </a:solidFill>
              </a:rPr>
            </a:br>
            <a:r>
              <a:rPr lang="en-US" sz="1200">
                <a:solidFill>
                  <a:srgbClr val="808000"/>
                </a:solidFill>
              </a:rPr>
              <a:t>    </a:t>
            </a:r>
            <a:r>
              <a:rPr lang="en-US" sz="1200" b="1">
                <a:solidFill>
                  <a:srgbClr val="000080"/>
                </a:solidFill>
              </a:rPr>
              <a:t>public </a:t>
            </a:r>
            <a:r>
              <a:rPr lang="en-US" sz="1200"/>
              <a:t>ConvertionResult convert(Client client, Money from, Currency to)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</a:rPr>
              <a:t>return </a:t>
            </a:r>
            <a:r>
              <a:rPr lang="en-US" sz="1200"/>
              <a:t>convert(</a:t>
            </a:r>
            <a:r>
              <a:rPr lang="en-US" sz="1200" b="1">
                <a:solidFill>
                  <a:srgbClr val="000080"/>
                </a:solidFill>
              </a:rPr>
              <a:t>new </a:t>
            </a:r>
            <a:r>
              <a:rPr lang="en-US" sz="1200"/>
              <a:t>ConvertData(client, from, to));</a:t>
            </a:r>
            <a:br>
              <a:rPr lang="en-US" sz="1200"/>
            </a:br>
            <a:r>
              <a:rPr lang="en-US" sz="1200"/>
              <a:t>    }</a:t>
            </a:r>
            <a:br>
              <a:rPr lang="en-US" sz="1200"/>
            </a:b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942822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Overloading.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99541"/>
            <a:ext cx="8144795" cy="57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Изменение возвращаемого типа метода для перегрузки не подходит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B8C2-43A7-D149-8279-10C4116C3BAC}"/>
              </a:ext>
            </a:extLst>
          </p:cNvPr>
          <p:cNvSpPr txBox="1"/>
          <p:nvPr/>
        </p:nvSpPr>
        <p:spPr>
          <a:xfrm>
            <a:off x="261380" y="1275606"/>
            <a:ext cx="51429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ICurrencyConverter {</a:t>
            </a:r>
            <a:br>
              <a:rPr lang="en-US"/>
            </a:br>
            <a:br>
              <a:rPr lang="en-US"/>
            </a:br>
            <a:r>
              <a:rPr lang="en-US"/>
              <a:t>    ConvertionResult convert(ConvertData data);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boolean </a:t>
            </a:r>
            <a:r>
              <a:rPr lang="en-US"/>
              <a:t>convert(ConvertData data);</a:t>
            </a:r>
            <a:br>
              <a:rPr lang="en-US"/>
            </a:br>
            <a:br>
              <a:rPr lang="en-US"/>
            </a:br>
            <a:r>
              <a:rPr lang="en-US"/>
              <a:t>    ConvertionResult convert(Client client, Money from, Currency to);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1EF648-1F82-1440-8C1B-EBF53C7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1" y="3435846"/>
            <a:ext cx="6292320" cy="3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Overloading.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555527"/>
            <a:ext cx="8144795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использования расширения типов входящих параметров до походящих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507CFE-2220-2C4E-A609-BF571854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9" y="1347614"/>
            <a:ext cx="3824315" cy="36404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7D78EC-945F-884E-92E8-5EB641A3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003798"/>
            <a:ext cx="2292192" cy="8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1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Overloading.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4"/>
            <a:ext cx="8144795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неоднозначности для компилятора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8B401F-9091-3B4F-842F-AEB4D848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3816424" cy="25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3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8407C3-2D14-1C4D-A6BB-DDE50350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713618"/>
            <a:ext cx="5104026" cy="365187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Overloading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39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Схема расширения типов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38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Любую программу на </a:t>
            </a:r>
            <a:r>
              <a:rPr lang="en-US"/>
              <a:t>Java </a:t>
            </a:r>
            <a:r>
              <a:rPr lang="ru-RU"/>
              <a:t>можно представить как набор взаимодействующих между собой объектов.</a:t>
            </a:r>
          </a:p>
          <a:p>
            <a:pPr marL="0" indent="0">
              <a:buNone/>
            </a:pPr>
            <a:endParaRPr lang="ru-RU" sz="2000" b="1"/>
          </a:p>
          <a:p>
            <a:r>
              <a:rPr lang="ru-RU" b="1"/>
              <a:t>Класс</a:t>
            </a:r>
            <a:r>
              <a:rPr lang="ru-RU" sz="2200"/>
              <a:t> </a:t>
            </a:r>
            <a:r>
              <a:rPr lang="ru-RU" sz="2000"/>
              <a:t>– шаблон (описание) объекта, который описывает его поведение</a:t>
            </a:r>
          </a:p>
          <a:p>
            <a:r>
              <a:rPr lang="ru-RU" b="1"/>
              <a:t>Объект</a:t>
            </a:r>
            <a:r>
              <a:rPr lang="ru-RU" sz="2200"/>
              <a:t> </a:t>
            </a:r>
            <a:r>
              <a:rPr lang="ru-RU" sz="2000"/>
              <a:t>– экземпляр класса, который имеет свое состояние и заданное классом поведение</a:t>
            </a:r>
            <a:endParaRPr lang="en-US" sz="2000"/>
          </a:p>
          <a:p>
            <a:pPr marL="0" indent="0">
              <a:buNone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59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Overriding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Переопределение метода (</a:t>
            </a:r>
            <a:r>
              <a:rPr lang="en-US" b="1"/>
              <a:t>overriding</a:t>
            </a:r>
            <a:r>
              <a:rPr lang="ru-RU" b="1"/>
              <a:t>)</a:t>
            </a:r>
            <a:r>
              <a:rPr lang="en-US" b="1"/>
              <a:t> </a:t>
            </a:r>
            <a:r>
              <a:rPr lang="en-US" sz="2200"/>
              <a:t>– </a:t>
            </a:r>
            <a:r>
              <a:rPr lang="ru-RU" sz="2200"/>
              <a:t>возможность собственной реализации метода для дочернего класса</a:t>
            </a:r>
            <a:endParaRPr lang="en-US" sz="2200"/>
          </a:p>
          <a:p>
            <a:pPr marL="0" indent="0">
              <a:buNone/>
            </a:pPr>
            <a:endParaRPr lang="en-US" sz="2000"/>
          </a:p>
          <a:p>
            <a:r>
              <a:rPr lang="ru-RU" sz="2000"/>
              <a:t>наименование метода должно быть таким же как и в родительском классе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сигнатура метода должна быть такой же как и в родительском классе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дочерний класс должен наследовать родительский класс (</a:t>
            </a:r>
            <a:r>
              <a:rPr lang="en-US" sz="2000"/>
              <a:t>IS-A).</a:t>
            </a:r>
          </a:p>
        </p:txBody>
      </p:sp>
    </p:spTree>
    <p:extLst>
      <p:ext uri="{BB962C8B-B14F-4D97-AF65-F5344CB8AC3E}">
        <p14:creationId xmlns:p14="http://schemas.microsoft.com/office/powerpoint/2010/main" val="381046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Overriding.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57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переопределения метода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41332-788C-EB42-8272-82367A94B2C5}"/>
              </a:ext>
            </a:extLst>
          </p:cNvPr>
          <p:cNvSpPr txBox="1"/>
          <p:nvPr/>
        </p:nvSpPr>
        <p:spPr>
          <a:xfrm>
            <a:off x="243629" y="1203598"/>
            <a:ext cx="2608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IDataSource {</a:t>
            </a:r>
            <a:br>
              <a:rPr lang="en-US"/>
            </a:br>
            <a:r>
              <a:rPr lang="en-US"/>
              <a:t>    ConvertData getConvertData();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7FC61-8CC2-E34E-8DEC-B5A032D8B150}"/>
              </a:ext>
            </a:extLst>
          </p:cNvPr>
          <p:cNvSpPr txBox="1"/>
          <p:nvPr/>
        </p:nvSpPr>
        <p:spPr>
          <a:xfrm>
            <a:off x="4311097" y="1201806"/>
            <a:ext cx="46794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FileDataSource </a:t>
            </a:r>
            <a:r>
              <a:rPr lang="en-US" b="1">
                <a:solidFill>
                  <a:srgbClr val="000080"/>
                </a:solidFill>
              </a:rPr>
              <a:t>implements </a:t>
            </a:r>
            <a:r>
              <a:rPr lang="en-US"/>
              <a:t>IDataSource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File </a:t>
            </a:r>
            <a:r>
              <a:rPr lang="en-US" b="1">
                <a:solidFill>
                  <a:srgbClr val="660E7A"/>
                </a:solidFill>
              </a:rPr>
              <a:t>file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FileDataSource(File file)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file </a:t>
            </a:r>
            <a:r>
              <a:rPr lang="en-US"/>
              <a:t>= file;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ConvertData getConvertData() {</a:t>
            </a:r>
            <a:br>
              <a:rPr lang="en-US"/>
            </a:br>
            <a:r>
              <a:rPr lang="en-US"/>
              <a:t>        // client, fromMoney, toCurrency </a:t>
            </a:r>
            <a:r>
              <a:rPr lang="ru-RU"/>
              <a:t>получаем из файла</a:t>
            </a:r>
          </a:p>
          <a:p>
            <a:r>
              <a:rPr lang="ru-RU"/>
              <a:t>        //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new </a:t>
            </a:r>
            <a:r>
              <a:rPr lang="en-US"/>
              <a:t>ConvertData(client, fromMoney, toCurrency);</a:t>
            </a:r>
            <a:br>
              <a:rPr lang="en-US"/>
            </a:br>
            <a:r>
              <a:rPr lang="en-US"/>
              <a:t>  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6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Полиморфизм. </a:t>
            </a:r>
            <a:r>
              <a:rPr lang="en-US" sz="1600"/>
              <a:t>Overriding. </a:t>
            </a:r>
            <a:r>
              <a:rPr lang="ru-RU" sz="1600"/>
              <a:t>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57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переопределения метода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41332-788C-EB42-8272-82367A94B2C5}"/>
              </a:ext>
            </a:extLst>
          </p:cNvPr>
          <p:cNvSpPr txBox="1"/>
          <p:nvPr/>
        </p:nvSpPr>
        <p:spPr>
          <a:xfrm>
            <a:off x="243629" y="1203598"/>
            <a:ext cx="2608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IDataSource {</a:t>
            </a:r>
            <a:br>
              <a:rPr lang="en-US"/>
            </a:br>
            <a:r>
              <a:rPr lang="en-US"/>
              <a:t>    ConvertData getConvertData();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7FC61-8CC2-E34E-8DEC-B5A032D8B150}"/>
              </a:ext>
            </a:extLst>
          </p:cNvPr>
          <p:cNvSpPr txBox="1"/>
          <p:nvPr/>
        </p:nvSpPr>
        <p:spPr>
          <a:xfrm>
            <a:off x="4316026" y="1203598"/>
            <a:ext cx="461504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ProgrammDataSource </a:t>
            </a:r>
            <a:r>
              <a:rPr lang="en-US" b="1">
                <a:solidFill>
                  <a:srgbClr val="000080"/>
                </a:solidFill>
              </a:rPr>
              <a:t>implements </a:t>
            </a:r>
            <a:r>
              <a:rPr lang="en-US"/>
              <a:t>IDataSource {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ConvertData getConvertData() {</a:t>
            </a:r>
            <a:br>
              <a:rPr lang="en-US"/>
            </a:br>
            <a:r>
              <a:rPr lang="en-US"/>
              <a:t>        DUL dul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DUL();</a:t>
            </a:r>
            <a:br>
              <a:rPr lang="en-US"/>
            </a:br>
            <a:r>
              <a:rPr lang="en-US"/>
              <a:t>        dul.setType(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Паспорт"</a:t>
            </a:r>
            <a:r>
              <a:rPr lang="ru-RU"/>
              <a:t>);</a:t>
            </a:r>
            <a:br>
              <a:rPr lang="ru-RU"/>
            </a:br>
            <a:r>
              <a:rPr lang="ru-RU"/>
              <a:t>        </a:t>
            </a:r>
            <a:r>
              <a:rPr lang="en-US"/>
              <a:t>dul.setSeria(</a:t>
            </a:r>
            <a:r>
              <a:rPr lang="en-US" b="1">
                <a:solidFill>
                  <a:srgbClr val="008000"/>
                </a:solidFill>
              </a:rPr>
              <a:t>"97 07"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dul.setNumber(</a:t>
            </a:r>
            <a:r>
              <a:rPr lang="en-US" b="1">
                <a:solidFill>
                  <a:srgbClr val="008000"/>
                </a:solidFill>
              </a:rPr>
              <a:t>"263887"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dul.setDate(Utils.</a:t>
            </a:r>
            <a:r>
              <a:rPr lang="en-US" i="1"/>
              <a:t>createDate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"2005-04-30"</a:t>
            </a:r>
            <a:r>
              <a:rPr lang="en-US"/>
              <a:t>));</a:t>
            </a:r>
            <a:br>
              <a:rPr lang="en-US"/>
            </a:br>
            <a:r>
              <a:rPr lang="en-US"/>
              <a:t>        dul.setCode(</a:t>
            </a:r>
            <a:r>
              <a:rPr lang="en-US" b="1">
                <a:solidFill>
                  <a:srgbClr val="008000"/>
                </a:solidFill>
              </a:rPr>
              <a:t>"010-201"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Client client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Client(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Иванов А.А."</a:t>
            </a:r>
            <a:r>
              <a:rPr lang="ru-RU"/>
              <a:t>, </a:t>
            </a:r>
          </a:p>
          <a:p>
            <a:r>
              <a:rPr lang="ru-RU"/>
              <a:t>	</a:t>
            </a:r>
            <a:r>
              <a:rPr lang="en-US"/>
              <a:t>Utils.</a:t>
            </a:r>
            <a:r>
              <a:rPr lang="en-US" i="1"/>
              <a:t>createDate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"1988-11-27"</a:t>
            </a:r>
            <a:r>
              <a:rPr lang="en-US"/>
              <a:t>), dul);</a:t>
            </a:r>
            <a:br>
              <a:rPr lang="en-US"/>
            </a:br>
            <a:r>
              <a:rPr lang="en-US"/>
              <a:t>        Money from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Money(Currency.</a:t>
            </a:r>
            <a:r>
              <a:rPr lang="en-US" b="1" i="1">
                <a:solidFill>
                  <a:srgbClr val="660E7A"/>
                </a:solidFill>
              </a:rPr>
              <a:t>RUB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10_000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new </a:t>
            </a:r>
            <a:r>
              <a:rPr lang="en-US"/>
              <a:t>ConvertData(client, from, Currency.</a:t>
            </a:r>
            <a:r>
              <a:rPr lang="en-US" b="1" i="1">
                <a:solidFill>
                  <a:srgbClr val="660E7A"/>
                </a:solidFill>
              </a:rPr>
              <a:t>USD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07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Абстракция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843558"/>
            <a:ext cx="8764950" cy="391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Абстракция </a:t>
            </a:r>
            <a:r>
              <a:rPr lang="ru-RU" sz="2000"/>
              <a:t>– разработка классов исходя из их интерфейсов и функциональности, не принимая во внимание реализацию деталей.</a:t>
            </a:r>
          </a:p>
          <a:p>
            <a:endParaRPr lang="ru-RU" sz="1800"/>
          </a:p>
          <a:p>
            <a:r>
              <a:rPr lang="ru-RU" sz="2000"/>
              <a:t>Применяя абстракцию, мы можем отделить то, что может быть сгруппировано по какому-либо типу.</a:t>
            </a:r>
          </a:p>
          <a:p>
            <a:r>
              <a:rPr lang="ru-RU" sz="2000"/>
              <a:t>Часто изменяемые свойства и методы могут быть сгруппированы в отдельный тип, таким образом основной тип не будет подвергаться изменениям. Это усиливает принцип ООП: </a:t>
            </a:r>
            <a:r>
              <a:rPr lang="ru-RU" sz="2000" i="1"/>
              <a:t>«Код должен быть открытым для расширения, но закрытым для изменений»</a:t>
            </a:r>
            <a:r>
              <a:rPr lang="ru-RU" sz="2000"/>
              <a:t>.</a:t>
            </a:r>
          </a:p>
          <a:p>
            <a:r>
              <a:rPr lang="ru-RU" sz="2000"/>
              <a:t>Абстракция упрощает представление доменных моделей.</a:t>
            </a:r>
          </a:p>
          <a:p>
            <a:pPr marL="0" indent="0">
              <a:buNone/>
            </a:pPr>
            <a:endParaRPr lang="ru-RU" sz="2200"/>
          </a:p>
          <a:p>
            <a:endParaRPr lang="ru-RU" sz="2200"/>
          </a:p>
          <a:p>
            <a:pPr marL="0" indent="0">
              <a:buNone/>
            </a:pPr>
            <a:endParaRPr lang="ru-RU"/>
          </a:p>
          <a:p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12235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Абстракция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288811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Абстракция </a:t>
            </a:r>
            <a:r>
              <a:rPr lang="ru-RU" sz="2200"/>
              <a:t>– предоставление функционала без реализации. Производные классы  реализуют этот функционал самостоятельно.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b="1"/>
              <a:t>Абстрактный класс</a:t>
            </a:r>
            <a:r>
              <a:rPr lang="ru-RU"/>
              <a:t> </a:t>
            </a:r>
            <a:r>
              <a:rPr lang="ru-RU" sz="2200"/>
              <a:t>– содержит в себе функционал и некоторую реализацию, общую для всех дочерних классов.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/>
              <a:t>его невозможно интсанцировать;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/>
              <a:t>если класс содержит абстрактный метод, то он должен быть абстрактным тоже.</a:t>
            </a:r>
          </a:p>
        </p:txBody>
      </p:sp>
    </p:spTree>
    <p:extLst>
      <p:ext uri="{BB962C8B-B14F-4D97-AF65-F5344CB8AC3E}">
        <p14:creationId xmlns:p14="http://schemas.microsoft.com/office/powerpoint/2010/main" val="3834555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Абстракция.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648851" cy="1296145"/>
          </a:xfrm>
        </p:spPr>
        <p:txBody>
          <a:bodyPr>
            <a:normAutofit/>
          </a:bodyPr>
          <a:lstStyle/>
          <a:p>
            <a:r>
              <a:rPr lang="ru-RU" sz="2000"/>
              <a:t>Абстрактный класс создается путем использования ключевого слова </a:t>
            </a:r>
            <a:r>
              <a:rPr lang="en-US" sz="2000" b="1"/>
              <a:t>abstract</a:t>
            </a:r>
            <a:r>
              <a:rPr lang="ru-RU" sz="2000"/>
              <a:t>.</a:t>
            </a:r>
          </a:p>
          <a:p>
            <a:r>
              <a:rPr lang="ru-RU" sz="2000"/>
              <a:t>Может содержать как и асбтрактные методы, так и уже реализованные.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8D0D3-906A-EA44-8C43-82EDC0E3B15A}"/>
              </a:ext>
            </a:extLst>
          </p:cNvPr>
          <p:cNvSpPr txBox="1"/>
          <p:nvPr/>
        </p:nvSpPr>
        <p:spPr>
          <a:xfrm>
            <a:off x="539552" y="1862676"/>
            <a:ext cx="27905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abstract class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protected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Person(String fullName)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fullName </a:t>
            </a:r>
            <a:r>
              <a:rPr lang="en-US"/>
              <a:t>= fullName;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getFullName()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fullName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 u="sng">
                <a:solidFill>
                  <a:srgbClr val="000080"/>
                </a:solidFill>
              </a:rPr>
              <a:t>public abstract void </a:t>
            </a:r>
            <a:r>
              <a:rPr lang="en-US" u="sng"/>
              <a:t>displayInfo()</a:t>
            </a:r>
            <a:r>
              <a:rPr lang="en-US"/>
              <a:t>;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Абстракция.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648851" cy="5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Наследуемый класс должен реализовывать абстрактный метод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8D0D3-906A-EA44-8C43-82EDC0E3B15A}"/>
              </a:ext>
            </a:extLst>
          </p:cNvPr>
          <p:cNvSpPr txBox="1"/>
          <p:nvPr/>
        </p:nvSpPr>
        <p:spPr>
          <a:xfrm>
            <a:off x="243629" y="1230978"/>
            <a:ext cx="29920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Operator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r>
              <a:rPr lang="ru-RU"/>
              <a:t>…</a:t>
            </a:r>
          </a:p>
          <a:p>
            <a:r>
              <a:rPr lang="en-US">
                <a:solidFill>
                  <a:srgbClr val="808000"/>
                </a:solidFill>
              </a:rPr>
              <a:t>   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displayInfo() {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"Operator{" </a:t>
            </a:r>
            <a:r>
              <a:rPr lang="en-US"/>
              <a:t>+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8000"/>
                </a:solidFill>
              </a:rPr>
              <a:t>"vsp='" </a:t>
            </a:r>
            <a:r>
              <a:rPr lang="en-US"/>
              <a:t>+ </a:t>
            </a:r>
            <a:r>
              <a:rPr lang="en-US" b="1">
                <a:solidFill>
                  <a:srgbClr val="660E7A"/>
                </a:solidFill>
              </a:rPr>
              <a:t>vsp </a:t>
            </a:r>
            <a:r>
              <a:rPr lang="en-US"/>
              <a:t>+ </a:t>
            </a:r>
            <a:r>
              <a:rPr lang="en-US" b="1">
                <a:solidFill>
                  <a:srgbClr val="008000"/>
                </a:solidFill>
              </a:rPr>
              <a:t>'</a:t>
            </a:r>
            <a:r>
              <a:rPr lang="en-US" b="1">
                <a:solidFill>
                  <a:srgbClr val="000080"/>
                </a:solidFill>
              </a:rPr>
              <a:t>\'</a:t>
            </a:r>
            <a:r>
              <a:rPr lang="en-US" b="1">
                <a:solidFill>
                  <a:srgbClr val="008000"/>
                </a:solidFill>
              </a:rPr>
              <a:t>' </a:t>
            </a:r>
            <a:r>
              <a:rPr lang="en-US"/>
              <a:t>+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8000"/>
                </a:solidFill>
              </a:rPr>
              <a:t>'}'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</a:p>
          <a:p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E8B2B-EFBC-3A42-A7C4-F1A5C3AA7C7F}"/>
              </a:ext>
            </a:extLst>
          </p:cNvPr>
          <p:cNvSpPr txBox="1"/>
          <p:nvPr/>
        </p:nvSpPr>
        <p:spPr>
          <a:xfrm>
            <a:off x="4860032" y="1230978"/>
            <a:ext cx="2972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r>
              <a:rPr lang="ru-RU"/>
              <a:t>…</a:t>
            </a:r>
            <a:r>
              <a:rPr lang="en-US"/>
              <a:t>   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displayInfo() {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"Client{" </a:t>
            </a:r>
            <a:r>
              <a:rPr lang="en-US"/>
              <a:t>+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8000"/>
                </a:solidFill>
              </a:rPr>
              <a:t>"birthday=" </a:t>
            </a:r>
            <a:r>
              <a:rPr lang="en-US"/>
              <a:t>+ 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+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8000"/>
                </a:solidFill>
              </a:rPr>
              <a:t>", document=" </a:t>
            </a:r>
            <a:r>
              <a:rPr lang="en-US"/>
              <a:t>+ 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+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8000"/>
                </a:solidFill>
              </a:rPr>
              <a:t>'}'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endParaRPr lang="ru-RU"/>
          </a:p>
          <a:p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97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Интерфейс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Интерфейс </a:t>
            </a:r>
            <a:r>
              <a:rPr lang="ru-RU"/>
              <a:t>– абстрактный класс у которого все методы, если они есть, абстрактные.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Для чего используются интерфейсы: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способ достижения абстракции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поддержка функциональности в независимости от реализации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/>
              <a:t>способ достижения слабой связанности (</a:t>
            </a:r>
            <a:r>
              <a:rPr lang="en-US"/>
              <a:t>loose coupling</a:t>
            </a:r>
            <a:r>
              <a:rPr lang="ru-RU"/>
              <a:t>)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3669520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Интерфейс.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D7FB7-66B5-E247-ABC6-1C323258E1FE}"/>
              </a:ext>
            </a:extLst>
          </p:cNvPr>
          <p:cNvSpPr txBox="1"/>
          <p:nvPr/>
        </p:nvSpPr>
        <p:spPr>
          <a:xfrm>
            <a:off x="243629" y="798910"/>
            <a:ext cx="51429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ICurrencyConverter {</a:t>
            </a:r>
            <a:br>
              <a:rPr lang="en-US"/>
            </a:br>
            <a:br>
              <a:rPr lang="en-US"/>
            </a:br>
            <a:r>
              <a:rPr lang="en-US"/>
              <a:t>    ConvertionResult convert(ConvertData data);</a:t>
            </a:r>
            <a:br>
              <a:rPr lang="en-US"/>
            </a:br>
            <a:br>
              <a:rPr lang="en-US"/>
            </a:br>
            <a:r>
              <a:rPr lang="en-US"/>
              <a:t>    ConvertionResult convert(Client client, Money from, Currency to);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65FCD-9525-554E-9C01-EA5FC8C33954}"/>
              </a:ext>
            </a:extLst>
          </p:cNvPr>
          <p:cNvSpPr txBox="1"/>
          <p:nvPr/>
        </p:nvSpPr>
        <p:spPr>
          <a:xfrm>
            <a:off x="243629" y="2628427"/>
            <a:ext cx="62790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ICurrencyConverter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abstract </a:t>
            </a:r>
            <a:r>
              <a:rPr lang="en-US"/>
              <a:t>ConvertionResult convert(ConvertData data);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abstract </a:t>
            </a:r>
            <a:r>
              <a:rPr lang="en-US"/>
              <a:t>ConvertionResult convert(Client client, Money from, Currency to);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81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Интерфейс.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49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7928771" cy="50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Интерфейсы можно расширять с помощью ключевого слова </a:t>
            </a:r>
            <a:r>
              <a:rPr lang="en-US" sz="2000" b="1"/>
              <a:t>extends</a:t>
            </a:r>
            <a:endParaRPr lang="ru-RU" sz="2000" b="1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629414-BF2D-AF48-9159-4F221E18B4B5}"/>
              </a:ext>
            </a:extLst>
          </p:cNvPr>
          <p:cNvSpPr/>
          <p:nvPr/>
        </p:nvSpPr>
        <p:spPr>
          <a:xfrm>
            <a:off x="243628" y="298107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IConverter {</a:t>
            </a:r>
            <a:br>
              <a:rPr lang="en-US"/>
            </a:br>
            <a:br>
              <a:rPr lang="en-US"/>
            </a:br>
            <a:r>
              <a:rPr lang="en-US"/>
              <a:t>    ConvertionResult convert(ConvertData data);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1CEFB4-B2F6-534E-9F68-20D2018A32AA}"/>
              </a:ext>
            </a:extLst>
          </p:cNvPr>
          <p:cNvSpPr/>
          <p:nvPr/>
        </p:nvSpPr>
        <p:spPr>
          <a:xfrm>
            <a:off x="243628" y="1363836"/>
            <a:ext cx="61285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interface </a:t>
            </a:r>
            <a:r>
              <a:rPr lang="en-US"/>
              <a:t>ICurrencyConverter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IConverter {</a:t>
            </a:r>
            <a:br>
              <a:rPr lang="en-US"/>
            </a:br>
            <a:br>
              <a:rPr lang="en-US"/>
            </a:br>
            <a:r>
              <a:rPr lang="en-US"/>
              <a:t>    ConvertionResult convert(Client client, Money from, Currency to);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Объект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r>
              <a:rPr lang="ru-RU" sz="2200" b="1"/>
              <a:t>Поведение  </a:t>
            </a:r>
            <a:r>
              <a:rPr lang="ru-RU" sz="2000"/>
              <a:t>– что с ним можно делать и какие методы к нему можно применять</a:t>
            </a:r>
          </a:p>
          <a:p>
            <a:r>
              <a:rPr lang="ru-RU" sz="2200" b="1"/>
              <a:t>Состояние </a:t>
            </a:r>
            <a:r>
              <a:rPr lang="ru-RU" sz="2000"/>
              <a:t>–</a:t>
            </a:r>
            <a:r>
              <a:rPr lang="ru-RU" sz="2000" b="1"/>
              <a:t> </a:t>
            </a:r>
            <a:r>
              <a:rPr lang="ru-RU" sz="2000"/>
              <a:t>как этот объект реагирует на применение методов (переменные)</a:t>
            </a:r>
          </a:p>
          <a:p>
            <a:r>
              <a:rPr lang="ru-RU" sz="2200" b="1"/>
              <a:t>Идентичность </a:t>
            </a:r>
            <a:r>
              <a:rPr lang="ru-RU" sz="2000"/>
              <a:t>– чем данный объект отличается от других</a:t>
            </a:r>
            <a:endParaRPr lang="en-US" sz="2000"/>
          </a:p>
          <a:p>
            <a:pPr marL="0" indent="0">
              <a:buNone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41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Интерфейс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288811" cy="72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/>
              <a:t>Маркерный интерфейс </a:t>
            </a:r>
            <a:r>
              <a:rPr lang="ru-RU" sz="2000"/>
              <a:t>служит для обозначения принадлежности класса к определенному типу поведения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A7B18F-8F0F-FF4D-A71C-280EB4A7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62664"/>
            <a:ext cx="3889466" cy="3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7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Отличия между абстрактным классом и интерфейсом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51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E3C0D21-9606-BD48-9E08-6A32C4562A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970789"/>
          <a:ext cx="7704856" cy="297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794388439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653308997"/>
                    </a:ext>
                  </a:extLst>
                </a:gridCol>
              </a:tblGrid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Абстрактный 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Интерфейс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379156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r>
                        <a:rPr lang="ru-RU"/>
                        <a:t>Может иметь абстрактные и неасбтрактные методы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Может иметь ТОЛЬКО абстрактные методы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73242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r>
                        <a:rPr lang="ru-RU"/>
                        <a:t>Не поддерживает множественное наследование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Поддерживает множественное наследование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14189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r>
                        <a:rPr lang="ru-RU"/>
                        <a:t>Может иметь как </a:t>
                      </a:r>
                      <a:r>
                        <a:rPr lang="en-US"/>
                        <a:t>final, static</a:t>
                      </a:r>
                      <a:r>
                        <a:rPr lang="ru-RU"/>
                        <a:t> переменные, так и обычные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Может иметь ТОЛЬКО </a:t>
                      </a:r>
                      <a:r>
                        <a:rPr lang="en-US"/>
                        <a:t>final</a:t>
                      </a:r>
                      <a:r>
                        <a:rPr lang="ru-RU"/>
                        <a:t> </a:t>
                      </a:r>
                      <a:r>
                        <a:rPr lang="en-US"/>
                        <a:t>static </a:t>
                      </a:r>
                      <a:r>
                        <a:rPr lang="ru-RU"/>
                        <a:t>переменные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52420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r>
                        <a:rPr lang="ru-RU"/>
                        <a:t>Может содержать реализацию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Не может содержать никакой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12680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r>
                        <a:rPr lang="ru-RU"/>
                        <a:t>Ключевое слово </a:t>
                      </a:r>
                      <a:r>
                        <a:rPr lang="en-US"/>
                        <a:t>abstract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6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Ключевое слово </a:t>
                      </a:r>
                      <a:r>
                        <a:rPr lang="en-US"/>
                        <a:t>interface</a:t>
                      </a:r>
                      <a:endParaRPr lang="ru-RU"/>
                    </a:p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98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FE219A-2C49-E949-B676-336E12FE91FD}"/>
              </a:ext>
            </a:extLst>
          </p:cNvPr>
          <p:cNvSpPr txBox="1"/>
          <p:nvPr/>
        </p:nvSpPr>
        <p:spPr>
          <a:xfrm>
            <a:off x="395536" y="4515953"/>
            <a:ext cx="577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P.s. </a:t>
            </a:r>
            <a:r>
              <a:rPr lang="ru-RU"/>
              <a:t>Начиная с </a:t>
            </a:r>
            <a:r>
              <a:rPr lang="en-US"/>
              <a:t>Java 8 </a:t>
            </a:r>
            <a:r>
              <a:rPr lang="ru-RU"/>
              <a:t>интерфейсы могут содержать методы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4190289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static </a:t>
            </a:r>
            <a:r>
              <a:rPr lang="en-US" sz="2000"/>
              <a:t>– </a:t>
            </a:r>
            <a:r>
              <a:rPr lang="ru-RU" sz="2000"/>
              <a:t>говорит о том, что член класса может использоваться без создания экземпляра класса. Т. е. член класса приналежит самому классу, а не объекту.</a:t>
            </a:r>
          </a:p>
          <a:p>
            <a:pPr marL="0" indent="0">
              <a:buNone/>
            </a:pPr>
            <a:endParaRPr lang="ru-RU"/>
          </a:p>
          <a:p>
            <a:r>
              <a:rPr lang="ru-RU" sz="2000"/>
              <a:t>переменная (переменная класса)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метод (метод класса)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блок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вложенный класс</a:t>
            </a:r>
            <a:r>
              <a:rPr lang="en-US" sz="2000"/>
              <a:t>.</a:t>
            </a:r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679228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static</a:t>
            </a:r>
            <a:r>
              <a:rPr lang="ru-RU" sz="2200" b="1"/>
              <a:t> </a:t>
            </a:r>
            <a:r>
              <a:rPr lang="en-US" sz="2200" b="1"/>
              <a:t>variable </a:t>
            </a:r>
            <a:r>
              <a:rPr lang="en-US" sz="2000"/>
              <a:t>– </a:t>
            </a:r>
            <a:r>
              <a:rPr lang="ru-RU" sz="2000"/>
              <a:t>переменная класса.</a:t>
            </a:r>
          </a:p>
          <a:p>
            <a:pPr marL="0" indent="0">
              <a:buNone/>
            </a:pPr>
            <a:endParaRPr lang="ru-RU"/>
          </a:p>
          <a:p>
            <a:r>
              <a:rPr lang="ru-RU" sz="2000"/>
              <a:t>доступна без создания экземпляра;</a:t>
            </a:r>
          </a:p>
          <a:p>
            <a:r>
              <a:rPr lang="ru-RU" sz="2000"/>
              <a:t>под такую переменную память выделяется только один раз при загрузке класса.</a:t>
            </a:r>
            <a:endParaRPr lang="ru-RU"/>
          </a:p>
          <a:p>
            <a:pPr marL="0" indent="0">
              <a:buNone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6510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r>
              <a:rPr lang="ru-RU" sz="1600"/>
              <a:t>. Примеры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D08D99-F36B-4D41-985C-203119AA2985}"/>
              </a:ext>
            </a:extLst>
          </p:cNvPr>
          <p:cNvSpPr/>
          <p:nvPr/>
        </p:nvSpPr>
        <p:spPr>
          <a:xfrm>
            <a:off x="323527" y="987574"/>
            <a:ext cx="73324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ConvertionRequest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static int </a:t>
            </a:r>
            <a:r>
              <a:rPr lang="en-US" i="1">
                <a:solidFill>
                  <a:srgbClr val="660E7A"/>
                </a:solidFill>
              </a:rPr>
              <a:t>counter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…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ConvertionRequest(Money from, Currency to,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fromRate,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toRate) {</a:t>
            </a:r>
            <a:br>
              <a:rPr lang="en-US"/>
            </a:br>
            <a:r>
              <a:rPr lang="en-US"/>
              <a:t>       …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i="1">
                <a:solidFill>
                  <a:srgbClr val="660E7A"/>
                </a:solidFill>
              </a:rPr>
              <a:t>counter</a:t>
            </a:r>
            <a:r>
              <a:rPr lang="en-US"/>
              <a:t>++;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endParaRPr lang="en-US"/>
          </a:p>
          <a:p>
            <a:r>
              <a:rPr lang="en-US"/>
              <a:t>…</a:t>
            </a:r>
          </a:p>
          <a:p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int </a:t>
            </a:r>
            <a:r>
              <a:rPr lang="en-US"/>
              <a:t>getCounter()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i="1">
                <a:solidFill>
                  <a:srgbClr val="660E7A"/>
                </a:solidFill>
              </a:rPr>
              <a:t>counter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11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r>
              <a:rPr lang="ru-RU" sz="1600"/>
              <a:t>. Примеры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F39B75-3BB9-874D-A7F2-651151B541E0}"/>
              </a:ext>
            </a:extLst>
          </p:cNvPr>
          <p:cNvSpPr/>
          <p:nvPr/>
        </p:nvSpPr>
        <p:spPr>
          <a:xfrm>
            <a:off x="179512" y="648536"/>
            <a:ext cx="80372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StaticExample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InterruptedException {</a:t>
            </a:r>
            <a:br>
              <a:rPr lang="en-US"/>
            </a:br>
            <a:r>
              <a:rPr lang="en-US"/>
              <a:t>        Operator operator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Operator(</a:t>
            </a:r>
            <a:r>
              <a:rPr lang="en-US" b="1">
                <a:solidFill>
                  <a:srgbClr val="008000"/>
                </a:solidFill>
              </a:rPr>
              <a:t>"Ivanov"</a:t>
            </a:r>
            <a:r>
              <a:rPr lang="en-US"/>
              <a:t>, </a:t>
            </a:r>
            <a:r>
              <a:rPr lang="en-US" b="1">
                <a:solidFill>
                  <a:srgbClr val="008000"/>
                </a:solidFill>
              </a:rPr>
              <a:t>"1234/5678"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Client client1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Client(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Петров А.А."</a:t>
            </a:r>
            <a:r>
              <a:rPr lang="ru-RU"/>
              <a:t>, </a:t>
            </a:r>
            <a:r>
              <a:rPr lang="en-US"/>
              <a:t>Utils.</a:t>
            </a:r>
            <a:r>
              <a:rPr lang="en-US" i="1"/>
              <a:t>createDate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"1988-11-27"</a:t>
            </a:r>
            <a:r>
              <a:rPr lang="en-US"/>
              <a:t>),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DUL());</a:t>
            </a:r>
            <a:br>
              <a:rPr lang="en-US"/>
            </a:br>
            <a:r>
              <a:rPr lang="en-US"/>
              <a:t>        Money from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Money(Currency.</a:t>
            </a:r>
            <a:r>
              <a:rPr lang="en-US" b="1" i="1">
                <a:solidFill>
                  <a:srgbClr val="660E7A"/>
                </a:solidFill>
              </a:rPr>
              <a:t>RUB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10_000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operator.createRequest(client1, from, Currency.</a:t>
            </a:r>
            <a:r>
              <a:rPr lang="en-US" b="1" i="1">
                <a:solidFill>
                  <a:srgbClr val="660E7A"/>
                </a:solidFill>
              </a:rPr>
              <a:t>EUR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62.35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Client client2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Client(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Сидоров А.А."</a:t>
            </a:r>
            <a:r>
              <a:rPr lang="ru-RU"/>
              <a:t>, </a:t>
            </a:r>
            <a:r>
              <a:rPr lang="en-US"/>
              <a:t>Utils.</a:t>
            </a:r>
            <a:r>
              <a:rPr lang="en-US" i="1"/>
              <a:t>createDate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"1988-11-27"</a:t>
            </a:r>
            <a:r>
              <a:rPr lang="en-US"/>
              <a:t>),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DUL());</a:t>
            </a:r>
            <a:br>
              <a:rPr lang="en-US"/>
            </a:br>
            <a:r>
              <a:rPr lang="en-US"/>
              <a:t>        Money from2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Money(Currency.</a:t>
            </a:r>
            <a:r>
              <a:rPr lang="en-US" b="1" i="1">
                <a:solidFill>
                  <a:srgbClr val="660E7A"/>
                </a:solidFill>
              </a:rPr>
              <a:t>RUB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10_000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operator.createRequest(client2, from2, Currency.</a:t>
            </a:r>
            <a:r>
              <a:rPr lang="en-US" b="1" i="1">
                <a:solidFill>
                  <a:srgbClr val="660E7A"/>
                </a:solidFill>
              </a:rPr>
              <a:t>EUR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62.35</a:t>
            </a:r>
            <a:r>
              <a:rPr lang="en-US"/>
              <a:t>);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"Request count: " </a:t>
            </a:r>
            <a:r>
              <a:rPr lang="en-US"/>
              <a:t>+ ConvertionRequest.</a:t>
            </a:r>
            <a:r>
              <a:rPr lang="en-US" i="1"/>
              <a:t>getCounter</a:t>
            </a:r>
            <a:r>
              <a:rPr lang="en-US"/>
              <a:t>());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287B8CC-BB04-1D4A-AAE8-4490B0A0EA84}"/>
              </a:ext>
            </a:extLst>
          </p:cNvPr>
          <p:cNvSpPr/>
          <p:nvPr/>
        </p:nvSpPr>
        <p:spPr>
          <a:xfrm>
            <a:off x="179512" y="4779769"/>
            <a:ext cx="1413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Request count: 2</a:t>
            </a:r>
          </a:p>
        </p:txBody>
      </p:sp>
    </p:spTree>
    <p:extLst>
      <p:ext uri="{BB962C8B-B14F-4D97-AF65-F5344CB8AC3E}">
        <p14:creationId xmlns:p14="http://schemas.microsoft.com/office/powerpoint/2010/main" val="39786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r>
              <a:rPr lang="ru-RU" sz="1600"/>
              <a:t>. Примеры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56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20F6FF-14B6-0540-A5E4-339FEA9CE90C}"/>
              </a:ext>
            </a:extLst>
          </p:cNvPr>
          <p:cNvSpPr/>
          <p:nvPr/>
        </p:nvSpPr>
        <p:spPr>
          <a:xfrm>
            <a:off x="222910" y="843558"/>
            <a:ext cx="87415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333333"/>
                </a:solidFill>
                <a:latin typeface="Arial" panose="020B0604020202020204" pitchFamily="34" charset="0"/>
              </a:rPr>
              <a:t>Вы НЕ можете получить доступ к НЕ статическим членам класса, внутри статического контекста (метода или блока)</a:t>
            </a:r>
            <a:r>
              <a:rPr lang="en-US">
                <a:solidFill>
                  <a:srgbClr val="333333"/>
                </a:solidFill>
                <a:latin typeface="Arial" panose="020B0604020202020204" pitchFamily="34" charset="0"/>
              </a:rPr>
              <a:t>;</a:t>
            </a:r>
            <a:endParaRPr lang="ru-RU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статические поля и методы НЕ потокобезопасны</a:t>
            </a:r>
            <a:r>
              <a:rPr lang="en-US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</a:t>
            </a:r>
            <a:r>
              <a:rPr lang="ru-RU"/>
              <a:t>татический метод можно вызвать, используя тип класса, в котором эти методы описаны</a:t>
            </a:r>
            <a:r>
              <a:rPr lang="en-US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вы НЕ можете переопределять (</a:t>
            </a:r>
            <a:r>
              <a:rPr lang="en-US"/>
              <a:t>Override) </a:t>
            </a:r>
            <a:r>
              <a:rPr lang="ru-RU"/>
              <a:t>статические методы</a:t>
            </a:r>
            <a:r>
              <a:rPr lang="en-US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объявить статическим также можно и класс, за исключением классов верхнего уровня. Такие классы известны как «вложенные статические классы» (</a:t>
            </a:r>
            <a:r>
              <a:rPr lang="en-US"/>
              <a:t>nested static class);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модификатор </a:t>
            </a:r>
            <a:r>
              <a:rPr lang="en-US" i="1"/>
              <a:t>static</a:t>
            </a:r>
            <a:r>
              <a:rPr lang="en-US"/>
              <a:t> </a:t>
            </a:r>
            <a:r>
              <a:rPr lang="ru-RU"/>
              <a:t>также может быть объявлен в статичном блоке, более известным как «Статический блок инициализации»</a:t>
            </a:r>
            <a:r>
              <a:rPr lang="en-US"/>
              <a:t>;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статические поля или переменные инициализируются после загрузки класса в память. Порядок инициализации сверху вниз, в том же порядке, в каком они описаны в исходном файле </a:t>
            </a:r>
            <a:r>
              <a:rPr lang="en-US"/>
              <a:t>Java </a:t>
            </a:r>
            <a:r>
              <a:rPr lang="ru-RU"/>
              <a:t>класса</a:t>
            </a:r>
            <a:r>
              <a:rPr lang="en-US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во время сериализации, также как и </a:t>
            </a:r>
            <a:r>
              <a:rPr lang="en-US" i="1"/>
              <a:t>transient</a:t>
            </a:r>
            <a:r>
              <a:rPr lang="en-US"/>
              <a:t> </a:t>
            </a:r>
            <a:r>
              <a:rPr lang="ru-RU"/>
              <a:t>переменные, статические поля не сериализуются</a:t>
            </a:r>
            <a:r>
              <a:rPr lang="en-US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static import </a:t>
            </a:r>
            <a:r>
              <a:rPr lang="ru-RU"/>
              <a:t>позволяет импортировать один или все статические члены класса</a:t>
            </a:r>
            <a:r>
              <a:rPr lang="en-US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91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static</a:t>
            </a:r>
            <a:r>
              <a:rPr lang="ru-RU" sz="1600"/>
              <a:t>. Статический блок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836203"/>
          </a:xfrm>
        </p:spPr>
        <p:txBody>
          <a:bodyPr>
            <a:normAutofit/>
          </a:bodyPr>
          <a:lstStyle/>
          <a:p>
            <a:r>
              <a:rPr lang="ru-RU" sz="2000"/>
              <a:t>Служит для инициализации статических переменных.</a:t>
            </a:r>
          </a:p>
          <a:p>
            <a:r>
              <a:rPr lang="ru-RU" sz="2000"/>
              <a:t>Выполняется самым первым при загрузке класса.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152876-DFF6-BE4A-883C-D81E5767B961}"/>
              </a:ext>
            </a:extLst>
          </p:cNvPr>
          <p:cNvSpPr/>
          <p:nvPr/>
        </p:nvSpPr>
        <p:spPr>
          <a:xfrm>
            <a:off x="252508" y="1483914"/>
            <a:ext cx="82079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ConvertionRequest {</a:t>
            </a:r>
            <a:br>
              <a:rPr lang="en-US"/>
            </a:br>
            <a:r>
              <a:rPr lang="en-US"/>
              <a:t>    </a:t>
            </a:r>
            <a:r>
              <a:rPr lang="ru-RU" b="1">
                <a:solidFill>
                  <a:srgbClr val="000080"/>
                </a:solidFill>
              </a:rPr>
              <a:t>…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static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Инициализация статический полей"</a:t>
            </a:r>
            <a:r>
              <a:rPr lang="ru-RU"/>
              <a:t>);</a:t>
            </a:r>
            <a:br>
              <a:rPr lang="ru-RU"/>
            </a:br>
            <a:r>
              <a:rPr lang="ru-RU"/>
              <a:t>    …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ConvertionRequest(Money from, Currency to,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fromRate,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toRate) {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Инициализация заявки"</a:t>
            </a:r>
            <a:r>
              <a:rPr lang="ru-RU"/>
              <a:t>);</a:t>
            </a:r>
            <a:br>
              <a:rPr lang="ru-RU"/>
            </a:br>
            <a:r>
              <a:rPr lang="ru-RU"/>
              <a:t>        </a:t>
            </a:r>
            <a:r>
              <a:rPr lang="ru-RU" b="1">
                <a:solidFill>
                  <a:srgbClr val="000080"/>
                </a:solidFill>
              </a:rPr>
              <a:t>…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2C8559-F7F2-A043-A9DA-755CD70F95E1}"/>
              </a:ext>
            </a:extLst>
          </p:cNvPr>
          <p:cNvSpPr/>
          <p:nvPr/>
        </p:nvSpPr>
        <p:spPr>
          <a:xfrm>
            <a:off x="396029" y="3750599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Инициализация статический полей</a:t>
            </a:r>
          </a:p>
          <a:p>
            <a:r>
              <a:rPr lang="ru-RU"/>
              <a:t>Инициализация заявки</a:t>
            </a:r>
          </a:p>
          <a:p>
            <a:r>
              <a:rPr lang="ru-RU"/>
              <a:t>Инициализация заявки</a:t>
            </a:r>
          </a:p>
          <a:p>
            <a:r>
              <a:rPr lang="ru-RU"/>
              <a:t>Request count: 2</a:t>
            </a:r>
          </a:p>
        </p:txBody>
      </p:sp>
    </p:spTree>
    <p:extLst>
      <p:ext uri="{BB962C8B-B14F-4D97-AF65-F5344CB8AC3E}">
        <p14:creationId xmlns:p14="http://schemas.microsoft.com/office/powerpoint/2010/main" val="3408790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Переменная </a:t>
            </a:r>
            <a:r>
              <a:rPr lang="en-US" sz="1600"/>
              <a:t>this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this </a:t>
            </a:r>
            <a:r>
              <a:rPr lang="en-US" sz="2000"/>
              <a:t>– </a:t>
            </a:r>
            <a:r>
              <a:rPr lang="ru-RU" sz="2000"/>
              <a:t>переменная, которая ссылается на текущий объект</a:t>
            </a:r>
            <a:endParaRPr lang="en-US" sz="2000"/>
          </a:p>
          <a:p>
            <a:pPr marL="0" indent="0">
              <a:buNone/>
            </a:pPr>
            <a:endParaRPr lang="ru-RU" sz="2000"/>
          </a:p>
          <a:p>
            <a:r>
              <a:rPr lang="ru-RU" sz="2000"/>
              <a:t>доступна всегда (объявлять не нужно)</a:t>
            </a:r>
          </a:p>
          <a:p>
            <a:r>
              <a:rPr lang="ru-RU" sz="2000"/>
              <a:t>может использоваться как ссылка на текущий инстанс класса</a:t>
            </a:r>
          </a:p>
          <a:p>
            <a:r>
              <a:rPr lang="ru-RU" sz="2000"/>
              <a:t>может использоваться для вызова метода текущего класса</a:t>
            </a:r>
          </a:p>
          <a:p>
            <a:r>
              <a:rPr lang="ru-RU" sz="2000"/>
              <a:t>может использоваться для вызова конструктора текущего класса</a:t>
            </a:r>
          </a:p>
          <a:p>
            <a:r>
              <a:rPr lang="ru-RU" sz="2000"/>
              <a:t>может быть передана в качестве аргумента метода</a:t>
            </a:r>
          </a:p>
          <a:p>
            <a:r>
              <a:rPr lang="ru-RU" sz="2000"/>
              <a:t>может быть передана в качестве аргумента конструктора</a:t>
            </a:r>
          </a:p>
          <a:p>
            <a:r>
              <a:rPr lang="ru-RU" sz="2000"/>
              <a:t>метод может вернуть </a:t>
            </a:r>
            <a:r>
              <a:rPr lang="en-US" sz="2000"/>
              <a:t>this </a:t>
            </a:r>
            <a:r>
              <a:rPr lang="ru-RU" sz="2000"/>
              <a:t>в качестве выходного параметра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75689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Переменная </a:t>
            </a:r>
            <a:r>
              <a:rPr lang="en-US" sz="1600"/>
              <a:t>this</a:t>
            </a:r>
            <a:r>
              <a:rPr lang="ru-RU" sz="1600"/>
              <a:t>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59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</a:t>
            </a:r>
            <a:r>
              <a:rPr lang="ru-RU" sz="2000" b="1"/>
              <a:t>неправильной</a:t>
            </a:r>
            <a:r>
              <a:rPr lang="ru-RU" sz="2000"/>
              <a:t> начальной инициализации</a:t>
            </a:r>
            <a:endParaRPr lang="en-US" sz="2000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20273C-33F7-A244-9951-E6F7EA8D9517}"/>
              </a:ext>
            </a:extLst>
          </p:cNvPr>
          <p:cNvSpPr/>
          <p:nvPr/>
        </p:nvSpPr>
        <p:spPr>
          <a:xfrm>
            <a:off x="243628" y="1275606"/>
            <a:ext cx="89003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ConvertionRequest(Money from, Currency to,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fromRate,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toRate) {</a:t>
            </a:r>
            <a:br>
              <a:rPr lang="en-US"/>
            </a:br>
            <a:r>
              <a:rPr lang="en-US"/>
              <a:t>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Инициализация заявки"</a:t>
            </a:r>
            <a:r>
              <a:rPr lang="ru-RU"/>
              <a:t>);</a:t>
            </a:r>
            <a:br>
              <a:rPr lang="ru-RU"/>
            </a:br>
            <a:r>
              <a:rPr lang="ru-RU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id </a:t>
            </a:r>
            <a:r>
              <a:rPr lang="en-US"/>
              <a:t>= Utils.</a:t>
            </a:r>
            <a:r>
              <a:rPr lang="en-US" i="1"/>
              <a:t>generateId</a:t>
            </a:r>
            <a:r>
              <a:rPr lang="en-US"/>
              <a:t>();</a:t>
            </a:r>
            <a:br>
              <a:rPr lang="en-US"/>
            </a:br>
            <a:r>
              <a:rPr lang="ru-RU"/>
              <a:t>    </a:t>
            </a:r>
            <a:r>
              <a:rPr lang="en-US" b="1">
                <a:solidFill>
                  <a:srgbClr val="660E7A"/>
                </a:solidFill>
              </a:rPr>
              <a:t>from </a:t>
            </a:r>
            <a:r>
              <a:rPr lang="en-US"/>
              <a:t>= from;</a:t>
            </a:r>
            <a:br>
              <a:rPr lang="en-US"/>
            </a:br>
            <a:r>
              <a:rPr lang="ru-RU"/>
              <a:t>    </a:t>
            </a:r>
            <a:r>
              <a:rPr lang="en-US" b="1">
                <a:solidFill>
                  <a:srgbClr val="660E7A"/>
                </a:solidFill>
              </a:rPr>
              <a:t>to </a:t>
            </a:r>
            <a:r>
              <a:rPr lang="en-US"/>
              <a:t>= to;</a:t>
            </a:r>
            <a:br>
              <a:rPr lang="en-US"/>
            </a:br>
            <a:r>
              <a:rPr lang="ru-RU"/>
              <a:t>    </a:t>
            </a:r>
            <a:r>
              <a:rPr lang="en-US" b="1">
                <a:solidFill>
                  <a:srgbClr val="660E7A"/>
                </a:solidFill>
              </a:rPr>
              <a:t>fromRate </a:t>
            </a:r>
            <a:r>
              <a:rPr lang="en-US"/>
              <a:t>= fromRate;</a:t>
            </a:r>
            <a:br>
              <a:rPr lang="en-US"/>
            </a:br>
            <a:r>
              <a:rPr lang="ru-RU"/>
              <a:t>    </a:t>
            </a:r>
            <a:r>
              <a:rPr lang="en-US" b="1">
                <a:solidFill>
                  <a:srgbClr val="660E7A"/>
                </a:solidFill>
              </a:rPr>
              <a:t>toRate </a:t>
            </a:r>
            <a:r>
              <a:rPr lang="en-US"/>
              <a:t>= toRate;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status </a:t>
            </a:r>
            <a:r>
              <a:rPr lang="en-US"/>
              <a:t>= ConvertionRequestStatus.</a:t>
            </a:r>
            <a:r>
              <a:rPr lang="en-US" b="1" i="1">
                <a:solidFill>
                  <a:srgbClr val="660E7A"/>
                </a:solidFill>
              </a:rPr>
              <a:t>CREATED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i="1">
                <a:solidFill>
                  <a:srgbClr val="660E7A"/>
                </a:solidFill>
              </a:rPr>
              <a:t>counter</a:t>
            </a:r>
            <a:r>
              <a:rPr lang="en-US"/>
              <a:t>++;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3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91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Элементы класса:</a:t>
            </a:r>
          </a:p>
          <a:p>
            <a:r>
              <a:rPr lang="ru-RU" sz="2000"/>
              <a:t>поля;</a:t>
            </a:r>
          </a:p>
          <a:p>
            <a:r>
              <a:rPr lang="ru-RU" sz="2000"/>
              <a:t>методы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конструкторы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блоки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вложенные классы и интерфейсы</a:t>
            </a:r>
            <a:r>
              <a:rPr lang="en-US" sz="2000"/>
              <a:t>.</a:t>
            </a:r>
            <a:endParaRPr lang="ru-RU" sz="2000"/>
          </a:p>
          <a:p>
            <a:pPr marL="0" indent="0">
              <a:buNone/>
            </a:pPr>
            <a:endParaRPr lang="ru-RU" sz="2200"/>
          </a:p>
          <a:p>
            <a:endParaRPr lang="ru-RU" sz="2200"/>
          </a:p>
          <a:p>
            <a:pPr marL="0" indent="0">
              <a:buNone/>
            </a:pPr>
            <a:endParaRPr lang="ru-RU"/>
          </a:p>
          <a:p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829FF7-096A-CE4A-A059-BD7D7B43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1" y="3291830"/>
            <a:ext cx="6876256" cy="11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19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Переменная </a:t>
            </a:r>
            <a:r>
              <a:rPr lang="en-US" sz="1600"/>
              <a:t>this</a:t>
            </a:r>
            <a:r>
              <a:rPr lang="ru-RU" sz="1600"/>
              <a:t>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386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</a:t>
            </a:r>
            <a:r>
              <a:rPr lang="ru-RU" sz="2000" b="1"/>
              <a:t>правильной</a:t>
            </a:r>
            <a:r>
              <a:rPr lang="ru-RU" sz="2000"/>
              <a:t> начальной инициализации</a:t>
            </a:r>
            <a:endParaRPr lang="en-US" sz="2000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B3A476-31E8-674E-96ED-B9DF54E6E397}"/>
              </a:ext>
            </a:extLst>
          </p:cNvPr>
          <p:cNvSpPr/>
          <p:nvPr/>
        </p:nvSpPr>
        <p:spPr>
          <a:xfrm>
            <a:off x="243628" y="1278320"/>
            <a:ext cx="7352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ConvertionRequest(Money from, Currency to,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fromRate, </a:t>
            </a:r>
            <a:r>
              <a:rPr lang="en-US" b="1">
                <a:solidFill>
                  <a:srgbClr val="000080"/>
                </a:solidFill>
              </a:rPr>
              <a:t>double </a:t>
            </a:r>
            <a:r>
              <a:rPr lang="en-US"/>
              <a:t>toRate) {</a:t>
            </a:r>
            <a:br>
              <a:rPr lang="en-US"/>
            </a:br>
            <a:r>
              <a:rPr lang="en-US"/>
              <a:t>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Инициализация заявки"</a:t>
            </a:r>
            <a:r>
              <a:rPr lang="ru-RU"/>
              <a:t>);</a:t>
            </a:r>
            <a:br>
              <a:rPr lang="ru-RU"/>
            </a:br>
            <a:r>
              <a:rPr lang="ru-RU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id </a:t>
            </a:r>
            <a:r>
              <a:rPr lang="en-US"/>
              <a:t>= Utils.</a:t>
            </a:r>
            <a:r>
              <a:rPr lang="en-US" i="1"/>
              <a:t>generateId</a:t>
            </a:r>
            <a:r>
              <a:rPr lang="en-US"/>
              <a:t>();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from </a:t>
            </a:r>
            <a:r>
              <a:rPr lang="en-US"/>
              <a:t>= from;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to </a:t>
            </a:r>
            <a:r>
              <a:rPr lang="en-US"/>
              <a:t>= to;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fromRate </a:t>
            </a:r>
            <a:r>
              <a:rPr lang="en-US"/>
              <a:t>= fromRate;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toRate </a:t>
            </a:r>
            <a:r>
              <a:rPr lang="en-US"/>
              <a:t>= toRate;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status </a:t>
            </a:r>
            <a:r>
              <a:rPr lang="en-US"/>
              <a:t>= ConvertionRequestStatus.</a:t>
            </a:r>
            <a:r>
              <a:rPr lang="en-US" b="1" i="1">
                <a:solidFill>
                  <a:srgbClr val="660E7A"/>
                </a:solidFill>
              </a:rPr>
              <a:t>CREATED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i="1">
                <a:solidFill>
                  <a:srgbClr val="660E7A"/>
                </a:solidFill>
              </a:rPr>
              <a:t>counter</a:t>
            </a:r>
            <a:r>
              <a:rPr lang="en-US"/>
              <a:t>++;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858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Переменная </a:t>
            </a:r>
            <a:r>
              <a:rPr lang="en-US" sz="1600"/>
              <a:t>this</a:t>
            </a:r>
            <a:r>
              <a:rPr lang="ru-RU" sz="1600"/>
              <a:t>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144795" cy="6201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>
                <a:solidFill>
                  <a:prstClr val="black"/>
                </a:solidFill>
              </a:rPr>
              <a:t>С помощью </a:t>
            </a:r>
            <a:r>
              <a:rPr lang="en-US" sz="2000" b="1">
                <a:solidFill>
                  <a:prstClr val="black"/>
                </a:solidFill>
              </a:rPr>
              <a:t>this</a:t>
            </a:r>
            <a:r>
              <a:rPr lang="ru-RU" sz="2000">
                <a:solidFill>
                  <a:prstClr val="black"/>
                </a:solidFill>
              </a:rPr>
              <a:t> можно вызвать конструктор текущего класса</a:t>
            </a:r>
            <a:endParaRPr lang="en-US" sz="2000">
              <a:solidFill>
                <a:prstClr val="black"/>
              </a:solidFill>
            </a:endParaRPr>
          </a:p>
          <a:p>
            <a:endParaRPr lang="en-US" sz="2000" b="1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60D45A-6E1C-894B-95BC-BEC0C6C384F5}"/>
              </a:ext>
            </a:extLst>
          </p:cNvPr>
          <p:cNvSpPr/>
          <p:nvPr/>
        </p:nvSpPr>
        <p:spPr>
          <a:xfrm>
            <a:off x="262366" y="1419622"/>
            <a:ext cx="52457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Client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Person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Date </a:t>
            </a:r>
            <a:r>
              <a:rPr lang="en-US" b="1">
                <a:solidFill>
                  <a:srgbClr val="660E7A"/>
                </a:solidFill>
              </a:rPr>
              <a:t>birthday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DUL </a:t>
            </a:r>
            <a:r>
              <a:rPr lang="en-US" b="1">
                <a:solidFill>
                  <a:srgbClr val="660E7A"/>
                </a:solidFill>
              </a:rPr>
              <a:t>document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(fio, birthday, </a:t>
            </a:r>
            <a:r>
              <a:rPr lang="en-US" b="1">
                <a:solidFill>
                  <a:srgbClr val="000080"/>
                </a:solidFill>
              </a:rPr>
              <a:t>null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Client(String fio, Date birthday, DUL document)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(fio);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birthday </a:t>
            </a:r>
            <a:r>
              <a:rPr lang="en-US"/>
              <a:t>= birthday;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document </a:t>
            </a:r>
            <a:r>
              <a:rPr lang="en-US"/>
              <a:t>= document;</a:t>
            </a:r>
            <a:br>
              <a:rPr lang="en-US"/>
            </a:br>
            <a:r>
              <a:rPr lang="en-US"/>
              <a:t>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140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super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super </a:t>
            </a:r>
            <a:r>
              <a:rPr lang="en-US" sz="2200"/>
              <a:t>– </a:t>
            </a:r>
            <a:r>
              <a:rPr lang="ru-RU" sz="2200"/>
              <a:t>переменная, ссылающаяся на родительский класс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 sz="2200"/>
              <a:t>Возможности использования:</a:t>
            </a:r>
          </a:p>
          <a:p>
            <a:r>
              <a:rPr lang="ru-RU" sz="2000"/>
              <a:t>ссылка на родительский класс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вызов родительского метода</a:t>
            </a:r>
            <a:r>
              <a:rPr lang="en-US" sz="2000"/>
              <a:t>;</a:t>
            </a:r>
            <a:endParaRPr lang="ru-RU" sz="2000"/>
          </a:p>
          <a:p>
            <a:r>
              <a:rPr lang="ru-RU" sz="2000"/>
              <a:t>вызов родительского конструктора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694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final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final </a:t>
            </a:r>
            <a:r>
              <a:rPr lang="en-US" sz="2000"/>
              <a:t>– </a:t>
            </a:r>
            <a:r>
              <a:rPr lang="ru-RU" sz="2000"/>
              <a:t>используется для выставления ограничений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ru-RU" sz="2200"/>
              <a:t>К чему можно применять </a:t>
            </a:r>
            <a:r>
              <a:rPr lang="en-US" sz="2200"/>
              <a:t>final:</a:t>
            </a:r>
            <a:endParaRPr lang="ru-RU" sz="2200"/>
          </a:p>
          <a:p>
            <a:r>
              <a:rPr lang="ru-RU" sz="2000"/>
              <a:t>переменные – нельзя изменить значение</a:t>
            </a:r>
          </a:p>
          <a:p>
            <a:r>
              <a:rPr lang="ru-RU" sz="2000"/>
              <a:t>методы – нельзя переопределить</a:t>
            </a:r>
          </a:p>
          <a:p>
            <a:r>
              <a:rPr lang="ru-RU" sz="2000"/>
              <a:t>классы – нельзя отнаследоваться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71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final</a:t>
            </a:r>
            <a:r>
              <a:rPr lang="ru-RU" sz="1600"/>
              <a:t>. Переменная.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388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Переменная со словом </a:t>
            </a:r>
            <a:r>
              <a:rPr lang="en-US" sz="2200"/>
              <a:t>final </a:t>
            </a:r>
            <a:r>
              <a:rPr lang="ru-RU" sz="2200"/>
              <a:t>обладаем следующими ограничениями:</a:t>
            </a:r>
          </a:p>
          <a:p>
            <a:pPr marL="0" indent="0">
              <a:buNone/>
            </a:pPr>
            <a:endParaRPr lang="ru-RU" sz="2200"/>
          </a:p>
          <a:p>
            <a:pPr marL="643258" lvl="1" indent="-342900">
              <a:buFont typeface="Arial" panose="020B0604020202020204" pitchFamily="34" charset="0"/>
              <a:buChar char="•"/>
            </a:pPr>
            <a:r>
              <a:rPr lang="ru-RU"/>
              <a:t>не может изменять значение</a:t>
            </a:r>
          </a:p>
          <a:p>
            <a:pPr marL="643258" lvl="1" indent="-342900">
              <a:buFont typeface="Arial" panose="020B0604020202020204" pitchFamily="34" charset="0"/>
              <a:buChar char="•"/>
            </a:pPr>
            <a:r>
              <a:rPr lang="ru-RU"/>
              <a:t>не статическая переменная инициализируется только в конструкторе, а статическая переменная – только в статическом блоке</a:t>
            </a:r>
          </a:p>
        </p:txBody>
      </p:sp>
    </p:spTree>
    <p:extLst>
      <p:ext uri="{BB962C8B-B14F-4D97-AF65-F5344CB8AC3E}">
        <p14:creationId xmlns:p14="http://schemas.microsoft.com/office/powerpoint/2010/main" val="4011787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Ключевое слово </a:t>
            </a:r>
            <a:r>
              <a:rPr lang="en-US" sz="1600"/>
              <a:t>final</a:t>
            </a:r>
            <a:r>
              <a:rPr lang="ru-RU" sz="1600"/>
              <a:t>. Переменная.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27533"/>
            <a:ext cx="8144795" cy="64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/>
              <a:t>Пример ошибок при использовании </a:t>
            </a:r>
            <a:r>
              <a:rPr lang="en-US" sz="2200"/>
              <a:t>final-</a:t>
            </a:r>
            <a:r>
              <a:rPr lang="ru-RU" sz="2200"/>
              <a:t>переменной</a:t>
            </a:r>
            <a:endParaRPr lang="en-US" sz="2200"/>
          </a:p>
          <a:p>
            <a:pPr marL="0" indent="0">
              <a:buNone/>
            </a:pPr>
            <a:endParaRPr lang="ru-RU" b="1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6EF23EB-F402-E442-8579-7D3B62AC6F87}"/>
              </a:ext>
            </a:extLst>
          </p:cNvPr>
          <p:cNvSpPr/>
          <p:nvPr/>
        </p:nvSpPr>
        <p:spPr>
          <a:xfrm>
            <a:off x="243628" y="1419622"/>
            <a:ext cx="80727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ConvertionResult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final </a:t>
            </a:r>
            <a:r>
              <a:rPr lang="en-US"/>
              <a:t>Money </a:t>
            </a:r>
            <a:r>
              <a:rPr lang="en-US" b="1">
                <a:solidFill>
                  <a:srgbClr val="660E7A"/>
                </a:solidFill>
              </a:rPr>
              <a:t>fromMoney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final </a:t>
            </a:r>
            <a:r>
              <a:rPr lang="en-US"/>
              <a:t>Money </a:t>
            </a:r>
            <a:r>
              <a:rPr lang="en-US" b="1">
                <a:solidFill>
                  <a:srgbClr val="660E7A"/>
                </a:solidFill>
              </a:rPr>
              <a:t>toMoney</a:t>
            </a:r>
            <a:r>
              <a:rPr lang="en-US"/>
              <a:t>;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ConvertionStatus </a:t>
            </a:r>
            <a:r>
              <a:rPr lang="en-US" b="1">
                <a:solidFill>
                  <a:srgbClr val="660E7A"/>
                </a:solidFill>
              </a:rPr>
              <a:t>status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ConvertionResult(Money fromMoney, Money toMoney, ConvertionStatus status)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fromMoney </a:t>
            </a:r>
            <a:r>
              <a:rPr lang="en-US"/>
              <a:t>= fromMoney;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toMoney </a:t>
            </a:r>
            <a:r>
              <a:rPr lang="en-US"/>
              <a:t>= toMoney;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status </a:t>
            </a:r>
            <a:r>
              <a:rPr lang="en-US"/>
              <a:t>= status;</a:t>
            </a:r>
            <a:br>
              <a:rPr lang="en-US"/>
            </a:br>
            <a:r>
              <a:rPr lang="en-US"/>
              <a:t>    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4248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</a:t>
            </a:r>
            <a:r>
              <a:rPr lang="ru-RU" sz="1600"/>
              <a:t>. Перечисления (</a:t>
            </a:r>
            <a:r>
              <a:rPr lang="en-US" sz="1600"/>
              <a:t>enum</a:t>
            </a:r>
            <a:r>
              <a:rPr lang="ru-RU" sz="1600"/>
              <a:t>)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483519"/>
            <a:ext cx="8216803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Перечисления (</a:t>
            </a:r>
            <a:r>
              <a:rPr lang="en-US" b="1"/>
              <a:t>enum</a:t>
            </a:r>
            <a:r>
              <a:rPr lang="ru-RU" b="1"/>
              <a:t>)</a:t>
            </a:r>
            <a:r>
              <a:rPr lang="en-US"/>
              <a:t> </a:t>
            </a:r>
            <a:r>
              <a:rPr lang="en-US" sz="2000"/>
              <a:t>– </a:t>
            </a:r>
            <a:r>
              <a:rPr lang="ru-RU" sz="2000"/>
              <a:t>набор логически связанных констант</a:t>
            </a:r>
            <a:endParaRPr lang="en-US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838F9F-7058-4E48-91F6-E3EF4E04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7654"/>
            <a:ext cx="983446" cy="13995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DF6B31-A2F3-A54F-B200-C1C5D1EE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22" y="2218071"/>
            <a:ext cx="1308100" cy="1193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5723D8-DCF0-AD4B-B410-BADDE52A5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38" y="1476681"/>
            <a:ext cx="1892300" cy="1739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CEAFB2-75F2-5046-BD9E-E54323411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81" y="2137081"/>
            <a:ext cx="1930400" cy="161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C76B5-41C1-5246-B617-8963ADD159B5}"/>
              </a:ext>
            </a:extLst>
          </p:cNvPr>
          <p:cNvSpPr txBox="1"/>
          <p:nvPr/>
        </p:nvSpPr>
        <p:spPr>
          <a:xfrm>
            <a:off x="395536" y="1419622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Дни недели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176FF-1276-DB46-B3F9-F4CF960AE988}"/>
              </a:ext>
            </a:extLst>
          </p:cNvPr>
          <p:cNvSpPr txBox="1"/>
          <p:nvPr/>
        </p:nvSpPr>
        <p:spPr>
          <a:xfrm>
            <a:off x="2121004" y="1910294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Времена года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61930-B4DB-154E-B587-010B63546804}"/>
              </a:ext>
            </a:extLst>
          </p:cNvPr>
          <p:cNvSpPr txBox="1"/>
          <p:nvPr/>
        </p:nvSpPr>
        <p:spPr>
          <a:xfrm>
            <a:off x="4178238" y="1203598"/>
            <a:ext cx="971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Типы поля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F8512-7F5C-2245-AB07-51F578746EA6}"/>
              </a:ext>
            </a:extLst>
          </p:cNvPr>
          <p:cNvSpPr txBox="1"/>
          <p:nvPr/>
        </p:nvSpPr>
        <p:spPr>
          <a:xfrm>
            <a:off x="6237710" y="1853051"/>
            <a:ext cx="1203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Жанры книги</a:t>
            </a:r>
          </a:p>
        </p:txBody>
      </p:sp>
    </p:spTree>
    <p:extLst>
      <p:ext uri="{BB962C8B-B14F-4D97-AF65-F5344CB8AC3E}">
        <p14:creationId xmlns:p14="http://schemas.microsoft.com/office/powerpoint/2010/main" val="2515569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</a:t>
            </a:r>
            <a:r>
              <a:rPr lang="ru-RU" sz="1600"/>
              <a:t>. Перечисления (</a:t>
            </a:r>
            <a:r>
              <a:rPr lang="en-US" sz="1600"/>
              <a:t>enum</a:t>
            </a:r>
            <a:r>
              <a:rPr lang="ru-RU" sz="1600"/>
              <a:t>). Пример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4979" y="483429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67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5" y="627534"/>
            <a:ext cx="8288811" cy="576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Пример использоваия перечеслений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457FB8-A874-DC4D-8526-389E4C4F9B5E}"/>
              </a:ext>
            </a:extLst>
          </p:cNvPr>
          <p:cNvSpPr/>
          <p:nvPr/>
        </p:nvSpPr>
        <p:spPr>
          <a:xfrm>
            <a:off x="241195" y="1197859"/>
            <a:ext cx="62030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enum </a:t>
            </a:r>
            <a:r>
              <a:rPr lang="en-US"/>
              <a:t>Currency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 i="1">
                <a:solidFill>
                  <a:srgbClr val="660E7A"/>
                </a:solidFill>
              </a:rPr>
              <a:t>RUB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Российский рубль"</a:t>
            </a:r>
            <a:r>
              <a:rPr lang="ru-RU"/>
              <a:t>), </a:t>
            </a:r>
            <a:r>
              <a:rPr lang="en-US" b="1" i="1">
                <a:solidFill>
                  <a:srgbClr val="660E7A"/>
                </a:solidFill>
              </a:rPr>
              <a:t>USD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Доллар США"</a:t>
            </a:r>
            <a:r>
              <a:rPr lang="ru-RU"/>
              <a:t>), </a:t>
            </a:r>
            <a:r>
              <a:rPr lang="en-US" b="1" i="1">
                <a:solidFill>
                  <a:srgbClr val="660E7A"/>
                </a:solidFill>
              </a:rPr>
              <a:t>EUR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</a:rPr>
              <a:t>"</a:t>
            </a:r>
            <a:r>
              <a:rPr lang="ru-RU" b="1">
                <a:solidFill>
                  <a:srgbClr val="008000"/>
                </a:solidFill>
              </a:rPr>
              <a:t>Евро"</a:t>
            </a:r>
            <a:r>
              <a:rPr lang="ru-RU"/>
              <a:t>);</a:t>
            </a:r>
            <a:br>
              <a:rPr lang="ru-RU"/>
            </a:br>
            <a:br>
              <a:rPr lang="ru-RU"/>
            </a:br>
            <a:r>
              <a:rPr lang="ru-RU"/>
              <a:t>    </a:t>
            </a:r>
            <a:r>
              <a:rPr lang="en-US" b="1">
                <a:solidFill>
                  <a:srgbClr val="000080"/>
                </a:solidFill>
              </a:rPr>
              <a:t>private </a:t>
            </a:r>
            <a:r>
              <a:rPr lang="en-US"/>
              <a:t>String </a:t>
            </a:r>
            <a:r>
              <a:rPr lang="en-US" b="1">
                <a:solidFill>
                  <a:srgbClr val="660E7A"/>
                </a:solidFill>
              </a:rPr>
              <a:t>description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Currency(String description)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this</a:t>
            </a:r>
            <a:r>
              <a:rPr lang="en-US"/>
              <a:t>.</a:t>
            </a:r>
            <a:r>
              <a:rPr lang="en-US" b="1">
                <a:solidFill>
                  <a:srgbClr val="660E7A"/>
                </a:solidFill>
              </a:rPr>
              <a:t>description </a:t>
            </a:r>
            <a:r>
              <a:rPr lang="en-US"/>
              <a:t>= description;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String getDescription()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 b="1">
                <a:solidFill>
                  <a:srgbClr val="660E7A"/>
                </a:solidFill>
              </a:rPr>
              <a:t>description</a:t>
            </a:r>
            <a:r>
              <a:rPr lang="en-US"/>
              <a:t>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493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/>
              <a:t>Соглашения о наименованиях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75446"/>
            <a:ext cx="8764950" cy="4272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sz="2200"/>
          </a:p>
          <a:p>
            <a:endParaRPr lang="ru-RU" sz="2200"/>
          </a:p>
          <a:p>
            <a:pPr marL="0" indent="0">
              <a:buNone/>
            </a:pPr>
            <a:endParaRPr lang="ru-RU"/>
          </a:p>
          <a:p>
            <a:endParaRPr lang="ru-RU" sz="2000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b="1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53A6023-4CB7-3447-A7D1-36DCB134FC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306" y="1347614"/>
          <a:ext cx="8285641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49">
                  <a:extLst>
                    <a:ext uri="{9D8B030D-6E8A-4147-A177-3AD203B41FA5}">
                      <a16:colId xmlns:a16="http://schemas.microsoft.com/office/drawing/2014/main" val="18981131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32708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Соглашение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2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Существительное. Начинается с большой буквы: </a:t>
                      </a:r>
                      <a:r>
                        <a:rPr lang="en-US"/>
                        <a:t>String, Car, Book, Button, Listener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3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Существительное</a:t>
                      </a:r>
                      <a:r>
                        <a:rPr lang="en-US"/>
                        <a:t> </a:t>
                      </a:r>
                      <a:r>
                        <a:rPr lang="ru-RU"/>
                        <a:t>или прилагательное. Начинается с большой буквы. Первая буква чаще всего </a:t>
                      </a:r>
                      <a:r>
                        <a:rPr lang="en-US"/>
                        <a:t>‘I’: IBookFactory, Runnabe, IPageLayout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4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Глагол. Начинается с маленькой буквы: </a:t>
                      </a:r>
                      <a:r>
                        <a:rPr lang="en-US"/>
                        <a:t>print(), getBooks(), actionPerformed(), start()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Переменная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Начинается с маленькой буквы: </a:t>
                      </a:r>
                      <a:r>
                        <a:rPr lang="en-US"/>
                        <a:t>order, firstName, action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Константы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Все заглавные буквы: </a:t>
                      </a:r>
                      <a:r>
                        <a:rPr lang="en-US"/>
                        <a:t>MAIN_COLOR, ID, MAX_NUMBER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9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1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Переменные (поля) класса (</a:t>
            </a:r>
            <a:r>
              <a:rPr lang="en-US" sz="1600"/>
              <a:t>instance variable</a:t>
            </a:r>
            <a:r>
              <a:rPr lang="ru-RU" sz="1600"/>
              <a:t>)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912210"/>
          </a:xfrm>
          <a:noFill/>
        </p:spPr>
        <p:txBody>
          <a:bodyPr>
            <a:noAutofit/>
          </a:bodyPr>
          <a:lstStyle/>
          <a:p>
            <a:r>
              <a:rPr lang="ru-RU" sz="2200"/>
              <a:t>Определяют состояние объекта.</a:t>
            </a:r>
          </a:p>
          <a:p>
            <a:r>
              <a:rPr lang="ru-RU" sz="2200"/>
              <a:t>Создаются внутри объекта, но не внутри метода.</a:t>
            </a:r>
            <a:endParaRPr lang="en-US" sz="1400" b="1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class </a:t>
            </a:r>
            <a:r>
              <a:rPr lang="en-US" sz="1400"/>
              <a:t>Person {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String </a:t>
            </a:r>
            <a:r>
              <a:rPr lang="en-US" sz="1400" b="1">
                <a:solidFill>
                  <a:srgbClr val="660E7A"/>
                </a:solidFill>
              </a:rPr>
              <a:t>fio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Date </a:t>
            </a:r>
            <a:r>
              <a:rPr lang="en-US" sz="1400" b="1">
                <a:solidFill>
                  <a:srgbClr val="660E7A"/>
                </a:solidFill>
              </a:rPr>
              <a:t>birthday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private </a:t>
            </a:r>
            <a:r>
              <a:rPr lang="en-US" sz="1400"/>
              <a:t>DUL </a:t>
            </a:r>
            <a:r>
              <a:rPr lang="en-US" sz="1400" b="1">
                <a:solidFill>
                  <a:srgbClr val="660E7A"/>
                </a:solidFill>
              </a:rPr>
              <a:t>document</a:t>
            </a:r>
            <a:r>
              <a:rPr lang="en-US" sz="1400"/>
              <a:t>;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Person(String fio, Date birthday, DUL document) {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fio </a:t>
            </a:r>
            <a:r>
              <a:rPr lang="en-US" sz="1400"/>
              <a:t>= fio;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birthday </a:t>
            </a:r>
            <a:r>
              <a:rPr lang="en-US" sz="1400"/>
              <a:t>= birthday;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this</a:t>
            </a:r>
            <a:r>
              <a:rPr lang="en-US" sz="1400"/>
              <a:t>.</a:t>
            </a:r>
            <a:r>
              <a:rPr lang="en-US" sz="1400" b="1">
                <a:solidFill>
                  <a:srgbClr val="660E7A"/>
                </a:solidFill>
              </a:rPr>
              <a:t>document </a:t>
            </a:r>
            <a:r>
              <a:rPr lang="en-US" sz="1400"/>
              <a:t>= document;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}</a:t>
            </a:r>
            <a:endParaRPr lang="ru-RU" b="1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90A19D-1D48-104A-92A7-388F25014487}"/>
              </a:ext>
            </a:extLst>
          </p:cNvPr>
          <p:cNvSpPr/>
          <p:nvPr/>
        </p:nvSpPr>
        <p:spPr>
          <a:xfrm>
            <a:off x="323528" y="2067694"/>
            <a:ext cx="2024115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81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Методы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4794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200"/>
              <a:t>Определяют поведение класса и каждого объекта.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ConvertionRequest createRequest(Person person, Money from, Currency to,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fromRate, </a:t>
            </a:r>
            <a:r>
              <a:rPr lang="en-US" sz="1400" b="1">
                <a:solidFill>
                  <a:srgbClr val="000080"/>
                </a:solidFill>
              </a:rPr>
              <a:t>double </a:t>
            </a:r>
            <a:r>
              <a:rPr lang="en-US" sz="1400"/>
              <a:t>toRate) {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if </a:t>
            </a:r>
            <a:r>
              <a:rPr lang="en-US" sz="1400"/>
              <a:t>(check(person)) {</a:t>
            </a:r>
            <a:br>
              <a:rPr lang="en-US" sz="1400"/>
            </a:br>
            <a:r>
              <a:rPr lang="en-US" sz="1400"/>
              <a:t>    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Заявка создана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return new </a:t>
            </a:r>
            <a:r>
              <a:rPr lang="en-US" sz="1400"/>
              <a:t>ConvertionRequest(from, to, fromRate, toRate);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br>
              <a:rPr lang="en-US" sz="1400"/>
            </a:br>
            <a:br>
              <a:rPr lang="ru-RU" sz="1400" i="1">
                <a:solidFill>
                  <a:srgbClr val="808080"/>
                </a:solidFill>
              </a:rPr>
            </a:br>
            <a:r>
              <a:rPr lang="en-US" sz="1400" b="1">
                <a:solidFill>
                  <a:srgbClr val="000080"/>
                </a:solidFill>
              </a:rPr>
              <a:t>public boolean </a:t>
            </a:r>
            <a:r>
              <a:rPr lang="en-US" sz="1400"/>
              <a:t>check(Person client) {</a:t>
            </a:r>
            <a:br>
              <a:rPr lang="en-US" sz="1400"/>
            </a:br>
            <a:r>
              <a:rPr lang="en-US" sz="1400"/>
              <a:t>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Проверка проводится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</a:t>
            </a:r>
            <a:r>
              <a:rPr lang="en-US" sz="1400"/>
              <a:t>client.getDocument() != </a:t>
            </a:r>
            <a:r>
              <a:rPr lang="en-US" sz="1400" b="1">
                <a:solidFill>
                  <a:srgbClr val="000080"/>
                </a:solidFill>
              </a:rPr>
              <a:t>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endParaRPr lang="ru-RU" sz="1400" b="1"/>
          </a:p>
        </p:txBody>
      </p:sp>
    </p:spTree>
    <p:extLst>
      <p:ext uri="{BB962C8B-B14F-4D97-AF65-F5344CB8AC3E}">
        <p14:creationId xmlns:p14="http://schemas.microsoft.com/office/powerpoint/2010/main" val="21049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1"/>
            <a:ext cx="7412334" cy="315546"/>
          </a:xfrm>
        </p:spPr>
        <p:txBody>
          <a:bodyPr/>
          <a:lstStyle/>
          <a:p>
            <a:r>
              <a:rPr lang="ru-RU" sz="1600" dirty="0"/>
              <a:t>ООП. </a:t>
            </a:r>
            <a:r>
              <a:rPr lang="ru-RU" sz="1600"/>
              <a:t>Класс. Методы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7F35C8-87E2-9F4C-A4DB-924FA3B5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55427"/>
            <a:ext cx="8764950" cy="34794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ru-RU" sz="2200"/>
              <a:t>В метод могут быть переданы параметры метода.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sz="1400" b="1">
                <a:solidFill>
                  <a:srgbClr val="000080"/>
                </a:solidFill>
              </a:rPr>
              <a:t>public </a:t>
            </a:r>
            <a:r>
              <a:rPr lang="en-US" sz="1400"/>
              <a:t>ConvertionRequest createRequest(</a:t>
            </a:r>
            <a:r>
              <a:rPr lang="en-US" sz="1400" b="1" u="sng"/>
              <a:t>Person person, Money from, Currency to, </a:t>
            </a:r>
            <a:r>
              <a:rPr lang="en-US" sz="1400" b="1" u="sng">
                <a:solidFill>
                  <a:srgbClr val="000080"/>
                </a:solidFill>
              </a:rPr>
              <a:t>double </a:t>
            </a:r>
            <a:r>
              <a:rPr lang="en-US" sz="1400" b="1" u="sng"/>
              <a:t>fromRate, </a:t>
            </a:r>
            <a:r>
              <a:rPr lang="en-US" sz="1400" b="1" u="sng">
                <a:solidFill>
                  <a:srgbClr val="000080"/>
                </a:solidFill>
              </a:rPr>
              <a:t>double </a:t>
            </a:r>
            <a:r>
              <a:rPr lang="en-US" sz="1400" b="1" u="sng"/>
              <a:t>toRate</a:t>
            </a:r>
            <a:r>
              <a:rPr lang="en-US" sz="1400"/>
              <a:t>) {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if </a:t>
            </a:r>
            <a:r>
              <a:rPr lang="en-US" sz="1400"/>
              <a:t>(check(person)) {</a:t>
            </a:r>
            <a:br>
              <a:rPr lang="en-US" sz="1400"/>
            </a:br>
            <a:r>
              <a:rPr lang="en-US" sz="1400"/>
              <a:t>    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Заявка создана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    </a:t>
            </a:r>
            <a:r>
              <a:rPr lang="en-US" sz="1400" b="1">
                <a:solidFill>
                  <a:srgbClr val="000080"/>
                </a:solidFill>
              </a:rPr>
              <a:t>return new </a:t>
            </a:r>
            <a:r>
              <a:rPr lang="en-US" sz="1400"/>
              <a:t>ConvertionRequest(from, to, fromRate, toRate);</a:t>
            </a:r>
            <a:br>
              <a:rPr lang="en-US" sz="1400"/>
            </a:br>
            <a:r>
              <a:rPr lang="en-US" sz="1400"/>
              <a:t>    }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br>
              <a:rPr lang="en-US" sz="1400"/>
            </a:br>
            <a:br>
              <a:rPr lang="ru-RU" sz="1400" i="1">
                <a:solidFill>
                  <a:srgbClr val="808080"/>
                </a:solidFill>
              </a:rPr>
            </a:br>
            <a:r>
              <a:rPr lang="en-US" sz="1400" b="1">
                <a:solidFill>
                  <a:srgbClr val="000080"/>
                </a:solidFill>
              </a:rPr>
              <a:t>public boolean </a:t>
            </a:r>
            <a:r>
              <a:rPr lang="en-US" sz="1400"/>
              <a:t>check(</a:t>
            </a:r>
            <a:r>
              <a:rPr lang="en-US" sz="1400" b="1" u="sng"/>
              <a:t>Person client</a:t>
            </a:r>
            <a:r>
              <a:rPr lang="en-US" sz="1400"/>
              <a:t>) {</a:t>
            </a:r>
            <a:br>
              <a:rPr lang="en-US" sz="1400"/>
            </a:br>
            <a:r>
              <a:rPr lang="en-US" sz="1400"/>
              <a:t>    System.</a:t>
            </a:r>
            <a:r>
              <a:rPr lang="en-US" sz="1400" b="1" i="1">
                <a:solidFill>
                  <a:srgbClr val="660E7A"/>
                </a:solidFill>
              </a:rPr>
              <a:t>out</a:t>
            </a:r>
            <a:r>
              <a:rPr lang="en-US" sz="1400"/>
              <a:t>.println(</a:t>
            </a:r>
            <a:r>
              <a:rPr lang="en-US" sz="1400" b="1">
                <a:solidFill>
                  <a:srgbClr val="008000"/>
                </a:solidFill>
              </a:rPr>
              <a:t>"</a:t>
            </a:r>
            <a:r>
              <a:rPr lang="ru-RU" sz="1400" b="1">
                <a:solidFill>
                  <a:srgbClr val="008000"/>
                </a:solidFill>
              </a:rPr>
              <a:t>Проверка проводится оператором: " </a:t>
            </a:r>
            <a:r>
              <a:rPr lang="ru-RU" sz="1400"/>
              <a:t>+ </a:t>
            </a:r>
            <a:r>
              <a:rPr lang="en-US" sz="1400"/>
              <a:t>toString());</a:t>
            </a:r>
            <a:br>
              <a:rPr lang="en-US" sz="1400"/>
            </a:br>
            <a:r>
              <a:rPr lang="en-US" sz="1400"/>
              <a:t>    </a:t>
            </a:r>
            <a:r>
              <a:rPr lang="en-US" sz="1400" b="1">
                <a:solidFill>
                  <a:srgbClr val="000080"/>
                </a:solidFill>
              </a:rPr>
              <a:t>return </a:t>
            </a:r>
            <a:r>
              <a:rPr lang="en-US" sz="1400"/>
              <a:t>client.getDocument() != </a:t>
            </a:r>
            <a:r>
              <a:rPr lang="en-US" sz="1400" b="1">
                <a:solidFill>
                  <a:srgbClr val="000080"/>
                </a:solidFill>
              </a:rPr>
              <a:t>null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}</a:t>
            </a:r>
            <a:endParaRPr lang="ru-RU" sz="1400" b="1"/>
          </a:p>
        </p:txBody>
      </p:sp>
    </p:spTree>
    <p:extLst>
      <p:ext uri="{BB962C8B-B14F-4D97-AF65-F5344CB8AC3E}">
        <p14:creationId xmlns:p14="http://schemas.microsoft.com/office/powerpoint/2010/main" val="1608067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34832</TotalTime>
  <Words>2236</Words>
  <Application>Microsoft Macintosh PowerPoint</Application>
  <PresentationFormat>Экран (16:9)</PresentationFormat>
  <Paragraphs>456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3" baseType="lpstr">
      <vt:lpstr>Arial</vt:lpstr>
      <vt:lpstr>Calibri</vt:lpstr>
      <vt:lpstr>FedraSansPro-Light</vt:lpstr>
      <vt:lpstr>FedraSansPro-Medium</vt:lpstr>
      <vt:lpstr>Тема Office</vt:lpstr>
      <vt:lpstr>3. ООП (Объектно-ориентированное программирование)</vt:lpstr>
      <vt:lpstr>ООП</vt:lpstr>
      <vt:lpstr>ООП vs Процедурно-ориентированное программирование</vt:lpstr>
      <vt:lpstr>ООП</vt:lpstr>
      <vt:lpstr>ООП. Объект</vt:lpstr>
      <vt:lpstr>ООП. Класс</vt:lpstr>
      <vt:lpstr>ООП. Класс. Переменные (поля) класса (instance variable)</vt:lpstr>
      <vt:lpstr>ООП. Класс. Методы</vt:lpstr>
      <vt:lpstr>ООП. Класс. Методы</vt:lpstr>
      <vt:lpstr>ООП. Класс. Методы</vt:lpstr>
      <vt:lpstr>ООП. Класс. Методы</vt:lpstr>
      <vt:lpstr>ООП. Класс. Конструктор</vt:lpstr>
      <vt:lpstr>ООП. Класс. Конструктор по умолчанию</vt:lpstr>
      <vt:lpstr>ООП. Класс. Конструктор по умолчанию</vt:lpstr>
      <vt:lpstr>ООП. Класс. Конструктор по умолчанию</vt:lpstr>
      <vt:lpstr>ООП. Класс. Перегрузка конструкторов</vt:lpstr>
      <vt:lpstr>ООП. Класс. Перегрузка конструкторов</vt:lpstr>
      <vt:lpstr>ООП. Класс. Отличия конструктора от метода</vt:lpstr>
      <vt:lpstr>ООП. Концепция</vt:lpstr>
      <vt:lpstr>ООП. Наследование</vt:lpstr>
      <vt:lpstr>ООП. Наследование</vt:lpstr>
      <vt:lpstr>ООП. Наследование. Пример</vt:lpstr>
      <vt:lpstr>ООП. Наследование. Пример</vt:lpstr>
      <vt:lpstr>ООП. Наследование. Пример</vt:lpstr>
      <vt:lpstr>ООП. Наследование. Пример</vt:lpstr>
      <vt:lpstr>ООП. Инкапсуляция</vt:lpstr>
      <vt:lpstr>ООП. Инкапсуляция. Модификаторы доступа</vt:lpstr>
      <vt:lpstr>ООП. Инкапсуляция. Модификаторы доступа: private</vt:lpstr>
      <vt:lpstr>ООП. Инкапсуляция. Модификаторы доступа: package-private (default)</vt:lpstr>
      <vt:lpstr>ООП. Инкапсуляция. Модификаторы доступа: package-private (default)</vt:lpstr>
      <vt:lpstr>ООП. Инкапсуляция. Модификаторы доступа: package-private (default)</vt:lpstr>
      <vt:lpstr>ООП. Инкапсуляция. Модификаторы доступа</vt:lpstr>
      <vt:lpstr>ООП. Полиморфизм</vt:lpstr>
      <vt:lpstr>ООП. Полиморфизм. Overloading</vt:lpstr>
      <vt:lpstr>ООП. Полиморфизм. Overloading. Пример</vt:lpstr>
      <vt:lpstr>ООП. Полиморфизм. Overloading. Пример</vt:lpstr>
      <vt:lpstr>ООП. Полиморфизм. Overloading. Пример</vt:lpstr>
      <vt:lpstr>ООП. Полиморфизм. Overloading. Пример</vt:lpstr>
      <vt:lpstr>ООП. Полиморфизм. Overloading</vt:lpstr>
      <vt:lpstr>ООП. Полиморфизм. Overriding</vt:lpstr>
      <vt:lpstr>ООП. Полиморфизм. Overriding. Пример</vt:lpstr>
      <vt:lpstr>ООП. Полиморфизм. Overriding. Пример</vt:lpstr>
      <vt:lpstr>ООП. Абстракция</vt:lpstr>
      <vt:lpstr>ООП. Абстракция</vt:lpstr>
      <vt:lpstr>ООП. Абстракция. Пример</vt:lpstr>
      <vt:lpstr>ООП. Абстракция. Пример</vt:lpstr>
      <vt:lpstr>ООП. Интерфейс</vt:lpstr>
      <vt:lpstr>ООП. Интерфейс. Пример</vt:lpstr>
      <vt:lpstr>ООП. Интерфейс. Пример</vt:lpstr>
      <vt:lpstr>ООП. Интерфейс</vt:lpstr>
      <vt:lpstr>ООП. Отличия между абстрактным классом и интерфейсом</vt:lpstr>
      <vt:lpstr>ООП. Класс. Ключевое слово static</vt:lpstr>
      <vt:lpstr>ООП. Класс. Ключевое слово static</vt:lpstr>
      <vt:lpstr>ООП. Класс. Ключевое слово static. Примеры</vt:lpstr>
      <vt:lpstr>ООП. Класс. Ключевое слово static. Примеры</vt:lpstr>
      <vt:lpstr>ООП. Класс. Ключевое слово static. Примеры</vt:lpstr>
      <vt:lpstr>ООП. Класс. Ключевое слово static. Статический блок</vt:lpstr>
      <vt:lpstr>ООП. Класс. Переменная this</vt:lpstr>
      <vt:lpstr>ООП. Класс. Переменная this. Пример</vt:lpstr>
      <vt:lpstr>ООП. Класс. Переменная this. Пример</vt:lpstr>
      <vt:lpstr>ООП. Класс. Переменная this. Пример</vt:lpstr>
      <vt:lpstr>ООП. Класс. Ключевое слово super</vt:lpstr>
      <vt:lpstr>ООП. Класс. Ключевое слово final</vt:lpstr>
      <vt:lpstr>ООП. Класс. Ключевое слово final. Переменная. Пример</vt:lpstr>
      <vt:lpstr>ООП. Класс. Ключевое слово final. Переменная. Пример</vt:lpstr>
      <vt:lpstr>ООП. Перечисления (enum)</vt:lpstr>
      <vt:lpstr>ООП. Перечисления (enum). Пример</vt:lpstr>
      <vt:lpstr>ООП. Соглашения о наименованиях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Ерусалимская Алина Витальевна</dc:creator>
  <cp:keywords/>
  <dc:description/>
  <cp:lastModifiedBy>Вячеслав Алеферов</cp:lastModifiedBy>
  <cp:revision>650</cp:revision>
  <dcterms:created xsi:type="dcterms:W3CDTF">2016-09-22T14:54:54Z</dcterms:created>
  <dcterms:modified xsi:type="dcterms:W3CDTF">2018-09-21T12:25:28Z</dcterms:modified>
  <cp:category/>
</cp:coreProperties>
</file>