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61" r:id="rId3"/>
    <p:sldId id="264" r:id="rId4"/>
    <p:sldId id="269" r:id="rId5"/>
    <p:sldId id="263" r:id="rId6"/>
    <p:sldId id="277" r:id="rId7"/>
    <p:sldId id="271" r:id="rId8"/>
    <p:sldId id="274" r:id="rId9"/>
    <p:sldId id="275" r:id="rId10"/>
    <p:sldId id="276" r:id="rId11"/>
    <p:sldId id="278" r:id="rId12"/>
    <p:sldId id="279" r:id="rId13"/>
    <p:sldId id="281" r:id="rId14"/>
    <p:sldId id="283" r:id="rId15"/>
    <p:sldId id="284" r:id="rId16"/>
    <p:sldId id="316" r:id="rId17"/>
    <p:sldId id="288" r:id="rId18"/>
    <p:sldId id="292" r:id="rId19"/>
    <p:sldId id="293" r:id="rId20"/>
    <p:sldId id="295" r:id="rId21"/>
    <p:sldId id="296" r:id="rId22"/>
    <p:sldId id="299" r:id="rId23"/>
    <p:sldId id="307" r:id="rId24"/>
    <p:sldId id="259" r:id="rId25"/>
    <p:sldId id="317" r:id="rId26"/>
    <p:sldId id="314" r:id="rId27"/>
  </p:sldIdLst>
  <p:sldSz cx="9144000" cy="5143500" type="screen16x9"/>
  <p:notesSz cx="6858000" cy="9144000"/>
  <p:defaultTextStyle>
    <a:defPPr>
      <a:defRPr lang="ru-RU"/>
    </a:defPPr>
    <a:lvl1pPr marL="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19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880">
          <p15:clr>
            <a:srgbClr val="A4A3A4"/>
          </p15:clr>
        </p15:guide>
        <p15:guide id="5" pos="5743">
          <p15:clr>
            <a:srgbClr val="A4A3A4"/>
          </p15:clr>
        </p15:guide>
        <p15:guide id="6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1" autoAdjust="0"/>
    <p:restoredTop sz="50000" autoAdjust="0"/>
  </p:normalViewPr>
  <p:slideViewPr>
    <p:cSldViewPr>
      <p:cViewPr varScale="1">
        <p:scale>
          <a:sx n="132" d="100"/>
          <a:sy n="132" d="100"/>
        </p:scale>
        <p:origin x="584" y="160"/>
      </p:cViewPr>
      <p:guideLst>
        <p:guide orient="horz" pos="1620"/>
        <p:guide orient="horz" pos="3219"/>
        <p:guide orient="horz" pos="55"/>
        <p:guide pos="2880"/>
        <p:guide pos="5743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DE33-7685-4E8D-8080-1E36481A2F77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2E5D-6388-4F09-9EAE-2CE1E640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A4E8-CECB-471C-9F85-D914B8F08B9B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A7F3-BC53-4909-BAD5-4D6306F7A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153" y="2981400"/>
            <a:ext cx="7772400" cy="1102519"/>
          </a:xfrm>
        </p:spPr>
        <p:txBody>
          <a:bodyPr>
            <a:normAutofit/>
          </a:bodyPr>
          <a:lstStyle>
            <a:lvl1pPr marL="0" algn="l" defTabSz="686532" rtl="0" eaLnBrk="1" latinLnBrk="0" hangingPunct="1">
              <a:spcBef>
                <a:spcPct val="0"/>
              </a:spcBef>
              <a:buNone/>
              <a:defRPr lang="ru-RU" sz="2700" b="1" kern="1200" dirty="0">
                <a:solidFill>
                  <a:srgbClr val="558FA2"/>
                </a:solidFill>
                <a:latin typeface="FedraSansPro-Medium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30" y="87474"/>
            <a:ext cx="7411511" cy="300083"/>
          </a:xfrm>
        </p:spPr>
        <p:txBody>
          <a:bodyPr wrap="square">
            <a:spAutoFit/>
          </a:bodyPr>
          <a:lstStyle>
            <a:lvl1pPr algn="l" defTabSz="686532" rtl="0" eaLnBrk="1" latinLnBrk="0" hangingPunct="1">
              <a:spcBef>
                <a:spcPct val="0"/>
              </a:spcBef>
              <a:buNone/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02D-09A7-4690-BE2C-B9C5493010E6}" type="datetime1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3085" y="482991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pic>
        <p:nvPicPr>
          <p:cNvPr id="9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 wrap="square">
            <a:spAutoFit/>
          </a:bodyPr>
          <a:lstStyle>
            <a:lvl1pPr algn="l"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3751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43629" y="4837862"/>
            <a:ext cx="2133600" cy="273844"/>
          </a:xfrm>
        </p:spPr>
        <p:txBody>
          <a:bodyPr/>
          <a:lstStyle/>
          <a:p>
            <a:fld id="{DDEC89A6-0606-46FB-A29C-6E22F81DA011}" type="datetime1">
              <a:rPr lang="ru-RU" smtClean="0"/>
              <a:t>06.06.2018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65912" y="4827777"/>
            <a:ext cx="2133600" cy="27384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69B-CF06-49F4-8924-09E81235DDEC}" type="datetime1">
              <a:rPr lang="ru-RU" smtClean="0"/>
              <a:t>06.06.2018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653" tIns="34327" rIns="68653" bIns="3432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670-1664-4627-B088-22E380633EF5}" type="datetime1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</p:sldLayoutIdLst>
  <p:hf hdr="0" ftr="0" dt="0"/>
  <p:txStyles>
    <p:titleStyle>
      <a:lvl1pPr algn="ctr" defTabSz="6865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4. </a:t>
            </a:r>
            <a:r>
              <a:rPr lang="ru-RU"/>
              <a:t>Исключения</a:t>
            </a:r>
            <a:r>
              <a:rPr lang="en-US"/>
              <a:t> (Exceptions)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58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12241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throws </a:t>
            </a:r>
            <a:r>
              <a:rPr lang="en-US"/>
              <a:t>- </a:t>
            </a:r>
            <a:r>
              <a:rPr lang="ru-RU" sz="2200"/>
              <a:t>ключевое слово, которое прописывается в сигнатуре метода, и обозначающее что метод потенциально может выбросить исключение с указанным типом.</a:t>
            </a:r>
          </a:p>
          <a:p>
            <a:pPr marL="0" indent="0">
              <a:buNone/>
            </a:pP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951B416-E7C6-CC46-BAE1-3EE3028E4411}"/>
              </a:ext>
            </a:extLst>
          </p:cNvPr>
          <p:cNvSpPr/>
          <p:nvPr/>
        </p:nvSpPr>
        <p:spPr>
          <a:xfrm>
            <a:off x="467544" y="1719234"/>
            <a:ext cx="6552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 u="sng">
                <a:solidFill>
                  <a:srgbClr val="000080"/>
                </a:solidFill>
              </a:rPr>
              <a:t>throws</a:t>
            </a:r>
            <a:r>
              <a:rPr lang="en-US" b="1">
                <a:solidFill>
                  <a:srgbClr val="000080"/>
                </a:solidFill>
              </a:rPr>
              <a:t> </a:t>
            </a:r>
            <a:r>
              <a:rPr lang="en-US"/>
              <a:t>IllegalArgumentException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finally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i="1"/>
              <a:t>exit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IllegalArgumentException();   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51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b="1"/>
              <a:t>Обработка исключений</a:t>
            </a:r>
            <a:endParaRPr lang="ru-RU" sz="2200"/>
          </a:p>
          <a:p>
            <a:pPr marL="0" indent="0">
              <a:buNone/>
            </a:pP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4B3BEA-2758-E049-BAC0-EDED672F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68" y="620708"/>
            <a:ext cx="5673824" cy="398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576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Multi-catch </a:t>
            </a:r>
            <a:r>
              <a:rPr lang="ru-RU" sz="2200" b="1"/>
              <a:t>блок</a:t>
            </a:r>
            <a:endParaRPr lang="ru-RU" sz="2000"/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CC1B02-F54E-9A46-93A6-ECEF7F8797B2}"/>
              </a:ext>
            </a:extLst>
          </p:cNvPr>
          <p:cNvSpPr/>
          <p:nvPr/>
        </p:nvSpPr>
        <p:spPr>
          <a:xfrm>
            <a:off x="395536" y="1329339"/>
            <a:ext cx="52565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ExceptionDemo2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</a:t>
            </a:r>
            <a:r>
              <a:rPr lang="en-US"/>
              <a:t>[] i = </a:t>
            </a:r>
            <a:r>
              <a:rPr lang="en-US" b="1">
                <a:solidFill>
                  <a:srgbClr val="000080"/>
                </a:solidFill>
              </a:rPr>
              <a:t>new int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];</a:t>
            </a:r>
            <a:br>
              <a:rPr lang="en-US"/>
            </a:br>
            <a:r>
              <a:rPr lang="en-US"/>
              <a:t>            i[</a:t>
            </a:r>
            <a:r>
              <a:rPr lang="en-US">
                <a:solidFill>
                  <a:srgbClr val="0000FF"/>
                </a:solidFill>
              </a:rPr>
              <a:t>6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(IndexOutOfBoundsException ex)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"Index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"Arithmetic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(Exception ex)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"Other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2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43204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Вложенные исключения</a:t>
            </a:r>
            <a:endParaRPr lang="ru-RU" sz="22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FC28486-5E76-3044-A2FF-DFD74F2500D5}"/>
              </a:ext>
            </a:extLst>
          </p:cNvPr>
          <p:cNvSpPr/>
          <p:nvPr/>
        </p:nvSpPr>
        <p:spPr>
          <a:xfrm>
            <a:off x="273134" y="1275606"/>
            <a:ext cx="71791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ExceptionDemo3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</a:t>
            </a:r>
            <a:r>
              <a:rPr lang="en-US"/>
              <a:t>[] i = </a:t>
            </a:r>
            <a:r>
              <a:rPr lang="en-US" b="1">
                <a:solidFill>
                  <a:srgbClr val="000080"/>
                </a:solidFill>
              </a:rPr>
              <a:t>new int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];</a:t>
            </a:r>
            <a:br>
              <a:rPr lang="en-US"/>
            </a:br>
            <a:r>
              <a:rPr lang="en-US"/>
              <a:t>            i[</a:t>
            </a:r>
            <a:r>
              <a:rPr lang="en-US">
                <a:solidFill>
                  <a:srgbClr val="0000FF"/>
                </a:solidFill>
              </a:rPr>
              <a:t>6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    i[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"ArithmeticException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(IndexOutOfBoundsException ex)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"IndexOutOfBoundsException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36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5336483" cy="375106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Блок </a:t>
            </a:r>
            <a:r>
              <a:rPr lang="en-US" sz="2200" b="1"/>
              <a:t>finally</a:t>
            </a:r>
          </a:p>
          <a:p>
            <a:r>
              <a:rPr lang="ru-RU" sz="2200"/>
              <a:t>Закрытие/удаление ресурсов, соединений</a:t>
            </a:r>
          </a:p>
          <a:p>
            <a:r>
              <a:rPr lang="ru-RU" sz="2200"/>
              <a:t>Выполнение важного когда в не зависимости от наличия ошибки</a:t>
            </a:r>
          </a:p>
          <a:p>
            <a:pPr marL="0" indent="0">
              <a:buNone/>
            </a:pP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736AFE-4560-F745-86A8-5A3FE4EE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318" y="1347614"/>
            <a:ext cx="2573188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6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/>
          <a:lstStyle/>
          <a:p>
            <a:r>
              <a:rPr lang="en-US"/>
              <a:t>Exceptions. finally	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56C59C0-EA70-1040-8460-A8368EB171A3}"/>
              </a:ext>
            </a:extLst>
          </p:cNvPr>
          <p:cNvSpPr/>
          <p:nvPr/>
        </p:nvSpPr>
        <p:spPr>
          <a:xfrm>
            <a:off x="243629" y="1131590"/>
            <a:ext cx="72086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ExceptionDemoFinally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</a:t>
            </a:r>
            <a:r>
              <a:rPr lang="en-US"/>
              <a:t>[] i = </a:t>
            </a:r>
            <a:r>
              <a:rPr lang="en-US" b="1">
                <a:solidFill>
                  <a:srgbClr val="000080"/>
                </a:solidFill>
              </a:rPr>
              <a:t>new int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];</a:t>
            </a:r>
            <a:br>
              <a:rPr lang="en-US"/>
            </a:br>
            <a:r>
              <a:rPr lang="en-US"/>
              <a:t>            i[</a:t>
            </a:r>
            <a:r>
              <a:rPr lang="en-US">
                <a:solidFill>
                  <a:srgbClr val="0000FF"/>
                </a:solidFill>
              </a:rPr>
              <a:t>6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    i[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"ArithmeticException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(IndexOutOfBoundsException ex)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"IndexOutOfBoundsException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finally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"Finally block"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EACCC71-5F19-444F-BCE7-8D7444AE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38" y="555527"/>
            <a:ext cx="8764950" cy="57606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finally </a:t>
            </a:r>
            <a:r>
              <a:rPr lang="ru-RU"/>
              <a:t>выполняется несмотря на наличие ошибки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7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/>
          <a:lstStyle/>
          <a:p>
            <a:r>
              <a:rPr lang="en-US"/>
              <a:t>Exceptions. finally	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EACCC71-5F19-444F-BCE7-8D7444AE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38" y="555527"/>
            <a:ext cx="8764950" cy="57606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finally </a:t>
            </a:r>
            <a:r>
              <a:rPr lang="ru-RU"/>
              <a:t>выполняется и при отсутствии ошибок</a:t>
            </a:r>
          </a:p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17CECF-6BCD-6945-871A-3D315A094786}"/>
              </a:ext>
            </a:extLst>
          </p:cNvPr>
          <p:cNvSpPr/>
          <p:nvPr/>
        </p:nvSpPr>
        <p:spPr>
          <a:xfrm>
            <a:off x="222438" y="1059582"/>
            <a:ext cx="715787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ExceptionDemoFinally2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</a:t>
            </a:r>
            <a:r>
              <a:rPr lang="en-US"/>
              <a:t>[] i = </a:t>
            </a:r>
            <a:r>
              <a:rPr lang="en-US" b="1">
                <a:solidFill>
                  <a:srgbClr val="000080"/>
                </a:solidFill>
              </a:rPr>
              <a:t>new int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];</a:t>
            </a:r>
            <a:br>
              <a:rPr lang="en-US"/>
            </a:br>
            <a:r>
              <a:rPr lang="en-US"/>
              <a:t>            i[</a:t>
            </a:r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    i[</a:t>
            </a:r>
            <a:r>
              <a:rPr lang="en-US">
                <a:solidFill>
                  <a:srgbClr val="0000FF"/>
                </a:solidFill>
              </a:rPr>
              <a:t>3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"ArithmeticException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(IndexOutOfBoundsException ex)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"IndexOutOfBoundsException error"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finally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</a:rPr>
              <a:t>"Finally block"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59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136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throw</a:t>
            </a:r>
          </a:p>
          <a:p>
            <a:r>
              <a:rPr lang="ru-RU" sz="2200"/>
              <a:t>позволяет выбросить исключение самим</a:t>
            </a:r>
          </a:p>
          <a:p>
            <a:r>
              <a:rPr lang="ru-RU" sz="2200"/>
              <a:t>тип исключения не имеет значение (</a:t>
            </a:r>
            <a:r>
              <a:rPr lang="en-US" sz="2200"/>
              <a:t>checked, unchecked, error</a:t>
            </a:r>
            <a:r>
              <a:rPr lang="ru-RU" sz="2200"/>
              <a:t>)</a:t>
            </a:r>
          </a:p>
          <a:p>
            <a:pPr marL="0" indent="0">
              <a:buNone/>
            </a:pPr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C0879D-9796-314D-9114-ADB5C9D50A99}"/>
              </a:ext>
            </a:extLst>
          </p:cNvPr>
          <p:cNvSpPr/>
          <p:nvPr/>
        </p:nvSpPr>
        <p:spPr>
          <a:xfrm>
            <a:off x="467544" y="2499742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ExceptionDemoThrow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2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IllegalArgumentException();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85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Цепочка вызовов</a:t>
            </a:r>
            <a:endParaRPr lang="en-US" sz="2200" b="1"/>
          </a:p>
          <a:p>
            <a:r>
              <a:rPr lang="ru-RU" sz="2200"/>
              <a:t>Исключение пробрасывается вверх по стеку до тех пор, пока не будет обработано или пока программа не завершится</a:t>
            </a:r>
          </a:p>
          <a:p>
            <a:pPr marL="0" indent="0">
              <a:buNone/>
            </a:pP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C876CF-FC6A-5F4C-AD86-2B088CBD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073" y="2504214"/>
            <a:ext cx="2509678" cy="20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Exceptions. throw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E8466D-D377-5546-8E28-320EF73AA181}"/>
              </a:ext>
            </a:extLst>
          </p:cNvPr>
          <p:cNvSpPr/>
          <p:nvPr/>
        </p:nvSpPr>
        <p:spPr>
          <a:xfrm>
            <a:off x="323528" y="555526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ExceptionDemoStackTrace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i="1"/>
              <a:t>a</a:t>
            </a:r>
            <a:r>
              <a:rPr lang="en-US"/>
              <a:t>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static void </a:t>
            </a:r>
            <a:r>
              <a:rPr lang="en-US"/>
              <a:t>a() {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b</a:t>
            </a:r>
            <a:r>
              <a:rPr lang="en-US"/>
              <a:t>();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static void </a:t>
            </a:r>
            <a:r>
              <a:rPr lang="en-US"/>
              <a:t>b() {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c</a:t>
            </a:r>
            <a:r>
              <a:rPr lang="en-US"/>
              <a:t>();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static void </a:t>
            </a:r>
            <a:r>
              <a:rPr lang="en-US"/>
              <a:t>c()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RuntimeException();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EE4D7A1-3765-AD44-B93B-D1D305394060}"/>
              </a:ext>
            </a:extLst>
          </p:cNvPr>
          <p:cNvSpPr/>
          <p:nvPr/>
        </p:nvSpPr>
        <p:spPr>
          <a:xfrm>
            <a:off x="3851920" y="2067694"/>
            <a:ext cx="5206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/>
              <a:t>java.lang.RuntimeException	</a:t>
            </a:r>
            <a:endParaRPr lang="en-US" sz="1200"/>
          </a:p>
          <a:p>
            <a:r>
              <a:rPr lang="ru-RU" sz="1200"/>
              <a:t>at exceptions.ExceptionDemoStackTrace.c(ExceptionDemoStackTrace.java:20)	</a:t>
            </a:r>
            <a:endParaRPr lang="en-US" sz="1200"/>
          </a:p>
          <a:p>
            <a:r>
              <a:rPr lang="ru-RU" sz="1200"/>
              <a:t>at exceptions.ExceptionDemoStackTrace.b(ExceptionDemoStackTrace.java:17)</a:t>
            </a:r>
            <a:endParaRPr lang="en-US" sz="1200"/>
          </a:p>
          <a:p>
            <a:r>
              <a:rPr lang="ru-RU" sz="1200"/>
              <a:t>at exceptions.ExceptionDemoStackTrace.a(ExceptionDemoStackTrace.java:14)</a:t>
            </a:r>
            <a:endParaRPr lang="en-US" sz="1200"/>
          </a:p>
          <a:p>
            <a:r>
              <a:rPr lang="ru-RU" sz="1200"/>
              <a:t>at</a:t>
            </a:r>
            <a:r>
              <a:rPr lang="en-US" sz="1200"/>
              <a:t> </a:t>
            </a:r>
            <a:r>
              <a:rPr lang="ru-RU" sz="1200"/>
              <a:t>exceptions.ExceptionDemoStackTrace.main(ExceptionDemoStackTrace.java:7)</a:t>
            </a:r>
          </a:p>
        </p:txBody>
      </p:sp>
    </p:spTree>
    <p:extLst>
      <p:ext uri="{BB962C8B-B14F-4D97-AF65-F5344CB8AC3E}">
        <p14:creationId xmlns:p14="http://schemas.microsoft.com/office/powerpoint/2010/main" val="190903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/>
              <a:t>Исключение </a:t>
            </a:r>
            <a:r>
              <a:rPr lang="ru-RU"/>
              <a:t>- это проблема(ошибка) возникающая во время выполнения программы. </a:t>
            </a:r>
            <a:endParaRPr lang="en-US"/>
          </a:p>
          <a:p>
            <a:pPr marL="0" indent="0">
              <a:buNone/>
            </a:pPr>
            <a:r>
              <a:rPr lang="ru-RU"/>
              <a:t>Исключения могут возникать во многих случаях, например:</a:t>
            </a:r>
          </a:p>
          <a:p>
            <a:r>
              <a:rPr lang="ru-RU"/>
              <a:t>Пользователь ввел некорректные данные.</a:t>
            </a:r>
          </a:p>
          <a:p>
            <a:r>
              <a:rPr lang="ru-RU"/>
              <a:t>Файл, к которому обращается программа, не найден.</a:t>
            </a:r>
          </a:p>
          <a:p>
            <a:r>
              <a:rPr lang="ru-RU"/>
              <a:t>Сетевое соединение с сервером было утеряно во время передачи данных.</a:t>
            </a:r>
          </a:p>
          <a:p>
            <a:r>
              <a:rPr lang="ru-RU"/>
              <a:t>И т.п.</a:t>
            </a:r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094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en-US" sz="2200" b="1"/>
              <a:t>throws</a:t>
            </a:r>
          </a:p>
          <a:p>
            <a:r>
              <a:rPr lang="ru-RU" sz="2200"/>
              <a:t>объявляет исключение</a:t>
            </a:r>
          </a:p>
          <a:p>
            <a:r>
              <a:rPr lang="ru-RU" sz="2200"/>
              <a:t>дает понять, что метод может вызвать исключение (но не обязательно вызовет)</a:t>
            </a:r>
          </a:p>
          <a:p>
            <a:r>
              <a:rPr lang="ru-RU" sz="2200"/>
              <a:t>обязательно в сигнатуре метода должны описываться только </a:t>
            </a:r>
            <a:r>
              <a:rPr lang="en-US" sz="2200"/>
              <a:t>checked</a:t>
            </a:r>
            <a:r>
              <a:rPr lang="ru-RU" sz="2200"/>
              <a:t> </a:t>
            </a:r>
            <a:r>
              <a:rPr lang="en-US" sz="2200"/>
              <a:t>exceptions</a:t>
            </a:r>
            <a:endParaRPr lang="ru-RU" sz="2200"/>
          </a:p>
          <a:p>
            <a:pPr marL="0" indent="0">
              <a:buNone/>
            </a:pP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48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Exceptions. throw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7E3EAF-EDEC-C440-913C-ABEB02FBE833}"/>
              </a:ext>
            </a:extLst>
          </p:cNvPr>
          <p:cNvSpPr/>
          <p:nvPr/>
        </p:nvSpPr>
        <p:spPr>
          <a:xfrm>
            <a:off x="243629" y="915566"/>
            <a:ext cx="5760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ExceptionDemoThrows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FileNotFoundException {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getFile</a:t>
            </a:r>
            <a:r>
              <a:rPr lang="en-US"/>
              <a:t>();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    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private static </a:t>
            </a:r>
            <a:r>
              <a:rPr lang="en-US"/>
              <a:t>File getFile()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FileNotFoundException {</a:t>
            </a:r>
            <a:br>
              <a:rPr lang="en-US"/>
            </a:br>
            <a:r>
              <a:rPr lang="en-US"/>
              <a:t>        File file = </a:t>
            </a:r>
            <a:r>
              <a:rPr lang="en-US" b="1">
                <a:solidFill>
                  <a:srgbClr val="000080"/>
                </a:solidFill>
              </a:rPr>
              <a:t>new </a:t>
            </a:r>
            <a:r>
              <a:rPr lang="en-US"/>
              <a:t>File(</a:t>
            </a:r>
            <a:r>
              <a:rPr lang="en-US" b="1">
                <a:solidFill>
                  <a:srgbClr val="008000"/>
                </a:solidFill>
              </a:rPr>
              <a:t>"resources/clients.txt"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if </a:t>
            </a:r>
            <a:r>
              <a:rPr lang="en-US"/>
              <a:t>(!file.exists()) 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FileNotFoundException();</a:t>
            </a:r>
            <a:br>
              <a:rPr lang="en-US"/>
            </a:br>
            <a:r>
              <a:rPr lang="en-US"/>
              <a:t>        }   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return </a:t>
            </a:r>
            <a:r>
              <a:rPr lang="en-US"/>
              <a:t>file;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    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1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en-US" sz="2200" b="1"/>
              <a:t>throw vs throws</a:t>
            </a:r>
          </a:p>
          <a:p>
            <a:pPr marL="0" indent="0">
              <a:buNone/>
            </a:pP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2A65294-4A73-A849-81C1-FA6280D2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64582"/>
              </p:ext>
            </p:extLst>
          </p:nvPr>
        </p:nvGraphicFramePr>
        <p:xfrm>
          <a:off x="901796" y="1491630"/>
          <a:ext cx="691056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282">
                  <a:extLst>
                    <a:ext uri="{9D8B030D-6E8A-4147-A177-3AD203B41FA5}">
                      <a16:colId xmlns:a16="http://schemas.microsoft.com/office/drawing/2014/main" val="2348235662"/>
                    </a:ext>
                  </a:extLst>
                </a:gridCol>
                <a:gridCol w="3455282">
                  <a:extLst>
                    <a:ext uri="{9D8B030D-6E8A-4147-A177-3AD203B41FA5}">
                      <a16:colId xmlns:a16="http://schemas.microsoft.com/office/drawing/2014/main" val="2219987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throw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throws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4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 </a:t>
                      </a:r>
                      <a:r>
                        <a:rPr lang="ru-RU"/>
                        <a:t>Явно выбрасывает исключение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Указывает на то, что будет выброшено исключение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38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2. Работает с экземпляром класса исключения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Работает с классом исключения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5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3. Используется внутри метода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Используется в сигнатуре метода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4. Невозможно выбросить несколько исключений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Можно указать, что будет выброшено несколько исключений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94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14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Переопределение методов с исключением</a:t>
            </a:r>
            <a:endParaRPr lang="en-US" sz="2200" b="1"/>
          </a:p>
          <a:p>
            <a:r>
              <a:rPr lang="ru-RU" sz="2000"/>
              <a:t>Если в сигнатуре метода суперкласса не объявлено исключение, то в сигнатуре метода дочернего класса тоже не может быть объявлено проверяемое (</a:t>
            </a:r>
            <a:r>
              <a:rPr lang="en-US" sz="2000"/>
              <a:t>checked</a:t>
            </a:r>
            <a:r>
              <a:rPr lang="ru-RU" sz="2000"/>
              <a:t>) исключение, но может быть объявлено непроверяемое (</a:t>
            </a:r>
            <a:r>
              <a:rPr lang="en-US" sz="2000"/>
              <a:t>unchecked</a:t>
            </a:r>
            <a:r>
              <a:rPr lang="ru-RU" sz="2000"/>
              <a:t>)</a:t>
            </a:r>
          </a:p>
          <a:p>
            <a:r>
              <a:rPr lang="ru-RU" sz="2000"/>
              <a:t>Если в сигнатуре метода суперкласса объявлено исключение, то в сигнатуре метода дочернего класса может быть объявлено это же исключение, его подкласс или может не быть объявлено вовсе. Но нельзя объявлять родительское исключение по отношению к исключению родительского класса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53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Exceptions. try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F014AA-D5FA-084D-BD61-927CBAA06843}"/>
              </a:ext>
            </a:extLst>
          </p:cNvPr>
          <p:cNvSpPr/>
          <p:nvPr/>
        </p:nvSpPr>
        <p:spPr>
          <a:xfrm>
            <a:off x="323528" y="627534"/>
            <a:ext cx="36724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doWork() 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Child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>
                <a:solidFill>
                  <a:srgbClr val="FF0000"/>
                </a:solidFill>
              </a:rPr>
              <a:t>IOException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77175E-9A26-404C-BCCA-DE78EE4B2BE9}"/>
              </a:ext>
            </a:extLst>
          </p:cNvPr>
          <p:cNvSpPr/>
          <p:nvPr/>
        </p:nvSpPr>
        <p:spPr>
          <a:xfrm>
            <a:off x="4211960" y="610383"/>
            <a:ext cx="41044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doWork() 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Child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RuntimeException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80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Exceptions. try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F014AA-D5FA-084D-BD61-927CBAA06843}"/>
              </a:ext>
            </a:extLst>
          </p:cNvPr>
          <p:cNvSpPr/>
          <p:nvPr/>
        </p:nvSpPr>
        <p:spPr>
          <a:xfrm>
            <a:off x="323528" y="627534"/>
            <a:ext cx="36724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IOException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Child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</a:t>
            </a:r>
            <a:r>
              <a:rPr lang="ru-RU"/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701B84-BB70-7248-9922-184DC7BFB6DE}"/>
              </a:ext>
            </a:extLst>
          </p:cNvPr>
          <p:cNvSpPr/>
          <p:nvPr/>
        </p:nvSpPr>
        <p:spPr>
          <a:xfrm>
            <a:off x="4211960" y="627534"/>
            <a:ext cx="43924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IOException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class </a:t>
            </a:r>
            <a:r>
              <a:rPr lang="en-US"/>
              <a:t>Child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Parent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>
                <a:solidFill>
                  <a:srgbClr val="808000"/>
                </a:solidFill>
              </a:rPr>
              <a:t>@Override</a:t>
            </a:r>
            <a:br>
              <a:rPr lang="en-US">
                <a:solidFill>
                  <a:srgbClr val="808000"/>
                </a:solidFill>
              </a:rPr>
            </a:br>
            <a:r>
              <a:rPr lang="en-US">
                <a:solidFill>
                  <a:srgbClr val="808000"/>
                </a:solidFill>
              </a:rPr>
              <a:t>    </a:t>
            </a:r>
            <a:r>
              <a:rPr lang="en-US" b="1">
                <a:solidFill>
                  <a:srgbClr val="000080"/>
                </a:solidFill>
              </a:rPr>
              <a:t>public void </a:t>
            </a:r>
            <a:r>
              <a:rPr lang="en-US"/>
              <a:t>doWork(</a:t>
            </a:r>
            <a:r>
              <a:rPr lang="ru-RU"/>
              <a:t>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FileNotFoundException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</a:rPr>
              <a:t>// do something</a:t>
            </a:r>
            <a:br>
              <a:rPr lang="en-US" i="1">
                <a:solidFill>
                  <a:srgbClr val="808080"/>
                </a:solidFill>
              </a:rPr>
            </a:br>
            <a:r>
              <a:rPr lang="en-US" i="1">
                <a:solidFill>
                  <a:srgbClr val="808080"/>
                </a:solidFill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98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432827" cy="3751067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Собственные исключения</a:t>
            </a:r>
            <a:endParaRPr lang="en-US" sz="2200" b="1"/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1BAC73-C8C2-F147-830A-62D236CF4D8B}"/>
              </a:ext>
            </a:extLst>
          </p:cNvPr>
          <p:cNvSpPr/>
          <p:nvPr/>
        </p:nvSpPr>
        <p:spPr>
          <a:xfrm>
            <a:off x="395536" y="149163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ExceptionDemoOwnException </a:t>
            </a:r>
            <a:r>
              <a:rPr lang="en-US" b="1">
                <a:solidFill>
                  <a:srgbClr val="000080"/>
                </a:solidFill>
              </a:rPr>
              <a:t>extends </a:t>
            </a:r>
            <a:r>
              <a:rPr lang="en-US"/>
              <a:t>Exception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</a:t>
            </a:r>
            <a:r>
              <a:rPr lang="en-US"/>
              <a:t>ExceptionDemoOwnException(String message)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super</a:t>
            </a:r>
            <a:r>
              <a:rPr lang="en-US"/>
              <a:t>(message);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Exceptions. </a:t>
            </a:r>
            <a:r>
              <a:rPr lang="ru-RU"/>
              <a:t>Иерархия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0884C14-464C-8A42-890D-49FFDF35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688640"/>
            <a:ext cx="3556905" cy="4299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7FBC3-A1D4-4C47-9E0B-2301D02EF4DE}"/>
              </a:ext>
            </a:extLst>
          </p:cNvPr>
          <p:cNvSpPr txBox="1"/>
          <p:nvPr/>
        </p:nvSpPr>
        <p:spPr>
          <a:xfrm>
            <a:off x="355600" y="834571"/>
            <a:ext cx="45044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/>
              <a:t>Типы исключений: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Checked Exception – </a:t>
            </a:r>
            <a:r>
              <a:rPr lang="ru-RU" sz="1600"/>
              <a:t>отлавливаются в момент компиляции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Unchecked Exception</a:t>
            </a:r>
            <a:r>
              <a:rPr lang="ru-RU" sz="2400"/>
              <a:t> – </a:t>
            </a:r>
            <a:r>
              <a:rPr lang="ru-RU" sz="1600"/>
              <a:t>не отлавливаются во время компиляции, выбрасываются во время работы, не приводят к завершению работы программы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Error</a:t>
            </a:r>
            <a:r>
              <a:rPr lang="ru-RU" sz="2400"/>
              <a:t> – </a:t>
            </a:r>
            <a:r>
              <a:rPr lang="ru-RU" sz="1600"/>
              <a:t>приводит к завершению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7134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87437"/>
            <a:ext cx="7412334" cy="300157"/>
          </a:xfrm>
        </p:spPr>
        <p:txBody>
          <a:bodyPr/>
          <a:lstStyle/>
          <a:p>
            <a:r>
              <a:rPr lang="en-US"/>
              <a:t>Exceptions</a:t>
            </a:r>
            <a:r>
              <a:rPr lang="ru-RU"/>
              <a:t>. Примеры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555526"/>
            <a:ext cx="8764950" cy="4392487"/>
          </a:xfrm>
        </p:spPr>
        <p:txBody>
          <a:bodyPr>
            <a:normAutofit/>
          </a:bodyPr>
          <a:lstStyle/>
          <a:p>
            <a:r>
              <a:rPr lang="en-US"/>
              <a:t>ArithmeticException</a:t>
            </a:r>
            <a:endParaRPr lang="ru-RU"/>
          </a:p>
          <a:p>
            <a:pPr marL="343266" lvl="1" indent="0">
              <a:buNone/>
            </a:pPr>
            <a:r>
              <a:rPr lang="ru-RU" b="1"/>
              <a:t>	</a:t>
            </a:r>
            <a:r>
              <a:rPr lang="en-US" sz="1800" b="1"/>
              <a:t>int</a:t>
            </a:r>
            <a:r>
              <a:rPr lang="en-US" sz="1800"/>
              <a:t> a=</a:t>
            </a:r>
            <a:r>
              <a:rPr lang="en-US" sz="1800" u="sng"/>
              <a:t>50/0;</a:t>
            </a:r>
          </a:p>
          <a:p>
            <a:r>
              <a:rPr lang="en-US"/>
              <a:t>NullPointerException</a:t>
            </a:r>
            <a:endParaRPr lang="ru-RU"/>
          </a:p>
          <a:p>
            <a:pPr marL="0" indent="0">
              <a:buNone/>
            </a:pPr>
            <a:r>
              <a:rPr lang="ru-RU"/>
              <a:t>	</a:t>
            </a:r>
            <a:r>
              <a:rPr lang="en-US" sz="1800"/>
              <a:t>String s=</a:t>
            </a:r>
            <a:r>
              <a:rPr lang="en-US" sz="1800" b="1"/>
              <a:t>null</a:t>
            </a:r>
            <a:r>
              <a:rPr lang="en-US" sz="1800"/>
              <a:t>;  </a:t>
            </a:r>
          </a:p>
          <a:p>
            <a:pPr marL="0" indent="0">
              <a:buNone/>
            </a:pPr>
            <a:r>
              <a:rPr lang="ru-RU" sz="1800"/>
              <a:t>	</a:t>
            </a:r>
            <a:r>
              <a:rPr lang="en-US" sz="1800"/>
              <a:t>System.out.println(</a:t>
            </a:r>
            <a:r>
              <a:rPr lang="en-US" sz="1800" u="sng"/>
              <a:t>s.length()</a:t>
            </a:r>
            <a:r>
              <a:rPr lang="en-US" sz="1800"/>
              <a:t>);</a:t>
            </a:r>
          </a:p>
          <a:p>
            <a:r>
              <a:rPr lang="en-US"/>
              <a:t>NumberFormatException</a:t>
            </a:r>
            <a:endParaRPr lang="ru-RU"/>
          </a:p>
          <a:p>
            <a:pPr marL="600715" lvl="2" indent="0">
              <a:buNone/>
            </a:pPr>
            <a:r>
              <a:rPr lang="en-US"/>
              <a:t>String s="abc";  </a:t>
            </a:r>
          </a:p>
          <a:p>
            <a:pPr marL="600715" lvl="2" indent="0">
              <a:buNone/>
            </a:pPr>
            <a:r>
              <a:rPr lang="en-US" b="1"/>
              <a:t>int</a:t>
            </a:r>
            <a:r>
              <a:rPr lang="en-US"/>
              <a:t> i=</a:t>
            </a:r>
            <a:r>
              <a:rPr lang="en-US" u="sng"/>
              <a:t>Integer.parseInt(s);</a:t>
            </a:r>
            <a:endParaRPr lang="en-US"/>
          </a:p>
          <a:p>
            <a:r>
              <a:rPr lang="en-US"/>
              <a:t>ArrayIndexOutOfBoundsException</a:t>
            </a:r>
            <a:endParaRPr lang="ru-RU"/>
          </a:p>
          <a:p>
            <a:pPr marL="600715" lvl="2" indent="0">
              <a:buNone/>
            </a:pPr>
            <a:r>
              <a:rPr lang="en-US" b="1"/>
              <a:t>int</a:t>
            </a:r>
            <a:r>
              <a:rPr lang="en-US"/>
              <a:t> a[]=</a:t>
            </a:r>
            <a:r>
              <a:rPr lang="en-US" b="1"/>
              <a:t>new</a:t>
            </a:r>
            <a:r>
              <a:rPr lang="en-US"/>
              <a:t> </a:t>
            </a:r>
            <a:r>
              <a:rPr lang="en-US" b="1"/>
              <a:t>int</a:t>
            </a:r>
            <a:r>
              <a:rPr lang="en-US"/>
              <a:t>[5];  </a:t>
            </a:r>
          </a:p>
          <a:p>
            <a:pPr marL="600715" lvl="2" indent="0">
              <a:buNone/>
            </a:pPr>
            <a:r>
              <a:rPr lang="en-US" u="sng"/>
              <a:t>a[10]</a:t>
            </a:r>
            <a:r>
              <a:rPr lang="en-US"/>
              <a:t>=50;</a:t>
            </a:r>
          </a:p>
          <a:p>
            <a:endParaRPr lang="en-US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Механизм исключительных ситуаций в </a:t>
            </a:r>
            <a:r>
              <a:rPr lang="en-US"/>
              <a:t>Java </a:t>
            </a:r>
            <a:r>
              <a:rPr lang="ru-RU"/>
              <a:t>поддерживается пятью ключевыми словами</a:t>
            </a:r>
            <a:r>
              <a:rPr lang="en-US"/>
              <a:t>:</a:t>
            </a:r>
            <a:endParaRPr lang="ru-RU"/>
          </a:p>
          <a:p>
            <a:r>
              <a:rPr lang="en-US" b="1"/>
              <a:t>try</a:t>
            </a:r>
            <a:endParaRPr lang="en-US"/>
          </a:p>
          <a:p>
            <a:r>
              <a:rPr lang="en-US" b="1"/>
              <a:t>catch</a:t>
            </a:r>
            <a:endParaRPr lang="en-US"/>
          </a:p>
          <a:p>
            <a:r>
              <a:rPr lang="en-US" b="1"/>
              <a:t>finally</a:t>
            </a:r>
            <a:endParaRPr lang="en-US"/>
          </a:p>
          <a:p>
            <a:r>
              <a:rPr lang="en-US" b="1"/>
              <a:t>throw</a:t>
            </a:r>
            <a:endParaRPr lang="en-US"/>
          </a:p>
          <a:p>
            <a:r>
              <a:rPr lang="en-US" b="1"/>
              <a:t>throws</a:t>
            </a:r>
            <a:endParaRPr lang="en-US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9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86409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try</a:t>
            </a:r>
            <a:r>
              <a:rPr lang="en-US"/>
              <a:t> - </a:t>
            </a:r>
            <a:r>
              <a:rPr lang="ru-RU"/>
              <a:t>данное ключевое слово используется для отметки начала блока кода, который потенциально может привести к ошибке.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0DB88C-15F9-1B4F-885B-4F67BE97F1D5}"/>
              </a:ext>
            </a:extLst>
          </p:cNvPr>
          <p:cNvSpPr/>
          <p:nvPr/>
        </p:nvSpPr>
        <p:spPr>
          <a:xfrm>
            <a:off x="467544" y="1719234"/>
            <a:ext cx="6552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IllegalArgumentException {</a:t>
            </a:r>
            <a:br>
              <a:rPr lang="en-US"/>
            </a:br>
            <a:r>
              <a:rPr lang="en-US"/>
              <a:t>        </a:t>
            </a:r>
            <a:r>
              <a:rPr lang="en-US" b="1" u="sng">
                <a:solidFill>
                  <a:srgbClr val="000080"/>
                </a:solidFill>
              </a:rPr>
              <a:t>try</a:t>
            </a:r>
            <a:r>
              <a:rPr lang="en-US" b="1">
                <a:solidFill>
                  <a:srgbClr val="00008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finally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i="1"/>
              <a:t>exit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IllegalArgumentException();   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7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93610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catch </a:t>
            </a:r>
            <a:r>
              <a:rPr lang="en-US"/>
              <a:t>- </a:t>
            </a:r>
            <a:r>
              <a:rPr lang="ru-RU"/>
              <a:t>ключевое слово для отметки начала блока кода, предназначенного для перехвата и обработки исключений.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C2E6FD8-41A1-6D48-8A16-93BF24DAD461}"/>
              </a:ext>
            </a:extLst>
          </p:cNvPr>
          <p:cNvSpPr/>
          <p:nvPr/>
        </p:nvSpPr>
        <p:spPr>
          <a:xfrm>
            <a:off x="467544" y="1719234"/>
            <a:ext cx="6552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IllegalArgumentException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 </a:t>
            </a:r>
            <a:r>
              <a:rPr lang="en-US" b="1" u="sng">
                <a:solidFill>
                  <a:srgbClr val="000080"/>
                </a:solidFill>
              </a:rPr>
              <a:t>catch</a:t>
            </a:r>
            <a:r>
              <a:rPr lang="en-US" b="1">
                <a:solidFill>
                  <a:srgbClr val="000080"/>
                </a:solidFill>
              </a:rPr>
              <a:t>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finally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i="1"/>
              <a:t>exit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IllegalArgumentException();   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3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60"/>
            <a:ext cx="8764950" cy="1141424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finally </a:t>
            </a:r>
            <a:r>
              <a:rPr lang="en-US"/>
              <a:t>- </a:t>
            </a:r>
            <a:r>
              <a:rPr lang="ru-RU" sz="2000"/>
              <a:t>ключевое слово для отметки начала блока кода, которое является дополнительным. Этот блок помещается после последнего блока '</a:t>
            </a:r>
            <a:r>
              <a:rPr lang="en-US" sz="2000"/>
              <a:t>catch'. </a:t>
            </a:r>
            <a:r>
              <a:rPr lang="ru-RU" sz="2000"/>
              <a:t>Управление обычно передаётся в блок '</a:t>
            </a:r>
            <a:r>
              <a:rPr lang="en-US" sz="2000"/>
              <a:t>finally' </a:t>
            </a:r>
            <a:r>
              <a:rPr lang="ru-RU" sz="2000"/>
              <a:t>в любом случае.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993D74-5F01-4845-8941-6A2A3DC06ECA}"/>
              </a:ext>
            </a:extLst>
          </p:cNvPr>
          <p:cNvSpPr/>
          <p:nvPr/>
        </p:nvSpPr>
        <p:spPr>
          <a:xfrm>
            <a:off x="467544" y="1925364"/>
            <a:ext cx="6552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IllegalArgumentException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 </a:t>
            </a:r>
            <a:r>
              <a:rPr lang="en-US" b="1" u="sng">
                <a:solidFill>
                  <a:srgbClr val="000080"/>
                </a:solidFill>
              </a:rPr>
              <a:t>finally</a:t>
            </a:r>
            <a:r>
              <a:rPr lang="en-US" b="1">
                <a:solidFill>
                  <a:srgbClr val="000080"/>
                </a:solidFill>
              </a:rPr>
              <a:t>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i="1"/>
              <a:t>exit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throw new </a:t>
            </a:r>
            <a:r>
              <a:rPr lang="en-US"/>
              <a:t>IllegalArgumentException();   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2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50405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throw </a:t>
            </a:r>
            <a:r>
              <a:rPr lang="en-US"/>
              <a:t>- </a:t>
            </a:r>
            <a:r>
              <a:rPr lang="ru-RU"/>
              <a:t>служит для выбрасывания исключений. </a:t>
            </a:r>
            <a:r>
              <a:rPr lang="ru-RU" sz="2000"/>
              <a:t> 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93864E0-FBD0-E64D-B7BB-EB475A17D5F1}"/>
              </a:ext>
            </a:extLst>
          </p:cNvPr>
          <p:cNvSpPr/>
          <p:nvPr/>
        </p:nvSpPr>
        <p:spPr>
          <a:xfrm>
            <a:off x="467544" y="1719234"/>
            <a:ext cx="65527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public class </a:t>
            </a:r>
            <a:r>
              <a:rPr lang="en-US"/>
              <a:t>ExceptionDemo {</a:t>
            </a:r>
            <a:br>
              <a:rPr lang="en-US"/>
            </a:b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</a:rPr>
              <a:t>public static void </a:t>
            </a:r>
            <a:r>
              <a:rPr lang="en-US"/>
              <a:t>main(String[] args) </a:t>
            </a:r>
            <a:r>
              <a:rPr lang="en-US" b="1">
                <a:solidFill>
                  <a:srgbClr val="000080"/>
                </a:solidFill>
              </a:rPr>
              <a:t>throws </a:t>
            </a:r>
            <a:r>
              <a:rPr lang="en-US"/>
              <a:t>IllegalArgumentException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</a:rPr>
              <a:t>try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</a:rPr>
              <a:t>50 </a:t>
            </a:r>
            <a:r>
              <a:rPr lang="en-US"/>
              <a:t>/ </a:t>
            </a:r>
            <a:r>
              <a:rPr lang="en-US">
                <a:solidFill>
                  <a:srgbClr val="0000FF"/>
                </a:solidFill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catch </a:t>
            </a:r>
            <a:r>
              <a:rPr lang="en-US"/>
              <a:t>(ArithmeticException ex) {</a:t>
            </a:r>
            <a:br>
              <a:rPr lang="en-US"/>
            </a:br>
            <a:r>
              <a:rPr lang="en-US"/>
              <a:t>            ex.printStackTrace();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</a:rPr>
              <a:t>finally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i="1"/>
              <a:t>exit</a:t>
            </a:r>
            <a:r>
              <a:rPr lang="en-US"/>
              <a:t>(</a:t>
            </a:r>
            <a:r>
              <a:rPr lang="en-US">
                <a:solidFill>
                  <a:srgbClr val="0000FF"/>
                </a:solidFill>
              </a:rPr>
              <a:t>1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</a:t>
            </a:r>
            <a:r>
              <a:rPr lang="en-US" b="1" u="sng">
                <a:solidFill>
                  <a:srgbClr val="000080"/>
                </a:solidFill>
              </a:rPr>
              <a:t>throw</a:t>
            </a:r>
            <a:r>
              <a:rPr lang="en-US" b="1">
                <a:solidFill>
                  <a:srgbClr val="000080"/>
                </a:solidFill>
              </a:rPr>
              <a:t> new </a:t>
            </a:r>
            <a:r>
              <a:rPr lang="en-US"/>
              <a:t>IllegalArgumentException();   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05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451</Words>
  <Application>Microsoft Macintosh PowerPoint</Application>
  <PresentationFormat>Экран (16:9)</PresentationFormat>
  <Paragraphs>158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FedraSansPro-Light</vt:lpstr>
      <vt:lpstr>FedraSansPro-Medium</vt:lpstr>
      <vt:lpstr>Тема Office</vt:lpstr>
      <vt:lpstr>4. Исключения (Exceptions)</vt:lpstr>
      <vt:lpstr>Exceptions</vt:lpstr>
      <vt:lpstr>Exceptions. Иерархия</vt:lpstr>
      <vt:lpstr>Exceptions. Примеры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Exceptions. finally </vt:lpstr>
      <vt:lpstr>Exceptions. finally </vt:lpstr>
      <vt:lpstr>Exceptions</vt:lpstr>
      <vt:lpstr>Exceptions</vt:lpstr>
      <vt:lpstr>Exceptions. throw</vt:lpstr>
      <vt:lpstr>Exceptions</vt:lpstr>
      <vt:lpstr>Exceptions. throw</vt:lpstr>
      <vt:lpstr>Exceptions</vt:lpstr>
      <vt:lpstr>Exceptions</vt:lpstr>
      <vt:lpstr>Exceptions. try</vt:lpstr>
      <vt:lpstr>Exceptions. try</vt:lpstr>
      <vt:lpstr>Exceptions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Вячеслав Алеферов</cp:lastModifiedBy>
  <cp:revision>105</cp:revision>
  <dcterms:created xsi:type="dcterms:W3CDTF">2016-09-22T14:54:54Z</dcterms:created>
  <dcterms:modified xsi:type="dcterms:W3CDTF">2018-06-06T06:44:41Z</dcterms:modified>
</cp:coreProperties>
</file>