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315" r:id="rId3"/>
    <p:sldId id="320" r:id="rId4"/>
    <p:sldId id="321" r:id="rId5"/>
    <p:sldId id="322" r:id="rId6"/>
    <p:sldId id="324" r:id="rId7"/>
    <p:sldId id="325" r:id="rId8"/>
    <p:sldId id="327" r:id="rId9"/>
    <p:sldId id="328" r:id="rId10"/>
    <p:sldId id="334" r:id="rId11"/>
    <p:sldId id="337" r:id="rId12"/>
    <p:sldId id="387" r:id="rId13"/>
    <p:sldId id="341" r:id="rId14"/>
    <p:sldId id="344" r:id="rId15"/>
    <p:sldId id="354" r:id="rId16"/>
    <p:sldId id="388" r:id="rId17"/>
    <p:sldId id="389" r:id="rId18"/>
    <p:sldId id="390" r:id="rId19"/>
    <p:sldId id="391" r:id="rId20"/>
    <p:sldId id="365" r:id="rId21"/>
    <p:sldId id="366" r:id="rId22"/>
    <p:sldId id="368" r:id="rId23"/>
    <p:sldId id="374" r:id="rId24"/>
    <p:sldId id="379" r:id="rId25"/>
    <p:sldId id="381" r:id="rId26"/>
    <p:sldId id="393" r:id="rId27"/>
    <p:sldId id="384" r:id="rId28"/>
    <p:sldId id="385" r:id="rId29"/>
    <p:sldId id="386" r:id="rId30"/>
  </p:sldIdLst>
  <p:sldSz cx="9144000" cy="5143500" type="screen16x9"/>
  <p:notesSz cx="6858000" cy="9144000"/>
  <p:defaultTextStyle>
    <a:defPPr>
      <a:defRPr lang="ru-RU"/>
    </a:defPPr>
    <a:lvl1pPr marL="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219">
          <p15:clr>
            <a:srgbClr val="A4A3A4"/>
          </p15:clr>
        </p15:guide>
        <p15:guide id="3" orient="horz" pos="55">
          <p15:clr>
            <a:srgbClr val="A4A3A4"/>
          </p15:clr>
        </p15:guide>
        <p15:guide id="4" pos="2880">
          <p15:clr>
            <a:srgbClr val="A4A3A4"/>
          </p15:clr>
        </p15:guide>
        <p15:guide id="5" pos="5743">
          <p15:clr>
            <a:srgbClr val="A4A3A4"/>
          </p15:clr>
        </p15:guide>
        <p15:guide id="6" pos="1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97" autoAdjust="0"/>
    <p:restoredTop sz="50000" autoAdjust="0"/>
  </p:normalViewPr>
  <p:slideViewPr>
    <p:cSldViewPr>
      <p:cViewPr varScale="1">
        <p:scale>
          <a:sx n="147" d="100"/>
          <a:sy n="147" d="100"/>
        </p:scale>
        <p:origin x="216" y="336"/>
      </p:cViewPr>
      <p:guideLst>
        <p:guide orient="horz" pos="1620"/>
        <p:guide orient="horz" pos="3219"/>
        <p:guide orient="horz" pos="55"/>
        <p:guide pos="2880"/>
        <p:guide pos="5743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8DE33-7685-4E8D-8080-1E36481A2F77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A2E5D-6388-4F09-9EAE-2CE1E640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A4E8-CECB-471C-9F85-D914B8F08B9B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DA7F3-BC53-4909-BAD5-4D6306F7A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50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153" y="2981400"/>
            <a:ext cx="7772400" cy="1102519"/>
          </a:xfrm>
        </p:spPr>
        <p:txBody>
          <a:bodyPr>
            <a:normAutofit/>
          </a:bodyPr>
          <a:lstStyle>
            <a:lvl1pPr marL="0" algn="l" defTabSz="686532" rtl="0" eaLnBrk="1" latinLnBrk="0" hangingPunct="1">
              <a:spcBef>
                <a:spcPct val="0"/>
              </a:spcBef>
              <a:buNone/>
              <a:defRPr lang="ru-RU" sz="2700" b="1" kern="1200" dirty="0">
                <a:solidFill>
                  <a:srgbClr val="558FA2"/>
                </a:solidFill>
                <a:latin typeface="FedraSansPro-Medium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30" y="87474"/>
            <a:ext cx="7411511" cy="300083"/>
          </a:xfrm>
        </p:spPr>
        <p:txBody>
          <a:bodyPr wrap="square">
            <a:spAutoFit/>
          </a:bodyPr>
          <a:lstStyle>
            <a:lvl1pPr algn="l" defTabSz="686532" rtl="0" eaLnBrk="1" latinLnBrk="0" hangingPunct="1">
              <a:spcBef>
                <a:spcPct val="0"/>
              </a:spcBef>
              <a:buNone/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302D-09A7-4690-BE2C-B9C5493010E6}" type="datetime1">
              <a:rPr lang="ru-RU" smtClean="0"/>
              <a:t>19.04.2018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3085" y="482991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pic>
        <p:nvPicPr>
          <p:cNvPr id="9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29" y="87474"/>
            <a:ext cx="7412334" cy="300083"/>
          </a:xfrm>
        </p:spPr>
        <p:txBody>
          <a:bodyPr wrap="square">
            <a:spAutoFit/>
          </a:bodyPr>
          <a:lstStyle>
            <a:lvl1pPr algn="l"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37510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43629" y="4837862"/>
            <a:ext cx="2133600" cy="273844"/>
          </a:xfrm>
        </p:spPr>
        <p:txBody>
          <a:bodyPr/>
          <a:lstStyle/>
          <a:p>
            <a:fld id="{DDEC89A6-0606-46FB-A29C-6E22F81DA011}" type="datetime1">
              <a:rPr lang="ru-RU" smtClean="0"/>
              <a:t>19.04.2018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65912" y="4827777"/>
            <a:ext cx="2133600" cy="273844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69B-CF06-49F4-8924-09E81235DDEC}" type="datetime1">
              <a:rPr lang="ru-RU" smtClean="0"/>
              <a:t>19.04.2018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653" tIns="34327" rIns="68653" bIns="34327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68653" tIns="34327" rIns="68653" bIns="3432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1670-1664-4627-B088-22E380633EF5}" type="datetime1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</p:sldLayoutIdLst>
  <p:hf hdr="0" ftr="0" dt="0"/>
  <p:txStyles>
    <p:titleStyle>
      <a:lvl1pPr algn="ctr" defTabSz="68653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449" indent="-257449" algn="l" defTabSz="6865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807" indent="-214541" algn="l" defTabSz="68653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8164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30" indent="-171633" algn="l" defTabSz="68653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96" indent="-171633" algn="l" defTabSz="6865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962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1227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493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759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26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532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797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063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329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9595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86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12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5. Потоковый ввод/вывод. Работа с файлами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58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en-US"/>
              <a:t>java.io.File. </a:t>
            </a:r>
            <a:r>
              <a:rPr lang="en-US" sz="1600"/>
              <a:t>FileOutputStream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555526"/>
            <a:ext cx="8432827" cy="50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FileOutputStream</a:t>
            </a:r>
            <a:r>
              <a:rPr lang="en-US" sz="2200"/>
              <a:t> – </a:t>
            </a:r>
            <a:r>
              <a:rPr lang="ru-RU" sz="2200"/>
              <a:t>записывает байты в файл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B63138-20E8-0549-B9B5-87511588FD2C}"/>
              </a:ext>
            </a:extLst>
          </p:cNvPr>
          <p:cNvSpPr/>
          <p:nvPr/>
        </p:nvSpPr>
        <p:spPr>
          <a:xfrm>
            <a:off x="246772" y="1363713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80"/>
                </a:solidFill>
                <a:effectLst/>
              </a:rPr>
              <a:t>public class </a:t>
            </a:r>
            <a:r>
              <a:rPr lang="en-US" sz="1200"/>
              <a:t>FileOutputStreamDemo1 {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1200"/>
              <a:t>main(String[] args) {</a:t>
            </a:r>
            <a:br>
              <a:rPr lang="en-US" sz="1200"/>
            </a:br>
            <a:r>
              <a:rPr lang="en-US" sz="1200"/>
              <a:t>        FileOutputStream fos = </a:t>
            </a:r>
            <a:r>
              <a:rPr lang="en-US" sz="1200" b="1">
                <a:solidFill>
                  <a:srgbClr val="000080"/>
                </a:solidFill>
                <a:effectLst/>
              </a:rPr>
              <a:t>null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try </a:t>
            </a:r>
            <a:r>
              <a:rPr lang="en-US" sz="1200"/>
              <a:t>{</a:t>
            </a:r>
            <a:br>
              <a:rPr lang="en-US" sz="1200"/>
            </a:br>
            <a:r>
              <a:rPr lang="en-US" sz="1200"/>
              <a:t>            fos = </a:t>
            </a:r>
            <a:r>
              <a:rPr lang="en-US" sz="1200" b="1">
                <a:solidFill>
                  <a:srgbClr val="000080"/>
                </a:solidFill>
                <a:effectLst/>
              </a:rPr>
              <a:t>new </a:t>
            </a:r>
            <a:r>
              <a:rPr lang="en-US" sz="1200"/>
              <a:t>FileOutputStream(</a:t>
            </a:r>
            <a:r>
              <a:rPr lang="en-US" sz="1200" b="1">
                <a:solidFill>
                  <a:srgbClr val="008000"/>
                </a:solidFill>
                <a:effectLst/>
              </a:rPr>
              <a:t>"./resources/fos.txt"</a:t>
            </a:r>
            <a:r>
              <a:rPr lang="en-US" sz="1200"/>
              <a:t>);</a:t>
            </a:r>
            <a:br>
              <a:rPr lang="en-US" sz="1200"/>
            </a:br>
            <a:r>
              <a:rPr lang="en-US" sz="1200"/>
              <a:t>            String toWrite = </a:t>
            </a:r>
            <a:r>
              <a:rPr lang="en-US" sz="1200" b="1">
                <a:solidFill>
                  <a:srgbClr val="008000"/>
                </a:solidFill>
                <a:effectLst/>
              </a:rPr>
              <a:t>"To FileOutputStream"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    fos.write(toWrite.getBytes());</a:t>
            </a:r>
            <a:br>
              <a:rPr lang="en-US" sz="1200"/>
            </a:br>
            <a:r>
              <a:rPr lang="en-US" sz="1200"/>
              <a:t>        } </a:t>
            </a:r>
            <a:r>
              <a:rPr lang="en-US" sz="1200" b="1">
                <a:solidFill>
                  <a:srgbClr val="000080"/>
                </a:solidFill>
                <a:effectLst/>
              </a:rPr>
              <a:t>catch </a:t>
            </a:r>
            <a:r>
              <a:rPr lang="en-US" sz="1200"/>
              <a:t>(IOException ex) {</a:t>
            </a:r>
            <a:br>
              <a:rPr lang="en-US" sz="1200"/>
            </a:br>
            <a:r>
              <a:rPr lang="en-US" sz="1200"/>
              <a:t>            ex.printStackTrace();</a:t>
            </a:r>
            <a:br>
              <a:rPr lang="en-US" sz="1200"/>
            </a:br>
            <a:r>
              <a:rPr lang="en-US" sz="1200"/>
              <a:t>        } </a:t>
            </a:r>
            <a:r>
              <a:rPr lang="en-US" sz="1200" b="1">
                <a:solidFill>
                  <a:srgbClr val="000080"/>
                </a:solidFill>
                <a:effectLst/>
              </a:rPr>
              <a:t>finally </a:t>
            </a:r>
            <a:r>
              <a:rPr lang="en-US" sz="1200"/>
              <a:t>{</a:t>
            </a:r>
            <a:br>
              <a:rPr lang="en-US" sz="1200"/>
            </a:br>
            <a:r>
              <a:rPr lang="en-US" sz="1200"/>
              <a:t>    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try </a:t>
            </a:r>
            <a:r>
              <a:rPr lang="en-US" sz="1200"/>
              <a:t>{</a:t>
            </a:r>
            <a:br>
              <a:rPr lang="en-US" sz="1200"/>
            </a:br>
            <a:r>
              <a:rPr lang="en-US" sz="1200"/>
              <a:t>                fos.close();</a:t>
            </a:r>
            <a:br>
              <a:rPr lang="en-US" sz="1200"/>
            </a:br>
            <a:r>
              <a:rPr lang="en-US" sz="1200"/>
              <a:t>            } </a:t>
            </a:r>
            <a:r>
              <a:rPr lang="en-US" sz="1200" b="1">
                <a:solidFill>
                  <a:srgbClr val="000080"/>
                </a:solidFill>
                <a:effectLst/>
              </a:rPr>
              <a:t>catch </a:t>
            </a:r>
            <a:r>
              <a:rPr lang="en-US" sz="1200"/>
              <a:t>(IOException e) {</a:t>
            </a:r>
            <a:br>
              <a:rPr lang="en-US" sz="1200"/>
            </a:br>
            <a:r>
              <a:rPr lang="en-US" sz="1200"/>
              <a:t>                e.printStackTrace();</a:t>
            </a:r>
            <a:br>
              <a:rPr lang="en-US" sz="1200"/>
            </a:br>
            <a:r>
              <a:rPr lang="en-US" sz="1200"/>
              <a:t>            }</a:t>
            </a:r>
            <a:br>
              <a:rPr lang="en-US" sz="1200"/>
            </a:br>
            <a:r>
              <a:rPr lang="en-US" sz="1200"/>
              <a:t>        }</a:t>
            </a:r>
            <a:br>
              <a:rPr lang="en-US" sz="1200"/>
            </a:br>
            <a:r>
              <a:rPr lang="en-US" sz="1200"/>
              <a:t>    }</a:t>
            </a:r>
            <a:br>
              <a:rPr lang="en-US" sz="1200"/>
            </a:br>
            <a:r>
              <a:rPr lang="en-US" sz="1200"/>
              <a:t>}</a:t>
            </a:r>
            <a:br>
              <a:rPr lang="en-US" sz="1200"/>
            </a:b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211172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en-US"/>
              <a:t>java.io.File</a:t>
            </a:r>
            <a:r>
              <a:rPr lang="ru-RU"/>
              <a:t>. </a:t>
            </a:r>
            <a:r>
              <a:rPr lang="en-US" sz="1600"/>
              <a:t>BufferedInputStream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4"/>
            <a:ext cx="8432827" cy="432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BufferedInputStream </a:t>
            </a:r>
            <a:r>
              <a:rPr lang="en-US" sz="2200"/>
              <a:t>–</a:t>
            </a:r>
            <a:r>
              <a:rPr lang="ru-RU" sz="2200"/>
              <a:t> для записи данных работает с буфером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F32B15-B458-3848-ACE6-4191ADC901CD}"/>
              </a:ext>
            </a:extLst>
          </p:cNvPr>
          <p:cNvSpPr/>
          <p:nvPr/>
        </p:nvSpPr>
        <p:spPr>
          <a:xfrm>
            <a:off x="243629" y="1346158"/>
            <a:ext cx="59046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0080"/>
                </a:solidFill>
                <a:effectLst/>
              </a:rPr>
              <a:t>public class </a:t>
            </a:r>
            <a:r>
              <a:rPr lang="en-US" sz="1200"/>
              <a:t>BufferedInputStreamDemo {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1200"/>
              <a:t>main(String[] args) {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try </a:t>
            </a:r>
            <a:r>
              <a:rPr lang="en-US" sz="1200"/>
              <a:t>{</a:t>
            </a:r>
            <a:br>
              <a:rPr lang="en-US" sz="1200"/>
            </a:br>
            <a:r>
              <a:rPr lang="en-US" sz="1200"/>
              <a:t>            FileInputStream fis = </a:t>
            </a:r>
            <a:r>
              <a:rPr lang="en-US" sz="1200" b="1">
                <a:solidFill>
                  <a:srgbClr val="000080"/>
                </a:solidFill>
                <a:effectLst/>
              </a:rPr>
              <a:t>new </a:t>
            </a:r>
            <a:r>
              <a:rPr lang="en-US" sz="1200"/>
              <a:t>FileInputStream(</a:t>
            </a:r>
            <a:r>
              <a:rPr lang="en-US" sz="1200" b="1">
                <a:solidFill>
                  <a:srgbClr val="008000"/>
                </a:solidFill>
                <a:effectLst/>
              </a:rPr>
              <a:t>"./resources/fis.txt"</a:t>
            </a:r>
            <a:r>
              <a:rPr lang="en-US" sz="1200"/>
              <a:t>);</a:t>
            </a:r>
            <a:br>
              <a:rPr lang="en-US" sz="1200"/>
            </a:br>
            <a:r>
              <a:rPr lang="en-US" sz="1200"/>
              <a:t>            BufferedInputStream bis = </a:t>
            </a:r>
            <a:r>
              <a:rPr lang="en-US" sz="1200" b="1">
                <a:solidFill>
                  <a:srgbClr val="000080"/>
                </a:solidFill>
                <a:effectLst/>
              </a:rPr>
              <a:t>new </a:t>
            </a:r>
            <a:r>
              <a:rPr lang="en-US" sz="1200"/>
              <a:t>BufferedInputStream(fis);</a:t>
            </a:r>
            <a:br>
              <a:rPr lang="en-US" sz="1200"/>
            </a:br>
            <a:r>
              <a:rPr lang="en-US" sz="1200"/>
              <a:t>    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int </a:t>
            </a:r>
            <a:r>
              <a:rPr lang="en-US" sz="1200"/>
              <a:t>input = -</a:t>
            </a:r>
            <a:r>
              <a:rPr lang="en-US" sz="1200">
                <a:solidFill>
                  <a:srgbClr val="0000FF"/>
                </a:solidFill>
                <a:effectLst/>
              </a:rPr>
              <a:t>1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while </a:t>
            </a:r>
            <a:r>
              <a:rPr lang="en-US" sz="1200"/>
              <a:t>((input = bis.read()) != -</a:t>
            </a:r>
            <a:r>
              <a:rPr lang="en-US" sz="1200">
                <a:solidFill>
                  <a:srgbClr val="0000FF"/>
                </a:solidFill>
                <a:effectLst/>
              </a:rPr>
              <a:t>1 </a:t>
            </a:r>
            <a:r>
              <a:rPr lang="en-US" sz="1200"/>
              <a:t>) {</a:t>
            </a:r>
            <a:br>
              <a:rPr lang="en-US" sz="1200"/>
            </a:br>
            <a:r>
              <a:rPr lang="en-US" sz="1200"/>
              <a:t>                System.</a:t>
            </a:r>
            <a:r>
              <a:rPr lang="en-US" sz="1200" b="1" i="1">
                <a:solidFill>
                  <a:srgbClr val="660E7A"/>
                </a:solidFill>
                <a:effectLst/>
              </a:rPr>
              <a:t>out</a:t>
            </a:r>
            <a:r>
              <a:rPr lang="en-US" sz="1200"/>
              <a:t>.println((</a:t>
            </a:r>
            <a:r>
              <a:rPr lang="en-US" sz="1200" b="1">
                <a:solidFill>
                  <a:srgbClr val="000080"/>
                </a:solidFill>
                <a:effectLst/>
              </a:rPr>
              <a:t>char</a:t>
            </a:r>
            <a:r>
              <a:rPr lang="en-US" sz="1200"/>
              <a:t>) input);</a:t>
            </a:r>
            <a:br>
              <a:rPr lang="en-US" sz="1200"/>
            </a:br>
            <a:r>
              <a:rPr lang="en-US" sz="1200"/>
              <a:t>            }</a:t>
            </a:r>
            <a:br>
              <a:rPr lang="en-US" sz="1200"/>
            </a:br>
            <a:r>
              <a:rPr lang="en-US" sz="1200"/>
              <a:t>            bis.close();</a:t>
            </a:r>
            <a:br>
              <a:rPr lang="en-US" sz="1200"/>
            </a:br>
            <a:r>
              <a:rPr lang="en-US" sz="1200"/>
              <a:t>            fis.close(); </a:t>
            </a:r>
            <a:r>
              <a:rPr lang="en-US" sz="1200" i="1">
                <a:solidFill>
                  <a:srgbClr val="808080"/>
                </a:solidFill>
                <a:effectLst/>
              </a:rPr>
              <a:t>// </a:t>
            </a:r>
            <a:r>
              <a:rPr lang="ru-RU" sz="1200" i="1">
                <a:solidFill>
                  <a:srgbClr val="808080"/>
                </a:solidFill>
                <a:effectLst/>
              </a:rPr>
              <a:t>Недостаток?</a:t>
            </a:r>
            <a:br>
              <a:rPr lang="ru-RU" sz="1200" i="1">
                <a:solidFill>
                  <a:srgbClr val="808080"/>
                </a:solidFill>
                <a:effectLst/>
              </a:rPr>
            </a:br>
            <a:r>
              <a:rPr lang="ru-RU" sz="1200" i="1">
                <a:solidFill>
                  <a:srgbClr val="808080"/>
                </a:solidFill>
                <a:effectLst/>
              </a:rPr>
              <a:t>        </a:t>
            </a:r>
            <a:r>
              <a:rPr lang="ru-RU" sz="1200"/>
              <a:t>} </a:t>
            </a:r>
            <a:r>
              <a:rPr lang="en-US" sz="1200" b="1">
                <a:solidFill>
                  <a:srgbClr val="000080"/>
                </a:solidFill>
                <a:effectLst/>
              </a:rPr>
              <a:t>catch </a:t>
            </a:r>
            <a:r>
              <a:rPr lang="en-US" sz="1200"/>
              <a:t>(IOException ex) {</a:t>
            </a:r>
            <a:br>
              <a:rPr lang="en-US" sz="1200"/>
            </a:br>
            <a:r>
              <a:rPr lang="en-US" sz="1200"/>
              <a:t>            ex.printStackTrace();</a:t>
            </a:r>
            <a:br>
              <a:rPr lang="en-US" sz="1200"/>
            </a:br>
            <a:r>
              <a:rPr lang="en-US" sz="1200"/>
              <a:t>        }</a:t>
            </a:r>
            <a:br>
              <a:rPr lang="en-US" sz="1200"/>
            </a:br>
            <a:r>
              <a:rPr lang="en-US" sz="1200"/>
              <a:t>    }</a:t>
            </a:r>
            <a:br>
              <a:rPr lang="en-US" sz="1200"/>
            </a:br>
            <a:r>
              <a:rPr lang="en-US" sz="1200"/>
              <a:t>}</a:t>
            </a:r>
            <a:br>
              <a:rPr lang="en-US" sz="1200"/>
            </a:b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8559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en-US"/>
              <a:t>java.io.File</a:t>
            </a:r>
            <a:r>
              <a:rPr lang="ru-RU"/>
              <a:t>. </a:t>
            </a:r>
            <a:r>
              <a:rPr lang="en-US" sz="1600"/>
              <a:t>BufferedOutputStream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4"/>
            <a:ext cx="8432827" cy="432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prstClr val="black"/>
                </a:solidFill>
              </a:rPr>
              <a:t>BufferedOutputStream </a:t>
            </a:r>
            <a:r>
              <a:rPr lang="en-US" sz="2200">
                <a:solidFill>
                  <a:prstClr val="black"/>
                </a:solidFill>
              </a:rPr>
              <a:t>–</a:t>
            </a:r>
            <a:r>
              <a:rPr lang="ru-RU" sz="2200">
                <a:solidFill>
                  <a:prstClr val="black"/>
                </a:solidFill>
              </a:rPr>
              <a:t> для чтения данных работает с буфером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F32B15-B458-3848-ACE6-4191ADC901CD}"/>
              </a:ext>
            </a:extLst>
          </p:cNvPr>
          <p:cNvSpPr/>
          <p:nvPr/>
        </p:nvSpPr>
        <p:spPr>
          <a:xfrm>
            <a:off x="243629" y="1346158"/>
            <a:ext cx="5904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0080"/>
                </a:solidFill>
                <a:effectLst/>
              </a:rPr>
              <a:t>public class </a:t>
            </a:r>
            <a:r>
              <a:rPr lang="en-US" sz="1200"/>
              <a:t>BufferedOutputStreamDemo {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1200"/>
              <a:t>main(String[] args) {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try </a:t>
            </a:r>
            <a:r>
              <a:rPr lang="en-US" sz="1200"/>
              <a:t>{</a:t>
            </a:r>
            <a:br>
              <a:rPr lang="en-US" sz="1200"/>
            </a:br>
            <a:r>
              <a:rPr lang="en-US" sz="1200"/>
              <a:t>            FileOutputStream fos = </a:t>
            </a:r>
            <a:r>
              <a:rPr lang="en-US" sz="1200" b="1">
                <a:solidFill>
                  <a:srgbClr val="000080"/>
                </a:solidFill>
                <a:effectLst/>
              </a:rPr>
              <a:t>new </a:t>
            </a:r>
            <a:r>
              <a:rPr lang="en-US" sz="1200"/>
              <a:t>FileOutputStream(</a:t>
            </a:r>
            <a:r>
              <a:rPr lang="en-US" sz="1200" b="1">
                <a:solidFill>
                  <a:srgbClr val="008000"/>
                </a:solidFill>
                <a:effectLst/>
              </a:rPr>
              <a:t>"./resources/fos.txt"</a:t>
            </a:r>
            <a:r>
              <a:rPr lang="en-US" sz="1200"/>
              <a:t>);</a:t>
            </a:r>
            <a:br>
              <a:rPr lang="en-US" sz="1200"/>
            </a:br>
            <a:r>
              <a:rPr lang="en-US" sz="1200"/>
              <a:t>            BufferedOutputStream bos = </a:t>
            </a:r>
            <a:r>
              <a:rPr lang="en-US" sz="1200" b="1">
                <a:solidFill>
                  <a:srgbClr val="000080"/>
                </a:solidFill>
                <a:effectLst/>
              </a:rPr>
              <a:t>new </a:t>
            </a:r>
            <a:r>
              <a:rPr lang="en-US" sz="1200"/>
              <a:t>BufferedOutputStream(fos);</a:t>
            </a:r>
            <a:br>
              <a:rPr lang="en-US" sz="1200"/>
            </a:br>
            <a:r>
              <a:rPr lang="en-US" sz="1200"/>
              <a:t>            String toWrite = </a:t>
            </a:r>
            <a:r>
              <a:rPr lang="en-US" sz="1200" b="1">
                <a:solidFill>
                  <a:srgbClr val="008000"/>
                </a:solidFill>
                <a:effectLst/>
              </a:rPr>
              <a:t>"To FileOutputStream"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    bos.write(toWrite.getBytes());</a:t>
            </a:r>
            <a:br>
              <a:rPr lang="en-US" sz="1200"/>
            </a:br>
            <a:r>
              <a:rPr lang="en-US" sz="1200"/>
              <a:t>            bos.close();</a:t>
            </a:r>
            <a:br>
              <a:rPr lang="en-US" sz="1200"/>
            </a:br>
            <a:r>
              <a:rPr lang="en-US" sz="1200"/>
              <a:t>            fos.close();</a:t>
            </a:r>
            <a:br>
              <a:rPr lang="en-US" sz="1200"/>
            </a:br>
            <a:r>
              <a:rPr lang="en-US" sz="1200"/>
              <a:t>        } </a:t>
            </a:r>
            <a:r>
              <a:rPr lang="en-US" sz="1200" b="1">
                <a:solidFill>
                  <a:srgbClr val="000080"/>
                </a:solidFill>
                <a:effectLst/>
              </a:rPr>
              <a:t>catch </a:t>
            </a:r>
            <a:r>
              <a:rPr lang="en-US" sz="1200"/>
              <a:t>(IOException ex) {</a:t>
            </a:r>
            <a:br>
              <a:rPr lang="en-US" sz="1200"/>
            </a:br>
            <a:r>
              <a:rPr lang="en-US" sz="1200"/>
              <a:t>            ex.printStackTrace();</a:t>
            </a:r>
            <a:br>
              <a:rPr lang="en-US" sz="1200"/>
            </a:br>
            <a:r>
              <a:rPr lang="en-US" sz="1200"/>
              <a:t>        }</a:t>
            </a:r>
            <a:br>
              <a:rPr lang="en-US" sz="1200"/>
            </a:br>
            <a:r>
              <a:rPr lang="en-US" sz="1200"/>
              <a:t>    }</a:t>
            </a:r>
            <a:br>
              <a:rPr lang="en-US" sz="1200"/>
            </a:br>
            <a:r>
              <a:rPr lang="en-US" sz="1200"/>
              <a:t>}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5790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50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ByteArrayInputStream</a:t>
            </a:r>
            <a:r>
              <a:rPr lang="en-US" sz="2000"/>
              <a:t> –</a:t>
            </a:r>
            <a:r>
              <a:rPr lang="ru-RU" sz="2000"/>
              <a:t> поток для чтения массива байтов</a:t>
            </a:r>
            <a:endParaRPr lang="en-US" sz="2000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3E4733-0D3D-FD46-B481-5C917D8A94BF}"/>
              </a:ext>
            </a:extLst>
          </p:cNvPr>
          <p:cNvSpPr/>
          <p:nvPr/>
        </p:nvSpPr>
        <p:spPr>
          <a:xfrm>
            <a:off x="539552" y="1491630"/>
            <a:ext cx="69127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ByteArrayInputStreamDemo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String s = </a:t>
            </a:r>
            <a:r>
              <a:rPr lang="en-US" b="1">
                <a:solidFill>
                  <a:srgbClr val="008000"/>
                </a:solidFill>
                <a:effectLst/>
              </a:rPr>
              <a:t>"Byte array string"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ByteArrayInputStream bais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ByteArrayInputStream(s.getBytes());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input = -</a:t>
            </a:r>
            <a:r>
              <a:rPr lang="en-US">
                <a:solidFill>
                  <a:srgbClr val="0000FF"/>
                </a:solidFill>
                <a:effectLst/>
              </a:rPr>
              <a:t>1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while </a:t>
            </a:r>
            <a:r>
              <a:rPr lang="en-US"/>
              <a:t>((input = bais.read()) != -</a:t>
            </a:r>
            <a:r>
              <a:rPr lang="en-US">
                <a:solidFill>
                  <a:srgbClr val="0000FF"/>
                </a:solidFill>
                <a:effectLst/>
              </a:rPr>
              <a:t>1 </a:t>
            </a:r>
            <a:r>
              <a:rPr lang="en-US"/>
              <a:t>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.print((</a:t>
            </a:r>
            <a:r>
              <a:rPr lang="en-US" b="1">
                <a:solidFill>
                  <a:srgbClr val="000080"/>
                </a:solidFill>
                <a:effectLst/>
              </a:rPr>
              <a:t>char</a:t>
            </a:r>
            <a:r>
              <a:rPr lang="en-US"/>
              <a:t>) input);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76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432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ByteArrayOutputStream </a:t>
            </a:r>
            <a:r>
              <a:rPr lang="en-US" sz="2000"/>
              <a:t>–</a:t>
            </a:r>
            <a:r>
              <a:rPr lang="ru-RU" sz="2000"/>
              <a:t> поток для записи массива байтов</a:t>
            </a:r>
            <a:endParaRPr lang="en-US" sz="2000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D53036-2EF7-F743-949B-BA566DEA83EB}"/>
              </a:ext>
            </a:extLst>
          </p:cNvPr>
          <p:cNvSpPr/>
          <p:nvPr/>
        </p:nvSpPr>
        <p:spPr>
          <a:xfrm>
            <a:off x="611560" y="1419622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ByteArrayOutputStreamDemo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</a:t>
            </a:r>
            <a:r>
              <a:rPr lang="en-US" b="1">
                <a:solidFill>
                  <a:srgbClr val="000080"/>
                </a:solidFill>
                <a:effectLst/>
              </a:rPr>
              <a:t>throws </a:t>
            </a:r>
            <a:r>
              <a:rPr lang="en-US"/>
              <a:t>IOException {</a:t>
            </a:r>
            <a:br>
              <a:rPr lang="en-US"/>
            </a:br>
            <a:r>
              <a:rPr lang="en-US"/>
              <a:t>        String s = </a:t>
            </a:r>
            <a:r>
              <a:rPr lang="en-US" b="1">
                <a:solidFill>
                  <a:srgbClr val="008000"/>
                </a:solidFill>
                <a:effectLst/>
              </a:rPr>
              <a:t>"Byte array string"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ByteArrayOutputStream baos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ByteArrayOutputStream();</a:t>
            </a:r>
            <a:br>
              <a:rPr lang="en-US"/>
            </a:br>
            <a:r>
              <a:rPr lang="en-US"/>
              <a:t>        baos.write(s.getBytes());</a:t>
            </a:r>
            <a:br>
              <a:rPr lang="en-US"/>
            </a:br>
            <a:r>
              <a:rPr lang="en-US"/>
              <a:t>        baos.writeTo(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FileOutputStream(</a:t>
            </a:r>
            <a:r>
              <a:rPr lang="en-US" b="1">
                <a:solidFill>
                  <a:srgbClr val="008000"/>
                </a:solidFill>
                <a:effectLst/>
              </a:rPr>
              <a:t>"./resources/fos2.txt"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3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/>
              <a:t>Writer – </a:t>
            </a:r>
            <a:r>
              <a:rPr lang="ru-RU" sz="2200" b="1"/>
              <a:t>абстрактный класс для записи символьных потоков данных</a:t>
            </a:r>
          </a:p>
          <a:p>
            <a:pPr fontAlgn="t"/>
            <a:r>
              <a:rPr lang="en-US" sz="1900"/>
              <a:t>append(char c)</a:t>
            </a:r>
            <a:endParaRPr lang="ru-RU" sz="1900"/>
          </a:p>
          <a:p>
            <a:pPr fontAlgn="t"/>
            <a:r>
              <a:rPr lang="en-US" sz="1900"/>
              <a:t>append(CharSequence csq)</a:t>
            </a:r>
            <a:endParaRPr lang="ru-RU" sz="1900"/>
          </a:p>
          <a:p>
            <a:pPr fontAlgn="t"/>
            <a:r>
              <a:rPr lang="en-US" sz="1900"/>
              <a:t>append(CharSequence csq, int start, int end)</a:t>
            </a:r>
            <a:endParaRPr lang="ru-RU" sz="1900"/>
          </a:p>
          <a:p>
            <a:pPr fontAlgn="t"/>
            <a:r>
              <a:rPr lang="en-US" sz="1900"/>
              <a:t>close()</a:t>
            </a:r>
            <a:endParaRPr lang="ru-RU" sz="1900"/>
          </a:p>
          <a:p>
            <a:pPr fontAlgn="t"/>
            <a:r>
              <a:rPr lang="en-US" sz="1900"/>
              <a:t>flush()</a:t>
            </a:r>
            <a:endParaRPr lang="ru-RU" sz="1900"/>
          </a:p>
          <a:p>
            <a:pPr fontAlgn="t"/>
            <a:r>
              <a:rPr lang="en-US" sz="1900"/>
              <a:t>write(char[] cbuf)</a:t>
            </a:r>
            <a:endParaRPr lang="ru-RU" sz="1900"/>
          </a:p>
          <a:p>
            <a:pPr fontAlgn="t"/>
            <a:r>
              <a:rPr lang="en-US" sz="1900"/>
              <a:t>write(char[] cbuf, int off, int len)</a:t>
            </a:r>
            <a:endParaRPr lang="ru-RU" sz="1900"/>
          </a:p>
          <a:p>
            <a:pPr fontAlgn="t"/>
            <a:r>
              <a:rPr lang="en-US" sz="1900"/>
              <a:t>write(int c)</a:t>
            </a:r>
            <a:endParaRPr lang="ru-RU" sz="1900"/>
          </a:p>
          <a:p>
            <a:pPr fontAlgn="t"/>
            <a:r>
              <a:rPr lang="en-US" sz="1900"/>
              <a:t>write(String str)</a:t>
            </a:r>
            <a:endParaRPr lang="ru-RU" sz="1900"/>
          </a:p>
          <a:p>
            <a:pPr fontAlgn="t"/>
            <a:r>
              <a:rPr lang="en-US" sz="1900"/>
              <a:t>write(String str, int off, int len)</a:t>
            </a:r>
            <a:endParaRPr lang="ru-RU" sz="190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47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432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FileWriter </a:t>
            </a:r>
            <a:r>
              <a:rPr lang="en-US" sz="2200"/>
              <a:t>– </a:t>
            </a:r>
            <a:r>
              <a:rPr lang="ru-RU" sz="2200"/>
              <a:t>запись символьных данных в файл</a:t>
            </a:r>
            <a:endParaRPr lang="en-US" sz="220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261B32-13E1-BB46-B8FB-1A3FAAE351D1}"/>
              </a:ext>
            </a:extLst>
          </p:cNvPr>
          <p:cNvSpPr/>
          <p:nvPr/>
        </p:nvSpPr>
        <p:spPr>
          <a:xfrm>
            <a:off x="635432" y="1529839"/>
            <a:ext cx="69847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FileWriterDemo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 FileInputStream fis = </a:t>
            </a:r>
            <a:r>
              <a:rPr lang="en-US" b="1">
                <a:solidFill>
                  <a:srgbClr val="000080"/>
                </a:solidFill>
                <a:effectLst/>
              </a:rPr>
              <a:t>null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FileWriter writer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FileWriter(</a:t>
            </a:r>
            <a:r>
              <a:rPr lang="en-US" b="1">
                <a:solidFill>
                  <a:srgbClr val="008000"/>
                </a:solidFill>
                <a:effectLst/>
              </a:rPr>
              <a:t>"resources/writerReaderDemo.txt"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writer.write(</a:t>
            </a:r>
            <a:r>
              <a:rPr lang="en-US" b="1">
                <a:solidFill>
                  <a:srgbClr val="008000"/>
                </a:solidFill>
                <a:effectLst/>
              </a:rPr>
              <a:t>"String from to file with FileWriter"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writer.close(); </a:t>
            </a:r>
            <a:r>
              <a:rPr lang="en-US" i="1">
                <a:solidFill>
                  <a:srgbClr val="808080"/>
                </a:solidFill>
                <a:effectLst/>
              </a:rPr>
              <a:t>// </a:t>
            </a:r>
            <a:r>
              <a:rPr lang="ru-RU" i="1">
                <a:solidFill>
                  <a:srgbClr val="808080"/>
                </a:solidFill>
                <a:effectLst/>
              </a:rPr>
              <a:t>попробуйте не закрывать</a:t>
            </a:r>
            <a:br>
              <a:rPr lang="ru-RU" i="1">
                <a:solidFill>
                  <a:srgbClr val="808080"/>
                </a:solidFill>
                <a:effectLst/>
              </a:rPr>
            </a:br>
            <a:r>
              <a:rPr lang="ru-RU" i="1">
                <a:solidFill>
                  <a:srgbClr val="808080"/>
                </a:solidFill>
                <a:effectLst/>
              </a:rPr>
              <a:t>        </a:t>
            </a:r>
            <a:r>
              <a:rPr lang="ru-RU"/>
              <a:t>} </a:t>
            </a:r>
            <a:r>
              <a:rPr lang="en-US" b="1">
                <a:solidFill>
                  <a:srgbClr val="000080"/>
                </a:solidFill>
                <a:effectLst/>
              </a:rPr>
              <a:t>catch </a:t>
            </a:r>
            <a:r>
              <a:rPr lang="en-US"/>
              <a:t>(IOException ex) {</a:t>
            </a:r>
            <a:br>
              <a:rPr lang="en-US"/>
            </a:br>
            <a:r>
              <a:rPr lang="en-US"/>
              <a:t>            ex.printStackTrace();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4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432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FileReader </a:t>
            </a:r>
            <a:r>
              <a:rPr lang="en-US" sz="2200"/>
              <a:t>– </a:t>
            </a:r>
            <a:r>
              <a:rPr lang="ru-RU" sz="2200"/>
              <a:t>чтение символьных данных из файла</a:t>
            </a:r>
            <a:endParaRPr lang="en-US" sz="220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261B32-13E1-BB46-B8FB-1A3FAAE351D1}"/>
              </a:ext>
            </a:extLst>
          </p:cNvPr>
          <p:cNvSpPr/>
          <p:nvPr/>
        </p:nvSpPr>
        <p:spPr>
          <a:xfrm>
            <a:off x="635432" y="1529839"/>
            <a:ext cx="69847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FileReaderDemo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 FileInputStream fis = </a:t>
            </a:r>
            <a:r>
              <a:rPr lang="en-US" b="1">
                <a:solidFill>
                  <a:srgbClr val="000080"/>
                </a:solidFill>
                <a:effectLst/>
              </a:rPr>
              <a:t>null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FileReader reader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FileReader(</a:t>
            </a:r>
            <a:r>
              <a:rPr lang="en-US" b="1">
                <a:solidFill>
                  <a:srgbClr val="008000"/>
                </a:solidFill>
                <a:effectLst/>
              </a:rPr>
              <a:t>"resources/writerReaderDemo.txt"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i = -</a:t>
            </a:r>
            <a:r>
              <a:rPr lang="en-US">
                <a:solidFill>
                  <a:srgbClr val="0000FF"/>
                </a:solidFill>
                <a:effectLst/>
              </a:rPr>
              <a:t>1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while </a:t>
            </a:r>
            <a:r>
              <a:rPr lang="en-US"/>
              <a:t>((i = reader.read()) != -</a:t>
            </a:r>
            <a:r>
              <a:rPr lang="en-US">
                <a:solidFill>
                  <a:srgbClr val="0000FF"/>
                </a:solidFill>
                <a:effectLst/>
              </a:rPr>
              <a:t>1</a:t>
            </a:r>
            <a:r>
              <a:rPr lang="en-US"/>
              <a:t>) {</a:t>
            </a:r>
            <a:br>
              <a:rPr lang="en-US"/>
            </a:br>
            <a:r>
              <a:rPr lang="en-US"/>
              <a:t>    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.println((</a:t>
            </a:r>
            <a:r>
              <a:rPr lang="en-US" b="1">
                <a:solidFill>
                  <a:srgbClr val="000080"/>
                </a:solidFill>
                <a:effectLst/>
              </a:rPr>
              <a:t>char</a:t>
            </a:r>
            <a:r>
              <a:rPr lang="en-US"/>
              <a:t>) i);</a:t>
            </a:r>
            <a:br>
              <a:rPr lang="en-US"/>
            </a:br>
            <a:r>
              <a:rPr lang="en-US"/>
              <a:t>            }</a:t>
            </a:r>
            <a:br>
              <a:rPr lang="en-US"/>
            </a:br>
            <a:r>
              <a:rPr lang="en-US"/>
              <a:t>            reader.close();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  <a:effectLst/>
              </a:rPr>
              <a:t>catch </a:t>
            </a:r>
            <a:r>
              <a:rPr lang="en-US"/>
              <a:t>(IOException ex) {</a:t>
            </a:r>
            <a:br>
              <a:rPr lang="en-US"/>
            </a:br>
            <a:r>
              <a:rPr lang="en-US"/>
              <a:t>            ex.printStackTrace();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07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68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/>
              <a:t>BufferedFileWriter </a:t>
            </a:r>
            <a:r>
              <a:rPr lang="en-US" sz="2000"/>
              <a:t>– </a:t>
            </a:r>
            <a:r>
              <a:rPr lang="ru-RU" sz="2000"/>
              <a:t>класс для записи символьных данных в файл</a:t>
            </a:r>
            <a:r>
              <a:rPr lang="en-US" sz="2000"/>
              <a:t> </a:t>
            </a:r>
            <a:r>
              <a:rPr lang="ru-RU" sz="2000"/>
              <a:t>с использованием буфера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261B32-13E1-BB46-B8FB-1A3FAAE351D1}"/>
              </a:ext>
            </a:extLst>
          </p:cNvPr>
          <p:cNvSpPr/>
          <p:nvPr/>
        </p:nvSpPr>
        <p:spPr>
          <a:xfrm>
            <a:off x="539552" y="1679765"/>
            <a:ext cx="69847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BufferedFileWriterDemo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 FileInputStream fis = </a:t>
            </a:r>
            <a:r>
              <a:rPr lang="en-US" b="1">
                <a:solidFill>
                  <a:srgbClr val="000080"/>
                </a:solidFill>
                <a:effectLst/>
              </a:rPr>
              <a:t>null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FileWriter writer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FileWriter(</a:t>
            </a:r>
            <a:r>
              <a:rPr lang="en-US" b="1">
                <a:solidFill>
                  <a:srgbClr val="008000"/>
                </a:solidFill>
                <a:effectLst/>
              </a:rPr>
              <a:t>"resources/bufferedWriterReaderDemo.txt"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BufferedWriter bw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BufferedWriter(writer);</a:t>
            </a:r>
            <a:br>
              <a:rPr lang="en-US"/>
            </a:br>
            <a:r>
              <a:rPr lang="en-US"/>
              <a:t>            bw.write(</a:t>
            </a:r>
            <a:r>
              <a:rPr lang="en-US" b="1">
                <a:solidFill>
                  <a:srgbClr val="008000"/>
                </a:solidFill>
                <a:effectLst/>
              </a:rPr>
              <a:t>"String from to file with FileWriter"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bw.close(); </a:t>
            </a:r>
            <a:r>
              <a:rPr lang="en-US" i="1">
                <a:solidFill>
                  <a:srgbClr val="808080"/>
                </a:solidFill>
                <a:effectLst/>
              </a:rPr>
              <a:t>// </a:t>
            </a:r>
            <a:r>
              <a:rPr lang="ru-RU" i="1">
                <a:solidFill>
                  <a:srgbClr val="808080"/>
                </a:solidFill>
                <a:effectLst/>
              </a:rPr>
              <a:t>попробуйте не закрывать</a:t>
            </a:r>
            <a:br>
              <a:rPr lang="ru-RU" i="1">
                <a:solidFill>
                  <a:srgbClr val="808080"/>
                </a:solidFill>
                <a:effectLst/>
              </a:rPr>
            </a:br>
            <a:r>
              <a:rPr lang="ru-RU" i="1">
                <a:solidFill>
                  <a:srgbClr val="808080"/>
                </a:solidFill>
                <a:effectLst/>
              </a:rPr>
              <a:t>            </a:t>
            </a:r>
            <a:r>
              <a:rPr lang="en-US"/>
              <a:t>writer.close();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  <a:effectLst/>
              </a:rPr>
              <a:t>catch </a:t>
            </a:r>
            <a:r>
              <a:rPr lang="en-US"/>
              <a:t>(IOException ex) {</a:t>
            </a:r>
            <a:br>
              <a:rPr lang="en-US"/>
            </a:br>
            <a:r>
              <a:rPr lang="en-US"/>
              <a:t>            ex.printStackTrace();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45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68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/>
              <a:t>BufferedFileReader </a:t>
            </a:r>
            <a:r>
              <a:rPr lang="en-US" sz="2000"/>
              <a:t>– </a:t>
            </a:r>
            <a:r>
              <a:rPr lang="ru-RU" sz="2000"/>
              <a:t>класс для чтения символьных данных из файла</a:t>
            </a:r>
            <a:r>
              <a:rPr lang="en-US" sz="2000"/>
              <a:t> </a:t>
            </a:r>
            <a:r>
              <a:rPr lang="ru-RU" sz="2000"/>
              <a:t>с использованием буфера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261B32-13E1-BB46-B8FB-1A3FAAE351D1}"/>
              </a:ext>
            </a:extLst>
          </p:cNvPr>
          <p:cNvSpPr/>
          <p:nvPr/>
        </p:nvSpPr>
        <p:spPr>
          <a:xfrm>
            <a:off x="539552" y="1679765"/>
            <a:ext cx="698477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BufferedFileReaderDemo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 FileInputStream fis = </a:t>
            </a:r>
            <a:r>
              <a:rPr lang="en-US" b="1">
                <a:solidFill>
                  <a:srgbClr val="000080"/>
                </a:solidFill>
                <a:effectLst/>
              </a:rPr>
              <a:t>null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FileReader reader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FileReader(</a:t>
            </a:r>
            <a:r>
              <a:rPr lang="en-US" b="1">
                <a:solidFill>
                  <a:srgbClr val="008000"/>
                </a:solidFill>
                <a:effectLst/>
              </a:rPr>
              <a:t>"resources/writerReaderDemo2.txt"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BufferedReader br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BufferedReader(reader);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i = -</a:t>
            </a:r>
            <a:r>
              <a:rPr lang="en-US">
                <a:solidFill>
                  <a:srgbClr val="0000FF"/>
                </a:solidFill>
                <a:effectLst/>
              </a:rPr>
              <a:t>1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while </a:t>
            </a:r>
            <a:r>
              <a:rPr lang="en-US"/>
              <a:t>((i = br.read()) != -</a:t>
            </a:r>
            <a:r>
              <a:rPr lang="en-US">
                <a:solidFill>
                  <a:srgbClr val="0000FF"/>
                </a:solidFill>
                <a:effectLst/>
              </a:rPr>
              <a:t>1</a:t>
            </a:r>
            <a:r>
              <a:rPr lang="en-US"/>
              <a:t>) {</a:t>
            </a:r>
            <a:br>
              <a:rPr lang="en-US"/>
            </a:br>
            <a:r>
              <a:rPr lang="en-US"/>
              <a:t>    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.println((</a:t>
            </a:r>
            <a:r>
              <a:rPr lang="en-US" b="1">
                <a:solidFill>
                  <a:srgbClr val="000080"/>
                </a:solidFill>
                <a:effectLst/>
              </a:rPr>
              <a:t>char</a:t>
            </a:r>
            <a:r>
              <a:rPr lang="en-US"/>
              <a:t>) i);</a:t>
            </a:r>
            <a:br>
              <a:rPr lang="en-US"/>
            </a:br>
            <a:r>
              <a:rPr lang="en-US"/>
              <a:t>            }</a:t>
            </a:r>
            <a:br>
              <a:rPr lang="en-US"/>
            </a:br>
            <a:r>
              <a:rPr lang="en-US"/>
              <a:t>            br.close();</a:t>
            </a:r>
            <a:br>
              <a:rPr lang="en-US"/>
            </a:br>
            <a:r>
              <a:rPr lang="en-US"/>
              <a:t>            reader.close();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  <a:effectLst/>
              </a:rPr>
              <a:t>catch </a:t>
            </a:r>
            <a:r>
              <a:rPr lang="en-US"/>
              <a:t>(IOException ex) {</a:t>
            </a:r>
            <a:br>
              <a:rPr lang="en-US"/>
            </a:br>
            <a:r>
              <a:rPr lang="en-US"/>
              <a:t>            ex.printStackTrace();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8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r>
              <a:rPr lang="ru-RU" sz="2200" b="1"/>
              <a:t>Поток - </a:t>
            </a:r>
            <a:r>
              <a:rPr lang="ru-RU"/>
              <a:t>абстрактное понятие источника или приёмника данных, который способен обрабатывать входящую или исходящую информацию.</a:t>
            </a:r>
            <a:endParaRPr lang="en-US" sz="2200" b="1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Автоматически создаваемые потоки, привязанные к консоли:</a:t>
            </a:r>
          </a:p>
          <a:p>
            <a:r>
              <a:rPr lang="en-US" b="1"/>
              <a:t>System.out</a:t>
            </a:r>
            <a:endParaRPr lang="ru-RU" b="1"/>
          </a:p>
          <a:p>
            <a:r>
              <a:rPr lang="en-US" b="1"/>
              <a:t>System.in</a:t>
            </a:r>
          </a:p>
          <a:p>
            <a:r>
              <a:rPr lang="en-US" b="1"/>
              <a:t>System.err</a:t>
            </a: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54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/>
              <a:t>File</a:t>
            </a:r>
            <a:r>
              <a:rPr lang="en-US" sz="2200"/>
              <a:t> – </a:t>
            </a:r>
            <a:r>
              <a:rPr lang="ru-RU" sz="2200"/>
              <a:t>абстрактное представление пути до файла или директории</a:t>
            </a:r>
          </a:p>
          <a:p>
            <a:pPr marL="0" indent="0">
              <a:buNone/>
            </a:pPr>
            <a:endParaRPr lang="ru-RU" sz="2200" b="1"/>
          </a:p>
          <a:p>
            <a:pPr fontAlgn="t"/>
            <a:r>
              <a:rPr lang="en-US" sz="1800"/>
              <a:t>createNewFile()</a:t>
            </a:r>
            <a:endParaRPr lang="ru-RU" sz="1800"/>
          </a:p>
          <a:p>
            <a:pPr fontAlgn="t"/>
            <a:r>
              <a:rPr lang="en-US" sz="1800"/>
              <a:t>canWrite()</a:t>
            </a:r>
            <a:endParaRPr lang="ru-RU" sz="1800"/>
          </a:p>
          <a:p>
            <a:pPr fontAlgn="t"/>
            <a:r>
              <a:rPr lang="en-US" sz="1800"/>
              <a:t>canExecute()</a:t>
            </a:r>
            <a:endParaRPr lang="ru-RU" sz="1800"/>
          </a:p>
          <a:p>
            <a:pPr fontAlgn="t"/>
            <a:r>
              <a:rPr lang="en-US" sz="1800"/>
              <a:t>canRead()</a:t>
            </a:r>
            <a:endParaRPr lang="ru-RU" sz="1800"/>
          </a:p>
          <a:p>
            <a:pPr fontAlgn="t"/>
            <a:r>
              <a:rPr lang="en-US" sz="1800"/>
              <a:t>isAbsolute()</a:t>
            </a:r>
            <a:endParaRPr lang="ru-RU" sz="1800"/>
          </a:p>
          <a:p>
            <a:pPr fontAlgn="t"/>
            <a:r>
              <a:rPr lang="en-US" sz="1800"/>
              <a:t>isDirectory()</a:t>
            </a:r>
            <a:endParaRPr lang="ru-RU" sz="1800"/>
          </a:p>
          <a:p>
            <a:pPr fontAlgn="t"/>
            <a:r>
              <a:rPr lang="en-US" sz="1800"/>
              <a:t>isFile()</a:t>
            </a:r>
            <a:endParaRPr lang="ru-RU" sz="180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02C49-AB9C-FA4F-BBA8-0AF889D472CB}"/>
              </a:ext>
            </a:extLst>
          </p:cNvPr>
          <p:cNvSpPr txBox="1"/>
          <p:nvPr/>
        </p:nvSpPr>
        <p:spPr>
          <a:xfrm>
            <a:off x="3563888" y="1601877"/>
            <a:ext cx="272427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800"/>
              <a:t>getName()</a:t>
            </a:r>
            <a:endParaRPr lang="ru-RU" sz="180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800"/>
              <a:t>getParent()</a:t>
            </a:r>
            <a:endParaRPr lang="ru-RU" sz="180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800"/>
              <a:t>toPath()</a:t>
            </a:r>
            <a:endParaRPr lang="ru-RU" sz="180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800"/>
              <a:t>toURI()</a:t>
            </a:r>
            <a:endParaRPr lang="ru-RU" sz="180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800"/>
              <a:t>listFiles()</a:t>
            </a:r>
            <a:endParaRPr lang="ru-RU" sz="180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800"/>
              <a:t>getFreeSpace()</a:t>
            </a:r>
            <a:endParaRPr lang="ru-RU" sz="180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800"/>
              <a:t>list(FilenameFilter filter)</a:t>
            </a:r>
            <a:endParaRPr lang="ru-RU" sz="180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800"/>
              <a:t>mkdir()</a:t>
            </a:r>
            <a:endParaRPr lang="ru-RU" sz="180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08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771550"/>
            <a:ext cx="8432827" cy="432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/>
              <a:t>Создание нового файла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F3AC96-7E41-5C4A-9C1F-F9662D3BA652}"/>
              </a:ext>
            </a:extLst>
          </p:cNvPr>
          <p:cNvSpPr/>
          <p:nvPr/>
        </p:nvSpPr>
        <p:spPr>
          <a:xfrm>
            <a:off x="467544" y="1271707"/>
            <a:ext cx="46805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FileDemo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File file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  <a:effectLst/>
              </a:rPr>
              <a:t>"./resources/fileDemo/file1.txt"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if </a:t>
            </a:r>
            <a:r>
              <a:rPr lang="en-US"/>
              <a:t>(!file.exists()) 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    file.createNewFile();</a:t>
            </a:r>
            <a:br>
              <a:rPr lang="en-US"/>
            </a:br>
            <a:r>
              <a:rPr lang="en-US"/>
              <a:t>            } </a:t>
            </a:r>
            <a:r>
              <a:rPr lang="en-US" b="1">
                <a:solidFill>
                  <a:srgbClr val="000080"/>
                </a:solidFill>
                <a:effectLst/>
              </a:rPr>
              <a:t>catch </a:t>
            </a:r>
            <a:r>
              <a:rPr lang="en-US"/>
              <a:t>(IOException ex) {</a:t>
            </a:r>
            <a:br>
              <a:rPr lang="en-US"/>
            </a:br>
            <a:r>
              <a:rPr lang="en-US"/>
              <a:t>                ex.printStackTrace();</a:t>
            </a:r>
            <a:br>
              <a:rPr lang="en-US"/>
            </a:br>
            <a:r>
              <a:rPr lang="en-US"/>
              <a:t>            }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  <a:effectLst/>
              </a:rPr>
              <a:t>// </a:t>
            </a:r>
            <a:r>
              <a:rPr lang="ru-RU" i="1">
                <a:solidFill>
                  <a:srgbClr val="808080"/>
                </a:solidFill>
                <a:effectLst/>
              </a:rPr>
              <a:t>Попробовать с несозданной папкой</a:t>
            </a:r>
            <a:br>
              <a:rPr lang="ru-RU" i="1">
                <a:solidFill>
                  <a:srgbClr val="808080"/>
                </a:solidFill>
                <a:effectLst/>
              </a:rPr>
            </a:br>
            <a:r>
              <a:rPr lang="ru-RU" i="1">
                <a:solidFill>
                  <a:srgbClr val="808080"/>
                </a:solidFill>
                <a:effectLst/>
              </a:rPr>
              <a:t>    </a:t>
            </a:r>
            <a:r>
              <a:rPr lang="ru-RU"/>
              <a:t>}</a:t>
            </a:r>
            <a:br>
              <a:rPr lang="ru-RU"/>
            </a:br>
            <a:r>
              <a:rPr lang="ru-RU"/>
              <a:t>}</a:t>
            </a:r>
            <a:br>
              <a:rPr lang="ru-RU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/>
              <a:t>Создание новой директории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D8485C-CDA2-8842-B84A-AB071E6666A1}"/>
              </a:ext>
            </a:extLst>
          </p:cNvPr>
          <p:cNvSpPr/>
          <p:nvPr/>
        </p:nvSpPr>
        <p:spPr>
          <a:xfrm>
            <a:off x="539552" y="15636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FileDirDemo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File file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  <a:effectLst/>
              </a:rPr>
              <a:t>"./resources/fileDemo"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if </a:t>
            </a:r>
            <a:r>
              <a:rPr lang="en-US"/>
              <a:t>(!file.exists()) {</a:t>
            </a:r>
            <a:br>
              <a:rPr lang="en-US"/>
            </a:br>
            <a:r>
              <a:rPr lang="en-US"/>
              <a:t>            file.mkdir();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9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/>
              <a:t>Создание новой иерархии директорий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842A70-3863-5F4B-A98C-F851BED9F3EC}"/>
              </a:ext>
            </a:extLst>
          </p:cNvPr>
          <p:cNvSpPr/>
          <p:nvPr/>
        </p:nvSpPr>
        <p:spPr>
          <a:xfrm>
            <a:off x="539552" y="156363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FileDirDemo2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File file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  <a:effectLst/>
              </a:rPr>
              <a:t>"./resources/fileDemo2/dir2"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if </a:t>
            </a:r>
            <a:r>
              <a:rPr lang="en-US"/>
              <a:t>(!file.exists()) {</a:t>
            </a:r>
            <a:br>
              <a:rPr lang="en-US"/>
            </a:br>
            <a:r>
              <a:rPr lang="en-US"/>
              <a:t>            file.mkdirs();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6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504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Path (</a:t>
            </a:r>
            <a:r>
              <a:rPr lang="ru-RU" dirty="0"/>
              <a:t>путь к файлу)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DD349F3-5A6D-3044-B415-BBDDE8D1C1C6}"/>
              </a:ext>
            </a:extLst>
          </p:cNvPr>
          <p:cNvSpPr/>
          <p:nvPr/>
        </p:nvSpPr>
        <p:spPr>
          <a:xfrm>
            <a:off x="679622" y="1491630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PathsDemo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</a:t>
            </a:r>
            <a:r>
              <a:rPr lang="en-US" b="1">
                <a:solidFill>
                  <a:srgbClr val="000080"/>
                </a:solidFill>
                <a:effectLst/>
              </a:rPr>
              <a:t>throws </a:t>
            </a:r>
            <a:r>
              <a:rPr lang="en-US"/>
              <a:t>IOException {</a:t>
            </a:r>
            <a:br>
              <a:rPr lang="en-US"/>
            </a:br>
            <a:r>
              <a:rPr lang="en-US"/>
              <a:t>        File file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  <a:effectLst/>
              </a:rPr>
              <a:t>"./resources/fileDemo2/dir2/.././demo1.txt"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"exists: " </a:t>
            </a:r>
            <a:r>
              <a:rPr lang="en-US"/>
              <a:t>+ file.exists());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"Absolute path: " </a:t>
            </a:r>
            <a:r>
              <a:rPr lang="en-US"/>
              <a:t>+ file.getAbsolutePath());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"Cannonical path: " </a:t>
            </a:r>
            <a:r>
              <a:rPr lang="en-US"/>
              <a:t>+ file.getCanonicalPath());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"Path: " </a:t>
            </a:r>
            <a:r>
              <a:rPr lang="en-US"/>
              <a:t>+ file.getPath());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7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/>
              <a:t>Список файлов</a:t>
            </a:r>
            <a:r>
              <a:rPr lang="en-US"/>
              <a:t> (listFiles())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4C97B03-228A-B245-8FB8-6391EA1EEBDE}"/>
              </a:ext>
            </a:extLst>
          </p:cNvPr>
          <p:cNvSpPr/>
          <p:nvPr/>
        </p:nvSpPr>
        <p:spPr>
          <a:xfrm>
            <a:off x="611560" y="1491630"/>
            <a:ext cx="5112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ListFilesDemo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File file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  <a:effectLst/>
              </a:rPr>
              <a:t>"resources"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File[] files = file.listFiles();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for </a:t>
            </a:r>
            <a:r>
              <a:rPr lang="en-US"/>
              <a:t>(File f : files)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.println(f);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56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648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/>
              <a:t>Список названий файлов</a:t>
            </a:r>
            <a:r>
              <a:rPr lang="en-US"/>
              <a:t> (listFiles())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4C97B03-228A-B245-8FB8-6391EA1EEBDE}"/>
              </a:ext>
            </a:extLst>
          </p:cNvPr>
          <p:cNvSpPr/>
          <p:nvPr/>
        </p:nvSpPr>
        <p:spPr>
          <a:xfrm>
            <a:off x="611560" y="1491630"/>
            <a:ext cx="5112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ListFilesDemo2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File file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  <a:effectLst/>
              </a:rPr>
              <a:t>"resources"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String[] files = file.list();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for </a:t>
            </a:r>
            <a:r>
              <a:rPr lang="en-US"/>
              <a:t>(String f : files)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.println(f);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649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/>
              <a:t>Фильтрация файлов (</a:t>
            </a:r>
            <a:r>
              <a:rPr lang="en-US"/>
              <a:t>FilenameFilter</a:t>
            </a:r>
            <a:r>
              <a:rPr lang="ru-RU"/>
              <a:t>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58819B-8AB9-EC4B-A45B-FBBBCA10FEE0}"/>
              </a:ext>
            </a:extLst>
          </p:cNvPr>
          <p:cNvSpPr/>
          <p:nvPr/>
        </p:nvSpPr>
        <p:spPr>
          <a:xfrm>
            <a:off x="452094" y="1427126"/>
            <a:ext cx="73985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FIleNameFilterDemo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File file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  <a:effectLst/>
              </a:rPr>
              <a:t>"resources"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String[] files = file.list(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FilenameFilter() {</a:t>
            </a:r>
            <a:br>
              <a:rPr lang="en-US"/>
            </a:br>
            <a:r>
              <a:rPr lang="en-US"/>
              <a:t>            </a:t>
            </a:r>
            <a:r>
              <a:rPr lang="en-US">
                <a:solidFill>
                  <a:srgbClr val="808000"/>
                </a:solidFill>
                <a:effectLst/>
              </a:rPr>
              <a:t>@Override</a:t>
            </a:r>
            <a:br>
              <a:rPr lang="en-US">
                <a:solidFill>
                  <a:srgbClr val="808000"/>
                </a:solidFill>
                <a:effectLst/>
              </a:rPr>
            </a:br>
            <a:r>
              <a:rPr lang="en-US">
                <a:solidFill>
                  <a:srgbClr val="808000"/>
                </a:solidFill>
                <a:effectLst/>
              </a:rPr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public boolean </a:t>
            </a:r>
            <a:r>
              <a:rPr lang="en-US"/>
              <a:t>accept(File dir, String name) {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0080"/>
                </a:solidFill>
                <a:effectLst/>
              </a:rPr>
              <a:t>return </a:t>
            </a:r>
            <a:r>
              <a:rPr lang="en-US"/>
              <a:t>name.equals(</a:t>
            </a:r>
            <a:r>
              <a:rPr lang="en-US" b="1">
                <a:solidFill>
                  <a:srgbClr val="008000"/>
                </a:solidFill>
                <a:effectLst/>
              </a:rPr>
              <a:t>".txt"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}</a:t>
            </a:r>
            <a:br>
              <a:rPr lang="en-US"/>
            </a:br>
            <a:r>
              <a:rPr lang="en-US"/>
              <a:t>        });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for </a:t>
            </a:r>
            <a:r>
              <a:rPr lang="en-US"/>
              <a:t>(String f : files)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.println(f);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772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/>
              <a:t>Фильтрация файлов (</a:t>
            </a:r>
            <a:r>
              <a:rPr lang="en-US"/>
              <a:t>FileFilter</a:t>
            </a:r>
            <a:r>
              <a:rPr lang="ru-RU"/>
              <a:t>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08D8513-E7BD-214E-9A17-58B6FE5FCC12}"/>
              </a:ext>
            </a:extLst>
          </p:cNvPr>
          <p:cNvSpPr/>
          <p:nvPr/>
        </p:nvSpPr>
        <p:spPr>
          <a:xfrm>
            <a:off x="467544" y="1387214"/>
            <a:ext cx="52012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FileFilterDemo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File file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  <a:effectLst/>
              </a:rPr>
              <a:t>"resources"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File[] files = file.listFiles(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FileFilter() {</a:t>
            </a:r>
            <a:br>
              <a:rPr lang="en-US"/>
            </a:br>
            <a:r>
              <a:rPr lang="en-US"/>
              <a:t>            </a:t>
            </a:r>
            <a:r>
              <a:rPr lang="en-US">
                <a:solidFill>
                  <a:srgbClr val="808000"/>
                </a:solidFill>
                <a:effectLst/>
              </a:rPr>
              <a:t>@Override</a:t>
            </a:r>
            <a:br>
              <a:rPr lang="en-US">
                <a:solidFill>
                  <a:srgbClr val="808000"/>
                </a:solidFill>
                <a:effectLst/>
              </a:rPr>
            </a:br>
            <a:r>
              <a:rPr lang="en-US">
                <a:solidFill>
                  <a:srgbClr val="808000"/>
                </a:solidFill>
                <a:effectLst/>
              </a:rPr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public boolean </a:t>
            </a:r>
            <a:r>
              <a:rPr lang="en-US"/>
              <a:t>accept(File pathname) {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0080"/>
                </a:solidFill>
                <a:effectLst/>
              </a:rPr>
              <a:t>return </a:t>
            </a:r>
            <a:r>
              <a:rPr lang="en-US"/>
              <a:t>pathname.getName().contains(</a:t>
            </a:r>
            <a:r>
              <a:rPr lang="en-US" b="1">
                <a:solidFill>
                  <a:srgbClr val="008000"/>
                </a:solidFill>
                <a:effectLst/>
              </a:rPr>
              <a:t>"fos"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}</a:t>
            </a:r>
            <a:br>
              <a:rPr lang="en-US"/>
            </a:br>
            <a:r>
              <a:rPr lang="en-US"/>
              <a:t>        });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for </a:t>
            </a:r>
            <a:r>
              <a:rPr lang="en-US"/>
              <a:t>(File f : files)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.println(f);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6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/>
              <a:t>Переименование файлов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7F20CC-E448-7C40-BC0E-76F8B750B86D}"/>
              </a:ext>
            </a:extLst>
          </p:cNvPr>
          <p:cNvSpPr/>
          <p:nvPr/>
        </p:nvSpPr>
        <p:spPr>
          <a:xfrm>
            <a:off x="539552" y="1563638"/>
            <a:ext cx="48245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FileRenameDemo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File file = 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  <a:effectLst/>
              </a:rPr>
              <a:t>"resources/renameDemo"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file.renameTo(</a:t>
            </a:r>
            <a:r>
              <a:rPr lang="en-US" b="1">
                <a:solidFill>
                  <a:srgbClr val="000080"/>
                </a:solidFill>
                <a:effectLst/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  <a:effectLst/>
              </a:rPr>
              <a:t>"resources/renameDemo2"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61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r>
              <a:rPr lang="en-US" sz="2200" b="1"/>
              <a:t>InputStream - </a:t>
            </a:r>
            <a:r>
              <a:rPr lang="ru-RU" b="1"/>
              <a:t>байтовый </a:t>
            </a:r>
            <a:r>
              <a:rPr lang="ru-RU"/>
              <a:t>поток ввода</a:t>
            </a:r>
          </a:p>
          <a:p>
            <a:pPr marL="0" indent="0">
              <a:buNone/>
            </a:pPr>
            <a:r>
              <a:rPr lang="en-US" sz="2200" b="1"/>
              <a:t>OutputStream - </a:t>
            </a:r>
            <a:r>
              <a:rPr lang="ru-RU" b="1"/>
              <a:t>байтовый </a:t>
            </a:r>
            <a:r>
              <a:rPr lang="ru-RU"/>
              <a:t>поток вывода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Чтение/запись информации  из/в:</a:t>
            </a:r>
          </a:p>
          <a:p>
            <a:r>
              <a:rPr lang="ru-RU"/>
              <a:t>файл</a:t>
            </a:r>
          </a:p>
          <a:p>
            <a:r>
              <a:rPr lang="ru-RU"/>
              <a:t>массив </a:t>
            </a:r>
          </a:p>
          <a:p>
            <a:r>
              <a:rPr lang="ru-RU"/>
              <a:t>внешнее устройство</a:t>
            </a:r>
          </a:p>
          <a:p>
            <a:r>
              <a:rPr lang="ru-RU"/>
              <a:t>сокет</a:t>
            </a:r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r>
              <a:rPr lang="en-US" sz="2200" b="1"/>
              <a:t>InputStream - </a:t>
            </a:r>
            <a:r>
              <a:rPr lang="ru-RU" b="1"/>
              <a:t>байтовый </a:t>
            </a:r>
            <a:r>
              <a:rPr lang="ru-RU"/>
              <a:t>поток ввода</a:t>
            </a:r>
          </a:p>
          <a:p>
            <a:pPr marL="0" indent="0">
              <a:buNone/>
            </a:pPr>
            <a:r>
              <a:rPr lang="en-US" sz="2200" b="1"/>
              <a:t>OutputStream - </a:t>
            </a:r>
            <a:r>
              <a:rPr lang="ru-RU" b="1"/>
              <a:t>байтовый </a:t>
            </a:r>
            <a:r>
              <a:rPr lang="ru-RU"/>
              <a:t>поток вывода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9BC24B-3905-4843-BE70-09403BD5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9702"/>
            <a:ext cx="6372200" cy="20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en-US"/>
              <a:t>java.io.File</a:t>
            </a:r>
            <a:r>
              <a:rPr lang="ru-RU"/>
              <a:t>. </a:t>
            </a:r>
            <a:r>
              <a:rPr lang="en-US" sz="1600"/>
              <a:t>InputStream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/>
              <a:t>InputStream </a:t>
            </a:r>
            <a:r>
              <a:rPr lang="en-US" sz="2200"/>
              <a:t>– </a:t>
            </a:r>
            <a:r>
              <a:rPr lang="ru-RU" sz="2200"/>
              <a:t>базовый класс для всех классов, обрабатывающих входящий поток байтов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int available() </a:t>
            </a:r>
            <a:endParaRPr lang="ru-RU"/>
          </a:p>
          <a:p>
            <a:r>
              <a:rPr lang="en-US"/>
              <a:t>void close()</a:t>
            </a:r>
            <a:endParaRPr lang="ru-RU"/>
          </a:p>
          <a:p>
            <a:r>
              <a:rPr lang="en-US"/>
              <a:t>int read()</a:t>
            </a:r>
            <a:endParaRPr lang="ru-RU"/>
          </a:p>
          <a:p>
            <a:r>
              <a:rPr lang="en-US"/>
              <a:t>int read(byte[] buffer)</a:t>
            </a:r>
            <a:endParaRPr lang="ru-RU"/>
          </a:p>
          <a:p>
            <a:r>
              <a:rPr lang="en-US"/>
              <a:t>int read(byte[] buffer, int offset, int length)</a:t>
            </a:r>
            <a:endParaRPr lang="ru-RU"/>
          </a:p>
          <a:p>
            <a:r>
              <a:rPr lang="en-US"/>
              <a:t>long skip(long number)</a:t>
            </a:r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3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en-US"/>
              <a:t>java.io.File</a:t>
            </a:r>
            <a:r>
              <a:rPr lang="ru-RU"/>
              <a:t>. </a:t>
            </a:r>
            <a:r>
              <a:rPr lang="en-US" sz="1600"/>
              <a:t>InputStream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B13406-20D6-EE42-B6BF-BAFB83C7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31590"/>
            <a:ext cx="6513299" cy="29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6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OutputStream </a:t>
            </a:r>
            <a:r>
              <a:rPr lang="en-US" sz="2200"/>
              <a:t>– </a:t>
            </a:r>
            <a:r>
              <a:rPr lang="ru-RU" sz="2200"/>
              <a:t>базовый класс для всех классов, обрабатывающих </a:t>
            </a:r>
            <a:r>
              <a:rPr lang="en-US" sz="2200"/>
              <a:t> </a:t>
            </a:r>
            <a:r>
              <a:rPr lang="ru-RU" sz="2200"/>
              <a:t>исходящий поток байтов</a:t>
            </a:r>
          </a:p>
          <a:p>
            <a:endParaRPr lang="ru-RU"/>
          </a:p>
          <a:p>
            <a:r>
              <a:rPr lang="en-US"/>
              <a:t>void close() </a:t>
            </a:r>
            <a:endParaRPr lang="ru-RU"/>
          </a:p>
          <a:p>
            <a:r>
              <a:rPr lang="en-US"/>
              <a:t>void flush()</a:t>
            </a:r>
            <a:endParaRPr lang="ru-RU"/>
          </a:p>
          <a:p>
            <a:r>
              <a:rPr lang="en-US"/>
              <a:t>void write(int b)</a:t>
            </a:r>
          </a:p>
          <a:p>
            <a:r>
              <a:rPr lang="en-US"/>
              <a:t>void write(byte[] buffer)</a:t>
            </a:r>
          </a:p>
          <a:p>
            <a:r>
              <a:rPr lang="en-US"/>
              <a:t>void write(byte[] buffer, int offset, int length)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6"/>
            <a:ext cx="7412334" cy="300157"/>
          </a:xfrm>
        </p:spPr>
        <p:txBody>
          <a:bodyPr/>
          <a:lstStyle/>
          <a:p>
            <a:r>
              <a:rPr lang="en-US"/>
              <a:t>java.io.File</a:t>
            </a:r>
            <a:r>
              <a:rPr lang="ru-RU"/>
              <a:t>. </a:t>
            </a:r>
            <a:r>
              <a:rPr lang="en-US"/>
              <a:t>OutputStream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F1F87A-4902-FE4A-A57F-09645522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8" y="1203598"/>
            <a:ext cx="6264696" cy="28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7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en-US"/>
              <a:t>java.io.File</a:t>
            </a:r>
            <a:r>
              <a:rPr lang="ru-RU"/>
              <a:t>. </a:t>
            </a:r>
            <a:r>
              <a:rPr lang="en-US" sz="1600"/>
              <a:t>FileInputStream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528539"/>
            <a:ext cx="8432827" cy="81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FileInputStream </a:t>
            </a:r>
            <a:r>
              <a:rPr lang="en-US" sz="2200"/>
              <a:t>– </a:t>
            </a:r>
            <a:r>
              <a:rPr lang="ru-RU" sz="2200"/>
              <a:t>считывает входящие байты из файла (изображения, видео, музыка)</a:t>
            </a:r>
            <a:endParaRPr lang="en-US" sz="2200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B58D3F0-DB7A-8B4D-942E-5F1A3A2FA289}"/>
              </a:ext>
            </a:extLst>
          </p:cNvPr>
          <p:cNvSpPr/>
          <p:nvPr/>
        </p:nvSpPr>
        <p:spPr>
          <a:xfrm>
            <a:off x="243629" y="134761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80"/>
                </a:solidFill>
                <a:effectLst/>
              </a:rPr>
              <a:t>public class </a:t>
            </a:r>
            <a:r>
              <a:rPr lang="en-US" sz="1200"/>
              <a:t>FileInputStreamDemo1 {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1200"/>
              <a:t>main(String[] args) {</a:t>
            </a:r>
            <a:br>
              <a:rPr lang="en-US" sz="1200"/>
            </a:br>
            <a:r>
              <a:rPr lang="en-US" sz="1200"/>
              <a:t>        FileInputStream fis = </a:t>
            </a:r>
            <a:r>
              <a:rPr lang="en-US" sz="1200" b="1">
                <a:solidFill>
                  <a:srgbClr val="000080"/>
                </a:solidFill>
                <a:effectLst/>
              </a:rPr>
              <a:t>null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try </a:t>
            </a:r>
            <a:r>
              <a:rPr lang="en-US" sz="1200"/>
              <a:t>{</a:t>
            </a:r>
            <a:br>
              <a:rPr lang="en-US" sz="1200"/>
            </a:br>
            <a:r>
              <a:rPr lang="en-US" sz="1200"/>
              <a:t>            fis = </a:t>
            </a:r>
            <a:r>
              <a:rPr lang="en-US" sz="1200" b="1">
                <a:solidFill>
                  <a:srgbClr val="000080"/>
                </a:solidFill>
                <a:effectLst/>
              </a:rPr>
              <a:t>new </a:t>
            </a:r>
            <a:r>
              <a:rPr lang="en-US" sz="1200"/>
              <a:t>FileInputStream(</a:t>
            </a:r>
            <a:r>
              <a:rPr lang="en-US" sz="1200" b="1">
                <a:solidFill>
                  <a:srgbClr val="008000"/>
                </a:solidFill>
                <a:effectLst/>
              </a:rPr>
              <a:t>"./resources/fis.txt"</a:t>
            </a:r>
            <a:r>
              <a:rPr lang="en-US" sz="1200"/>
              <a:t>);</a:t>
            </a:r>
            <a:br>
              <a:rPr lang="en-US" sz="1200"/>
            </a:br>
            <a:r>
              <a:rPr lang="en-US" sz="1200"/>
              <a:t>    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int </a:t>
            </a:r>
            <a:r>
              <a:rPr lang="en-US" sz="1200"/>
              <a:t>input = -</a:t>
            </a:r>
            <a:r>
              <a:rPr lang="en-US" sz="1200">
                <a:solidFill>
                  <a:srgbClr val="0000FF"/>
                </a:solidFill>
                <a:effectLst/>
              </a:rPr>
              <a:t>1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while </a:t>
            </a:r>
            <a:r>
              <a:rPr lang="en-US" sz="1200"/>
              <a:t>((input = fis.read()) != -</a:t>
            </a:r>
            <a:r>
              <a:rPr lang="en-US" sz="1200">
                <a:solidFill>
                  <a:srgbClr val="0000FF"/>
                </a:solidFill>
                <a:effectLst/>
              </a:rPr>
              <a:t>1 </a:t>
            </a:r>
            <a:r>
              <a:rPr lang="en-US" sz="1200"/>
              <a:t>) {</a:t>
            </a:r>
            <a:br>
              <a:rPr lang="en-US" sz="1200"/>
            </a:br>
            <a:r>
              <a:rPr lang="en-US" sz="1200"/>
              <a:t>                System.</a:t>
            </a:r>
            <a:r>
              <a:rPr lang="en-US" sz="1200" b="1" i="1">
                <a:solidFill>
                  <a:srgbClr val="660E7A"/>
                </a:solidFill>
                <a:effectLst/>
              </a:rPr>
              <a:t>out</a:t>
            </a:r>
            <a:r>
              <a:rPr lang="en-US" sz="1200"/>
              <a:t>.println((</a:t>
            </a:r>
            <a:r>
              <a:rPr lang="en-US" sz="1200" b="1">
                <a:solidFill>
                  <a:srgbClr val="000080"/>
                </a:solidFill>
                <a:effectLst/>
              </a:rPr>
              <a:t>char</a:t>
            </a:r>
            <a:r>
              <a:rPr lang="en-US" sz="1200"/>
              <a:t>) input);</a:t>
            </a:r>
            <a:br>
              <a:rPr lang="en-US" sz="1200"/>
            </a:br>
            <a:r>
              <a:rPr lang="en-US" sz="1200"/>
              <a:t>            }</a:t>
            </a:r>
            <a:br>
              <a:rPr lang="en-US" sz="1200"/>
            </a:br>
            <a:r>
              <a:rPr lang="en-US" sz="1200"/>
              <a:t>        } </a:t>
            </a:r>
            <a:r>
              <a:rPr lang="en-US" sz="1200" b="1">
                <a:solidFill>
                  <a:srgbClr val="000080"/>
                </a:solidFill>
                <a:effectLst/>
              </a:rPr>
              <a:t>catch </a:t>
            </a:r>
            <a:r>
              <a:rPr lang="en-US" sz="1200"/>
              <a:t>(IOException ex) {</a:t>
            </a:r>
            <a:br>
              <a:rPr lang="en-US" sz="1200"/>
            </a:br>
            <a:r>
              <a:rPr lang="en-US" sz="1200"/>
              <a:t>            ex.printStackTrace();</a:t>
            </a:r>
            <a:br>
              <a:rPr lang="en-US" sz="1200"/>
            </a:br>
            <a:r>
              <a:rPr lang="en-US" sz="1200"/>
              <a:t>        } </a:t>
            </a:r>
            <a:r>
              <a:rPr lang="en-US" sz="1200" b="1">
                <a:solidFill>
                  <a:srgbClr val="000080"/>
                </a:solidFill>
                <a:effectLst/>
              </a:rPr>
              <a:t>finally </a:t>
            </a:r>
            <a:r>
              <a:rPr lang="en-US" sz="1200"/>
              <a:t>{</a:t>
            </a:r>
            <a:br>
              <a:rPr lang="en-US" sz="1200"/>
            </a:br>
            <a:r>
              <a:rPr lang="en-US" sz="1200"/>
              <a:t>    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try </a:t>
            </a:r>
            <a:r>
              <a:rPr lang="en-US" sz="1200"/>
              <a:t>{</a:t>
            </a:r>
            <a:br>
              <a:rPr lang="en-US" sz="1200"/>
            </a:br>
            <a:r>
              <a:rPr lang="en-US" sz="1200"/>
              <a:t>                fis.close();</a:t>
            </a:r>
            <a:br>
              <a:rPr lang="en-US" sz="1200"/>
            </a:br>
            <a:r>
              <a:rPr lang="en-US" sz="1200"/>
              <a:t>            } </a:t>
            </a:r>
            <a:r>
              <a:rPr lang="en-US" sz="1200" b="1">
                <a:solidFill>
                  <a:srgbClr val="000080"/>
                </a:solidFill>
                <a:effectLst/>
              </a:rPr>
              <a:t>catch </a:t>
            </a:r>
            <a:r>
              <a:rPr lang="en-US" sz="1200"/>
              <a:t>(IOException e) {</a:t>
            </a:r>
            <a:br>
              <a:rPr lang="en-US" sz="1200"/>
            </a:br>
            <a:r>
              <a:rPr lang="en-US" sz="1200"/>
              <a:t>                e.printStackTrace();</a:t>
            </a:r>
            <a:br>
              <a:rPr lang="en-US" sz="1200"/>
            </a:br>
            <a:r>
              <a:rPr lang="en-US" sz="1200"/>
              <a:t>            }</a:t>
            </a:r>
            <a:br>
              <a:rPr lang="en-US" sz="1200"/>
            </a:br>
            <a:r>
              <a:rPr lang="en-US" sz="1200"/>
              <a:t>        }</a:t>
            </a:r>
            <a:br>
              <a:rPr lang="en-US" sz="1200"/>
            </a:br>
            <a:r>
              <a:rPr lang="en-US" sz="1200"/>
              <a:t>    }</a:t>
            </a:r>
            <a:br>
              <a:rPr lang="en-US" sz="1200"/>
            </a:br>
            <a:r>
              <a:rPr lang="en-US" sz="1200"/>
              <a:t>}</a:t>
            </a:r>
            <a:br>
              <a:rPr lang="en-US" sz="1200"/>
            </a:b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742134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668</Words>
  <Application>Microsoft Macintosh PowerPoint</Application>
  <PresentationFormat>Экран (16:9)</PresentationFormat>
  <Paragraphs>165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FedraSansPro-Light</vt:lpstr>
      <vt:lpstr>FedraSansPro-Medium</vt:lpstr>
      <vt:lpstr>Тема Office</vt:lpstr>
      <vt:lpstr>5. Потоковый ввод/вывод. Работа с файлами</vt:lpstr>
      <vt:lpstr>java.io.File</vt:lpstr>
      <vt:lpstr>java.io.File</vt:lpstr>
      <vt:lpstr>java.io.File</vt:lpstr>
      <vt:lpstr>java.io.File. InputStream</vt:lpstr>
      <vt:lpstr>java.io.File. InputStream</vt:lpstr>
      <vt:lpstr>java.io.File</vt:lpstr>
      <vt:lpstr>java.io.File. OutputStream</vt:lpstr>
      <vt:lpstr>java.io.File. FileInputStream</vt:lpstr>
      <vt:lpstr>java.io.File. FileOutputStream</vt:lpstr>
      <vt:lpstr>java.io.File. BufferedInputStream</vt:lpstr>
      <vt:lpstr>java.io.File. BufferedOutputStream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  <vt:lpstr>java.io.File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Вячеслав Алеферов</cp:lastModifiedBy>
  <cp:revision>176</cp:revision>
  <dcterms:created xsi:type="dcterms:W3CDTF">2016-09-22T14:54:54Z</dcterms:created>
  <dcterms:modified xsi:type="dcterms:W3CDTF">2018-04-20T11:39:50Z</dcterms:modified>
</cp:coreProperties>
</file>