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261" r:id="rId3"/>
    <p:sldId id="262" r:id="rId4"/>
    <p:sldId id="263" r:id="rId5"/>
    <p:sldId id="270" r:id="rId6"/>
    <p:sldId id="265" r:id="rId7"/>
    <p:sldId id="267" r:id="rId8"/>
    <p:sldId id="287" r:id="rId9"/>
    <p:sldId id="288" r:id="rId10"/>
    <p:sldId id="289" r:id="rId11"/>
    <p:sldId id="291" r:id="rId12"/>
    <p:sldId id="295" r:id="rId13"/>
    <p:sldId id="302" r:id="rId14"/>
    <p:sldId id="303" r:id="rId15"/>
    <p:sldId id="304" r:id="rId16"/>
    <p:sldId id="307" r:id="rId17"/>
    <p:sldId id="308" r:id="rId18"/>
    <p:sldId id="312" r:id="rId19"/>
    <p:sldId id="315" r:id="rId20"/>
    <p:sldId id="316" r:id="rId21"/>
    <p:sldId id="317" r:id="rId22"/>
    <p:sldId id="272" r:id="rId23"/>
    <p:sldId id="278" r:id="rId24"/>
    <p:sldId id="274" r:id="rId25"/>
    <p:sldId id="280" r:id="rId26"/>
    <p:sldId id="281" r:id="rId27"/>
    <p:sldId id="318" r:id="rId28"/>
    <p:sldId id="319" r:id="rId29"/>
    <p:sldId id="325" r:id="rId30"/>
    <p:sldId id="321" r:id="rId31"/>
    <p:sldId id="328" r:id="rId32"/>
    <p:sldId id="336" r:id="rId33"/>
    <p:sldId id="331" r:id="rId34"/>
  </p:sldIdLst>
  <p:sldSz cx="9144000" cy="5143500" type="screen16x9"/>
  <p:notesSz cx="6858000" cy="9144000"/>
  <p:defaultTextStyle>
    <a:defPPr>
      <a:defRPr lang="ru-RU"/>
    </a:defPPr>
    <a:lvl1pPr marL="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219">
          <p15:clr>
            <a:srgbClr val="A4A3A4"/>
          </p15:clr>
        </p15:guide>
        <p15:guide id="3" orient="horz" pos="55">
          <p15:clr>
            <a:srgbClr val="A4A3A4"/>
          </p15:clr>
        </p15:guide>
        <p15:guide id="4" pos="2880">
          <p15:clr>
            <a:srgbClr val="A4A3A4"/>
          </p15:clr>
        </p15:guide>
        <p15:guide id="5" pos="5743">
          <p15:clr>
            <a:srgbClr val="A4A3A4"/>
          </p15:clr>
        </p15:guide>
        <p15:guide id="6" pos="1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4" autoAdjust="0"/>
    <p:restoredTop sz="50000" autoAdjust="0"/>
  </p:normalViewPr>
  <p:slideViewPr>
    <p:cSldViewPr>
      <p:cViewPr varScale="1">
        <p:scale>
          <a:sx n="201" d="100"/>
          <a:sy n="201" d="100"/>
        </p:scale>
        <p:origin x="1200" y="176"/>
      </p:cViewPr>
      <p:guideLst>
        <p:guide orient="horz" pos="1620"/>
        <p:guide orient="horz" pos="3219"/>
        <p:guide orient="horz" pos="55"/>
        <p:guide pos="2880"/>
        <p:guide pos="5743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8DE33-7685-4E8D-8080-1E36481A2F77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A2E5D-6388-4F09-9EAE-2CE1E640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A4E8-CECB-471C-9F85-D914B8F08B9B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DA7F3-BC53-4909-BAD5-4D6306F7A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50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153" y="2981400"/>
            <a:ext cx="7772400" cy="1102519"/>
          </a:xfrm>
        </p:spPr>
        <p:txBody>
          <a:bodyPr>
            <a:normAutofit/>
          </a:bodyPr>
          <a:lstStyle>
            <a:lvl1pPr marL="0" algn="l" defTabSz="686532" rtl="0" eaLnBrk="1" latinLnBrk="0" hangingPunct="1">
              <a:spcBef>
                <a:spcPct val="0"/>
              </a:spcBef>
              <a:buNone/>
              <a:defRPr lang="ru-RU" sz="2700" b="1" kern="1200" dirty="0">
                <a:solidFill>
                  <a:srgbClr val="558FA2"/>
                </a:solidFill>
                <a:latin typeface="FedraSansPro-Medium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30" y="87474"/>
            <a:ext cx="7411511" cy="300083"/>
          </a:xfrm>
        </p:spPr>
        <p:txBody>
          <a:bodyPr wrap="square">
            <a:spAutoFit/>
          </a:bodyPr>
          <a:lstStyle>
            <a:lvl1pPr algn="l" defTabSz="686532" rtl="0" eaLnBrk="1" latinLnBrk="0" hangingPunct="1">
              <a:spcBef>
                <a:spcPct val="0"/>
              </a:spcBef>
              <a:buNone/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302D-09A7-4690-BE2C-B9C5493010E6}" type="datetime1">
              <a:rPr lang="ru-RU" smtClean="0"/>
              <a:t>26.09.2018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3085" y="482991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pic>
        <p:nvPicPr>
          <p:cNvPr id="9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29" y="87474"/>
            <a:ext cx="7412334" cy="300083"/>
          </a:xfrm>
        </p:spPr>
        <p:txBody>
          <a:bodyPr wrap="square">
            <a:spAutoFit/>
          </a:bodyPr>
          <a:lstStyle>
            <a:lvl1pPr algn="l"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37510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43629" y="4837862"/>
            <a:ext cx="2133600" cy="273844"/>
          </a:xfrm>
        </p:spPr>
        <p:txBody>
          <a:bodyPr/>
          <a:lstStyle/>
          <a:p>
            <a:fld id="{DDEC89A6-0606-46FB-A29C-6E22F81DA011}" type="datetime1">
              <a:rPr lang="ru-RU" smtClean="0"/>
              <a:t>26.09.2018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65912" y="4827777"/>
            <a:ext cx="2133600" cy="273844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69B-CF06-49F4-8924-09E81235DDEC}" type="datetime1">
              <a:rPr lang="ru-RU" smtClean="0"/>
              <a:t>26.09.2018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653" tIns="34327" rIns="68653" bIns="34327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68653" tIns="34327" rIns="68653" bIns="3432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1670-1664-4627-B088-22E380633EF5}" type="datetime1">
              <a:rPr lang="ru-RU" smtClean="0"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</p:sldLayoutIdLst>
  <p:hf hdr="0" ftr="0" dt="0"/>
  <p:txStyles>
    <p:titleStyle>
      <a:lvl1pPr algn="ctr" defTabSz="68653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449" indent="-257449" algn="l" defTabSz="6865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807" indent="-214541" algn="l" defTabSz="68653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8164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30" indent="-171633" algn="l" defTabSz="68653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96" indent="-171633" algn="l" defTabSz="6865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962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1227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493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759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26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532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797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063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329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9595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86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12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ru-RU"/>
              <a:t>Структуры </a:t>
            </a:r>
            <a:r>
              <a:rPr lang="ru-RU" dirty="0"/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74158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List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6128571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ArrayList</a:t>
            </a:r>
            <a:r>
              <a:rPr lang="en-US"/>
              <a:t> – </a:t>
            </a:r>
            <a:r>
              <a:rPr lang="ru-RU"/>
              <a:t>динамический массив данных</a:t>
            </a:r>
          </a:p>
          <a:p>
            <a:r>
              <a:rPr lang="ru-RU"/>
              <a:t>размер изменяется автоматически</a:t>
            </a:r>
          </a:p>
          <a:p>
            <a:r>
              <a:rPr lang="ru-RU"/>
              <a:t>может содержать </a:t>
            </a:r>
            <a:r>
              <a:rPr lang="en-US"/>
              <a:t>null</a:t>
            </a:r>
          </a:p>
          <a:p>
            <a:r>
              <a:rPr lang="ru-RU"/>
              <a:t>доступ по индексу за константное время </a:t>
            </a:r>
            <a:r>
              <a:rPr lang="en-US"/>
              <a:t>O(1)</a:t>
            </a:r>
            <a:endParaRPr lang="ru-RU"/>
          </a:p>
          <a:p>
            <a:r>
              <a:rPr lang="ru-RU"/>
              <a:t>вставка удаление в любое место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972FA5-6E5E-DD4B-BCD2-B1809290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747" y="749498"/>
            <a:ext cx="1888480" cy="39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0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ArrayList. </a:t>
            </a:r>
            <a:r>
              <a:rPr lang="ru-RU"/>
              <a:t>Примеры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B50712-6475-D247-9215-4A22B4970349}"/>
              </a:ext>
            </a:extLst>
          </p:cNvPr>
          <p:cNvSpPr/>
          <p:nvPr/>
        </p:nvSpPr>
        <p:spPr>
          <a:xfrm>
            <a:off x="323528" y="699542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CollectionDemoArrayList1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List&lt;Integer&gt; list1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ArrayList&lt;&gt;();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for </a:t>
            </a:r>
            <a:r>
              <a:rPr lang="en-US"/>
              <a:t>(</a:t>
            </a:r>
            <a:r>
              <a:rPr lang="en-US" b="1">
                <a:solidFill>
                  <a:srgbClr val="000080"/>
                </a:solidFill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 i &lt; </a:t>
            </a:r>
            <a:r>
              <a:rPr lang="en-US">
                <a:solidFill>
                  <a:srgbClr val="0000FF"/>
                </a:solidFill>
              </a:rPr>
              <a:t>5</a:t>
            </a:r>
            <a:r>
              <a:rPr lang="en-US"/>
              <a:t>; i++) {</a:t>
            </a:r>
            <a:br>
              <a:rPr lang="en-US"/>
            </a:br>
            <a:r>
              <a:rPr lang="en-US"/>
              <a:t>            list1.add(i);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List&lt;Integer&gt; list2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ArrayList&lt;&gt;();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for </a:t>
            </a:r>
            <a:r>
              <a:rPr lang="en-US"/>
              <a:t>(</a:t>
            </a:r>
            <a:r>
              <a:rPr lang="en-US" b="1">
                <a:solidFill>
                  <a:srgbClr val="000080"/>
                </a:solidFill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</a:rPr>
              <a:t>6</a:t>
            </a:r>
            <a:r>
              <a:rPr lang="en-US"/>
              <a:t>; i &lt;= </a:t>
            </a:r>
            <a:r>
              <a:rPr lang="en-US">
                <a:solidFill>
                  <a:srgbClr val="0000FF"/>
                </a:solidFill>
              </a:rPr>
              <a:t>10</a:t>
            </a:r>
            <a:r>
              <a:rPr lang="en-US"/>
              <a:t>; i++) {</a:t>
            </a:r>
            <a:br>
              <a:rPr lang="en-US"/>
            </a:br>
            <a:r>
              <a:rPr lang="en-US"/>
              <a:t>            list2.add(i);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.println(list1);</a:t>
            </a:r>
            <a:br>
              <a:rPr lang="en-US"/>
            </a:br>
            <a:r>
              <a:rPr lang="en-US"/>
              <a:t>        list1.addAll(list2);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.println(list1);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88AC5B-E6FF-F646-9DDC-5CC4168D8E9D}"/>
              </a:ext>
            </a:extLst>
          </p:cNvPr>
          <p:cNvSpPr/>
          <p:nvPr/>
        </p:nvSpPr>
        <p:spPr>
          <a:xfrm>
            <a:off x="467544" y="4085083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[0, 1, 2, 3, 4]</a:t>
            </a:r>
            <a:endParaRPr lang="en-US"/>
          </a:p>
          <a:p>
            <a:r>
              <a:rPr lang="ru-RU"/>
              <a:t>[0, 1, 2, 3, 4,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153132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ArrayList. </a:t>
            </a:r>
            <a:r>
              <a:rPr lang="ru-RU"/>
              <a:t>Примеры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5A7FDB-EB25-E04F-A28D-85BE865F0F2A}"/>
              </a:ext>
            </a:extLst>
          </p:cNvPr>
          <p:cNvSpPr/>
          <p:nvPr/>
        </p:nvSpPr>
        <p:spPr>
          <a:xfrm>
            <a:off x="4005097" y="193868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[Five, Four, One, Six, Three, Two]</a:t>
            </a:r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E5E899-377B-8040-A6A0-DB1AEE3F261E}"/>
              </a:ext>
            </a:extLst>
          </p:cNvPr>
          <p:cNvSpPr/>
          <p:nvPr/>
        </p:nvSpPr>
        <p:spPr>
          <a:xfrm>
            <a:off x="242016" y="611503"/>
            <a:ext cx="74983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CollectionDemoSort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List&lt;String&gt; list1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ArrayList&lt;&gt;(Arrays.</a:t>
            </a:r>
            <a:r>
              <a:rPr lang="en-US" i="1"/>
              <a:t>asList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</a:rPr>
              <a:t>"One"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"Two"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"Four"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"Five"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Collections.</a:t>
            </a:r>
            <a:r>
              <a:rPr lang="en-US" i="1"/>
              <a:t>sort</a:t>
            </a:r>
            <a:r>
              <a:rPr lang="en-US"/>
              <a:t>(list1);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.println(list1);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04C5BD-3046-5041-8003-0F4A8E5AF0CC}"/>
              </a:ext>
            </a:extLst>
          </p:cNvPr>
          <p:cNvSpPr/>
          <p:nvPr/>
        </p:nvSpPr>
        <p:spPr>
          <a:xfrm>
            <a:off x="242015" y="2521455"/>
            <a:ext cx="83350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CollectionDemoIndexOf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List&lt;String&gt; list1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ArrayList&lt;&gt;(Arrays.</a:t>
            </a:r>
            <a:r>
              <a:rPr lang="en-US" i="1"/>
              <a:t>asList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</a:rPr>
              <a:t>"One"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"Two"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"Four"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"Five"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.println(list1.indexOf(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.println(list1.indexOf(</a:t>
            </a:r>
            <a:r>
              <a:rPr lang="en-US" b="1">
                <a:solidFill>
                  <a:srgbClr val="008000"/>
                </a:solidFill>
              </a:rPr>
              <a:t>"Zero"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CE44408-8519-814F-9004-BFDAF17ECD5B}"/>
              </a:ext>
            </a:extLst>
          </p:cNvPr>
          <p:cNvSpPr/>
          <p:nvPr/>
        </p:nvSpPr>
        <p:spPr>
          <a:xfrm>
            <a:off x="5316142" y="3579862"/>
            <a:ext cx="330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2</a:t>
            </a:r>
            <a:endParaRPr lang="en-US"/>
          </a:p>
          <a:p>
            <a:r>
              <a:rPr lang="ru-RU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6120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List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4976443" cy="288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LinkedList </a:t>
            </a:r>
            <a:r>
              <a:rPr lang="en-US" sz="2000"/>
              <a:t>- </a:t>
            </a:r>
            <a:r>
              <a:rPr lang="ru-RU" sz="2000"/>
              <a:t>динамический массив данных, в основе которого лежит двунаправленный связанный список</a:t>
            </a:r>
          </a:p>
          <a:p>
            <a:r>
              <a:rPr lang="ru-RU" sz="2000"/>
              <a:t>сохраняет порядок вставки</a:t>
            </a:r>
          </a:p>
          <a:p>
            <a:r>
              <a:rPr lang="ru-RU" sz="2000"/>
              <a:t>может использоваться как список, стек или очередь</a:t>
            </a:r>
          </a:p>
          <a:p>
            <a:r>
              <a:rPr lang="ru-RU" sz="2000"/>
              <a:t>операции с серединой списка быстрее чем в </a:t>
            </a:r>
            <a:r>
              <a:rPr lang="en-US" sz="2000"/>
              <a:t>ArrayList</a:t>
            </a:r>
            <a:endParaRPr lang="ru-RU" sz="20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23FD4C-162A-9F4B-9BDD-21DD4C41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694101"/>
            <a:ext cx="3307657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LinkedList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4976443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/>
              <a:t>Дополнительные методы:</a:t>
            </a:r>
          </a:p>
          <a:p>
            <a:r>
              <a:rPr lang="en-US" sz="2000"/>
              <a:t>void addFirst(Object o)</a:t>
            </a:r>
            <a:endParaRPr lang="ru-RU" sz="2000" b="1"/>
          </a:p>
          <a:p>
            <a:r>
              <a:rPr lang="en-US" sz="2000"/>
              <a:t>void addLast(Object o)</a:t>
            </a:r>
            <a:endParaRPr lang="ru-RU" sz="2000" b="1"/>
          </a:p>
          <a:p>
            <a:r>
              <a:rPr lang="en-US" sz="2000"/>
              <a:t>Object getFirst()</a:t>
            </a:r>
            <a:endParaRPr lang="ru-RU" sz="2000"/>
          </a:p>
          <a:p>
            <a:r>
              <a:rPr lang="en-US" sz="2000"/>
              <a:t>Object getLast()</a:t>
            </a:r>
            <a:endParaRPr lang="ru-RU" sz="2000"/>
          </a:p>
          <a:p>
            <a:r>
              <a:rPr lang="en-US" sz="2000"/>
              <a:t>int lastIndexOf(Object o)</a:t>
            </a:r>
            <a:endParaRPr lang="ru-RU" sz="2000" b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4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LinkedList. </a:t>
            </a:r>
            <a:r>
              <a:rPr lang="ru-RU"/>
              <a:t>Примеры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A618D0-529C-714C-B80B-A3F99083D75E}"/>
              </a:ext>
            </a:extLst>
          </p:cNvPr>
          <p:cNvSpPr/>
          <p:nvPr/>
        </p:nvSpPr>
        <p:spPr>
          <a:xfrm>
            <a:off x="243628" y="699542"/>
            <a:ext cx="77127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CollectionDemoLinkedList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LinkedList&lt;String&gt; list1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LinkedList&lt;&gt;(Arrays.</a:t>
            </a:r>
            <a:r>
              <a:rPr lang="en-US" i="1"/>
              <a:t>asList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</a:rPr>
              <a:t>"One"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"Two"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"Four"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"Five"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.println(list1.getFirst());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.println(list1.getLast());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0CF314-3E89-6740-9753-8E46414A3ED3}"/>
              </a:ext>
            </a:extLst>
          </p:cNvPr>
          <p:cNvSpPr/>
          <p:nvPr/>
        </p:nvSpPr>
        <p:spPr>
          <a:xfrm>
            <a:off x="282023" y="2427734"/>
            <a:ext cx="48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One</a:t>
            </a:r>
          </a:p>
          <a:p>
            <a:r>
              <a:rPr lang="ru-RU"/>
              <a:t>Five</a:t>
            </a:r>
          </a:p>
        </p:txBody>
      </p:sp>
    </p:spTree>
    <p:extLst>
      <p:ext uri="{BB962C8B-B14F-4D97-AF65-F5344CB8AC3E}">
        <p14:creationId xmlns:p14="http://schemas.microsoft.com/office/powerpoint/2010/main" val="234990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43630" y="87437"/>
            <a:ext cx="7411511" cy="300157"/>
          </a:xfrm>
        </p:spPr>
        <p:txBody>
          <a:bodyPr/>
          <a:lstStyle/>
          <a:p>
            <a:r>
              <a:rPr lang="en-US"/>
              <a:t>Java Collections Framework</a:t>
            </a:r>
            <a:r>
              <a:rPr lang="ru-RU"/>
              <a:t>. </a:t>
            </a:r>
            <a:r>
              <a:rPr lang="en-US"/>
              <a:t>ArrayList vs LinkedList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0BC4892-4866-514A-B6C8-FAF18E8D5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89157"/>
              </p:ext>
            </p:extLst>
          </p:nvPr>
        </p:nvGraphicFramePr>
        <p:xfrm>
          <a:off x="275181" y="639422"/>
          <a:ext cx="8303964" cy="403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982">
                  <a:extLst>
                    <a:ext uri="{9D8B030D-6E8A-4147-A177-3AD203B41FA5}">
                      <a16:colId xmlns:a16="http://schemas.microsoft.com/office/drawing/2014/main" val="437736009"/>
                    </a:ext>
                  </a:extLst>
                </a:gridCol>
                <a:gridCol w="4151982">
                  <a:extLst>
                    <a:ext uri="{9D8B030D-6E8A-4147-A177-3AD203B41FA5}">
                      <a16:colId xmlns:a16="http://schemas.microsoft.com/office/drawing/2014/main" val="496286916"/>
                    </a:ext>
                  </a:extLst>
                </a:gridCol>
              </a:tblGrid>
              <a:tr h="49717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ArrayList</a:t>
                      </a:r>
                      <a:endParaRPr lang="ru-RU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LinkedList</a:t>
                      </a:r>
                      <a:endParaRPr lang="ru-RU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955299"/>
                  </a:ext>
                </a:extLst>
              </a:tr>
              <a:tr h="88381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ru-RU"/>
                        <a:t>. Для хранения элементов используется динамический 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Для хранения элементов используется двусвязанный список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45234"/>
                  </a:ext>
                </a:extLst>
              </a:tr>
              <a:tr h="883818">
                <a:tc>
                  <a:txBody>
                    <a:bodyPr/>
                    <a:lstStyle/>
                    <a:p>
                      <a:r>
                        <a:rPr lang="ru-RU"/>
                        <a:t>2. Манипулирование с данными медленнее, потому что используется массив. Например, при удалении приходится сдвигать всю правую часть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Манипулирование с данными быстрее, потому что нет необходимости сдвигать элементы.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18283"/>
                  </a:ext>
                </a:extLst>
              </a:tr>
              <a:tr h="883818">
                <a:tc>
                  <a:txBody>
                    <a:bodyPr/>
                    <a:lstStyle/>
                    <a:p>
                      <a:r>
                        <a:rPr lang="ru-RU"/>
                        <a:t>3. Может вести себя только как список, потому что реализует только интерфейс </a:t>
                      </a:r>
                      <a:r>
                        <a:rPr lang="en-US"/>
                        <a:t>List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Может вести себя как список так и как двунаправленная очередь, потому что реализует оба этих интерфейса </a:t>
                      </a:r>
                      <a:r>
                        <a:rPr lang="en-US"/>
                        <a:t>List </a:t>
                      </a:r>
                      <a:r>
                        <a:rPr lang="ru-RU"/>
                        <a:t>и </a:t>
                      </a:r>
                      <a:r>
                        <a:rPr lang="en-US"/>
                        <a:t>Deque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13883"/>
                  </a:ext>
                </a:extLst>
              </a:tr>
              <a:tr h="883818">
                <a:tc>
                  <a:txBody>
                    <a:bodyPr/>
                    <a:lstStyle/>
                    <a:p>
                      <a:r>
                        <a:rPr lang="ru-RU"/>
                        <a:t>4. Лучше подходит для хранения и доступа к данным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Лучше подходит для частого манипулирования данными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6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36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LinkedList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504835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Queue </a:t>
            </a:r>
            <a:r>
              <a:rPr lang="en-US" sz="2000"/>
              <a:t>– </a:t>
            </a:r>
            <a:r>
              <a:rPr lang="ru-RU" sz="2000"/>
              <a:t>коллекция с предопределенным способом вставки и извлечения элементов (</a:t>
            </a:r>
            <a:r>
              <a:rPr lang="en-US" sz="2000"/>
              <a:t>FIFO</a:t>
            </a:r>
            <a:r>
              <a:rPr lang="ru-RU" sz="2000"/>
              <a:t>)</a:t>
            </a:r>
          </a:p>
          <a:p>
            <a:pPr marL="0" indent="0">
              <a:buNone/>
            </a:pPr>
            <a:endParaRPr lang="ru-RU" sz="2000" b="1"/>
          </a:p>
          <a:p>
            <a:r>
              <a:rPr lang="en-US" sz="2000"/>
              <a:t>boolean offer(object) </a:t>
            </a:r>
            <a:endParaRPr lang="ru-RU" sz="2000"/>
          </a:p>
          <a:p>
            <a:r>
              <a:rPr lang="en-US" sz="2000"/>
              <a:t>Object poll()</a:t>
            </a:r>
            <a:endParaRPr lang="ru-RU" sz="2000" b="1"/>
          </a:p>
          <a:p>
            <a:r>
              <a:rPr lang="en-US" sz="2000"/>
              <a:t>Object element() </a:t>
            </a:r>
            <a:endParaRPr lang="ru-RU" sz="2000"/>
          </a:p>
          <a:p>
            <a:r>
              <a:rPr lang="en-US" sz="2000"/>
              <a:t>Object peek()</a:t>
            </a:r>
            <a:endParaRPr lang="ru-RU" sz="20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5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Queue. </a:t>
            </a:r>
            <a:r>
              <a:rPr lang="ru-RU"/>
              <a:t>Примеры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27C0716-5A10-D544-8666-5CEBF5765C37}"/>
              </a:ext>
            </a:extLst>
          </p:cNvPr>
          <p:cNvSpPr/>
          <p:nvPr/>
        </p:nvSpPr>
        <p:spPr>
          <a:xfrm>
            <a:off x="323528" y="699542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CollectionDemoQueue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Queue&lt;String&gt; queue1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PriorityQueue&lt;&gt;();</a:t>
            </a:r>
            <a:br>
              <a:rPr lang="en-US"/>
            </a:br>
            <a:r>
              <a:rPr lang="en-US"/>
              <a:t>        queue1.offer(</a:t>
            </a:r>
            <a:r>
              <a:rPr lang="en-US" b="1">
                <a:solidFill>
                  <a:srgbClr val="008000"/>
                </a:solidFill>
              </a:rPr>
              <a:t>"One"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queue1.offer(</a:t>
            </a:r>
            <a:r>
              <a:rPr lang="en-US" b="1">
                <a:solidFill>
                  <a:srgbClr val="008000"/>
                </a:solidFill>
              </a:rPr>
              <a:t>"Two"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queue1.offer(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queue1.offer(</a:t>
            </a:r>
            <a:r>
              <a:rPr lang="en-US" b="1">
                <a:solidFill>
                  <a:srgbClr val="008000"/>
                </a:solidFill>
              </a:rPr>
              <a:t>"Four"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queue1.offer(</a:t>
            </a:r>
            <a:r>
              <a:rPr lang="en-US" b="1">
                <a:solidFill>
                  <a:srgbClr val="008000"/>
                </a:solidFill>
              </a:rPr>
              <a:t>"Five"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.println(queue1.poll());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.println(queue1.element());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.println(queue1.peek());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.println(queue1.poll());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.println(queue1);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AB8076-8BED-8A4D-9194-66B08AC6CAD4}"/>
              </a:ext>
            </a:extLst>
          </p:cNvPr>
          <p:cNvSpPr/>
          <p:nvPr/>
        </p:nvSpPr>
        <p:spPr>
          <a:xfrm>
            <a:off x="5627560" y="2715766"/>
            <a:ext cx="18184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Five</a:t>
            </a:r>
            <a:endParaRPr lang="en-US"/>
          </a:p>
          <a:p>
            <a:r>
              <a:rPr lang="ru-RU"/>
              <a:t>Four</a:t>
            </a:r>
            <a:endParaRPr lang="en-US"/>
          </a:p>
          <a:p>
            <a:r>
              <a:rPr lang="ru-RU"/>
              <a:t>Four</a:t>
            </a:r>
            <a:endParaRPr lang="en-US"/>
          </a:p>
          <a:p>
            <a:r>
              <a:rPr lang="ru-RU"/>
              <a:t>Four[One, Two, Three]</a:t>
            </a:r>
          </a:p>
        </p:txBody>
      </p:sp>
    </p:spTree>
    <p:extLst>
      <p:ext uri="{BB962C8B-B14F-4D97-AF65-F5344CB8AC3E}">
        <p14:creationId xmlns:p14="http://schemas.microsoft.com/office/powerpoint/2010/main" val="101451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Deque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6416603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Deque </a:t>
            </a:r>
            <a:r>
              <a:rPr lang="en-US" sz="2000"/>
              <a:t>– double ended queue. </a:t>
            </a:r>
            <a:r>
              <a:rPr lang="ru-RU" sz="2000"/>
              <a:t>Расширяет интерфейс </a:t>
            </a:r>
            <a:r>
              <a:rPr lang="en-US" sz="2000"/>
              <a:t>Queue</a:t>
            </a:r>
            <a:r>
              <a:rPr lang="ru-RU" sz="2000"/>
              <a:t> методами, позволяющими реализовать конструкцию вида </a:t>
            </a:r>
            <a:r>
              <a:rPr lang="en-US" sz="2000"/>
              <a:t>LIFO (last-in-first-out)</a:t>
            </a:r>
            <a:endParaRPr lang="ru-RU" sz="2000"/>
          </a:p>
          <a:p>
            <a:r>
              <a:rPr lang="ru-RU" sz="2000"/>
              <a:t>в отличие от </a:t>
            </a:r>
            <a:r>
              <a:rPr lang="en-US" sz="2000"/>
              <a:t>Queue</a:t>
            </a:r>
            <a:r>
              <a:rPr lang="ru-RU" sz="2000"/>
              <a:t> можно вставлять как в конец так и в начало очереди</a:t>
            </a:r>
          </a:p>
          <a:p>
            <a:r>
              <a:rPr lang="ru-RU" sz="2000"/>
              <a:t>не содержит </a:t>
            </a:r>
            <a:r>
              <a:rPr lang="en-US" sz="2000"/>
              <a:t>null-</a:t>
            </a:r>
            <a:r>
              <a:rPr lang="ru-RU" sz="2000"/>
              <a:t>элементы</a:t>
            </a:r>
          </a:p>
          <a:p>
            <a:r>
              <a:rPr lang="ru-RU" sz="2000"/>
              <a:t>быстрее чем </a:t>
            </a:r>
            <a:r>
              <a:rPr lang="en-US" sz="2000"/>
              <a:t>LinkedList </a:t>
            </a:r>
            <a:r>
              <a:rPr lang="ru-RU" sz="2000"/>
              <a:t>и </a:t>
            </a:r>
            <a:r>
              <a:rPr lang="en-US" sz="2000"/>
              <a:t>Stack</a:t>
            </a:r>
            <a:endParaRPr lang="ru-RU" sz="2000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58BEE3-D289-1C46-A2DC-4CDA54C2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847" y="671851"/>
            <a:ext cx="1858267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Collections Framework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Обзор</a:t>
            </a:r>
          </a:p>
          <a:p>
            <a:r>
              <a:rPr lang="ru-RU" b="1" dirty="0"/>
              <a:t>Коллекция </a:t>
            </a:r>
            <a:r>
              <a:rPr lang="ru-RU" dirty="0"/>
              <a:t>– контейнер однотипных элементов, представленный в виде объекта</a:t>
            </a:r>
          </a:p>
          <a:p>
            <a:r>
              <a:rPr lang="en-US" b="1" dirty="0"/>
              <a:t>Java Collections</a:t>
            </a:r>
            <a:r>
              <a:rPr lang="ru-RU" b="1" dirty="0"/>
              <a:t> </a:t>
            </a:r>
            <a:r>
              <a:rPr lang="en-US" b="1" dirty="0"/>
              <a:t>Framework </a:t>
            </a:r>
            <a:r>
              <a:rPr lang="ru-RU" dirty="0"/>
              <a:t>обеспечивает единый подход для хранения, извлечения и управления набором данных</a:t>
            </a:r>
          </a:p>
          <a:p>
            <a:pPr lvl="1"/>
            <a:r>
              <a:rPr lang="ru-RU" dirty="0"/>
              <a:t>Интерфейсы</a:t>
            </a:r>
          </a:p>
          <a:p>
            <a:pPr lvl="1"/>
            <a:r>
              <a:rPr lang="ru-RU" dirty="0"/>
              <a:t>Реализации</a:t>
            </a:r>
          </a:p>
          <a:p>
            <a:pPr lvl="1"/>
            <a:r>
              <a:rPr lang="ru-RU" dirty="0"/>
              <a:t>Алгоритмы</a:t>
            </a:r>
            <a:endParaRPr lang="en-US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09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Deque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71851"/>
            <a:ext cx="8720859" cy="39227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/>
              <a:t>Дополнительные методы</a:t>
            </a:r>
          </a:p>
          <a:p>
            <a:pPr marL="0" indent="0">
              <a:buNone/>
            </a:pPr>
            <a:endParaRPr lang="ru-RU" b="1"/>
          </a:p>
          <a:p>
            <a:r>
              <a:rPr lang="en-US" b="1"/>
              <a:t>void addFirst(E obj)</a:t>
            </a:r>
            <a:r>
              <a:rPr lang="en-US"/>
              <a:t>: </a:t>
            </a:r>
            <a:r>
              <a:rPr lang="ru-RU" sz="1800"/>
              <a:t>добавляет элемент в начало очереди</a:t>
            </a:r>
          </a:p>
          <a:p>
            <a:r>
              <a:rPr lang="en-US" b="1"/>
              <a:t>void addLast(E obj)</a:t>
            </a:r>
            <a:r>
              <a:rPr lang="en-US"/>
              <a:t>: </a:t>
            </a:r>
            <a:r>
              <a:rPr lang="ru-RU" sz="1800"/>
              <a:t>добавляет элемент </a:t>
            </a:r>
            <a:r>
              <a:rPr lang="en-US" sz="1800"/>
              <a:t>obj </a:t>
            </a:r>
            <a:r>
              <a:rPr lang="ru-RU" sz="1800"/>
              <a:t>в конец очереди</a:t>
            </a:r>
          </a:p>
          <a:p>
            <a:r>
              <a:rPr lang="en-US" b="1"/>
              <a:t>E getFirst()</a:t>
            </a:r>
            <a:r>
              <a:rPr lang="en-US"/>
              <a:t>: </a:t>
            </a:r>
            <a:r>
              <a:rPr lang="ru-RU" sz="1800"/>
              <a:t>возвращает без удаления элемент из головы очереди. Если очередь пуста, генерирует исключение</a:t>
            </a:r>
            <a:r>
              <a:rPr lang="en-US" sz="1800"/>
              <a:t>NoSuchElementException</a:t>
            </a:r>
          </a:p>
          <a:p>
            <a:r>
              <a:rPr lang="en-US" b="1"/>
              <a:t>E getLast()</a:t>
            </a:r>
            <a:r>
              <a:rPr lang="en-US"/>
              <a:t>: </a:t>
            </a:r>
            <a:r>
              <a:rPr lang="ru-RU" sz="1800"/>
              <a:t>возвращает без удаления последний элемент очереди. Если очередь пуста, генерирует исключение</a:t>
            </a:r>
            <a:r>
              <a:rPr lang="en-US" sz="1800"/>
              <a:t>NoSuchElementException</a:t>
            </a:r>
          </a:p>
          <a:p>
            <a:r>
              <a:rPr lang="en-US" b="1"/>
              <a:t>boolean offerFirst(E obj)</a:t>
            </a:r>
            <a:r>
              <a:rPr lang="en-US"/>
              <a:t>: </a:t>
            </a:r>
            <a:r>
              <a:rPr lang="ru-RU" sz="1800"/>
              <a:t>добавляет элемент </a:t>
            </a:r>
            <a:r>
              <a:rPr lang="en-US" sz="1800"/>
              <a:t>obj </a:t>
            </a:r>
            <a:r>
              <a:rPr lang="ru-RU" sz="1800"/>
              <a:t>в самое начало очереди. Если элемент удачно добавлен, возвращает </a:t>
            </a:r>
            <a:r>
              <a:rPr lang="en-US" sz="1800"/>
              <a:t>true, </a:t>
            </a:r>
            <a:r>
              <a:rPr lang="ru-RU" sz="1800"/>
              <a:t>иначе - </a:t>
            </a:r>
            <a:r>
              <a:rPr lang="en-US" sz="1800"/>
              <a:t>false</a:t>
            </a:r>
          </a:p>
          <a:p>
            <a:r>
              <a:rPr lang="en-US" b="1"/>
              <a:t>boolean offerLast(E obj)</a:t>
            </a:r>
            <a:r>
              <a:rPr lang="en-US"/>
              <a:t>:</a:t>
            </a:r>
            <a:r>
              <a:rPr lang="en-US" sz="1800"/>
              <a:t> </a:t>
            </a:r>
            <a:r>
              <a:rPr lang="ru-RU" sz="1800"/>
              <a:t>добавляет элемент </a:t>
            </a:r>
            <a:r>
              <a:rPr lang="en-US" sz="1800"/>
              <a:t>obj </a:t>
            </a:r>
            <a:r>
              <a:rPr lang="ru-RU" sz="1800"/>
              <a:t>в конец очереди. Если элемент удачно добавлен, возвращает </a:t>
            </a:r>
            <a:r>
              <a:rPr lang="en-US" sz="1800"/>
              <a:t>true, </a:t>
            </a:r>
            <a:r>
              <a:rPr lang="ru-RU" sz="1800"/>
              <a:t>иначе - </a:t>
            </a:r>
            <a:r>
              <a:rPr lang="en-US" sz="1800"/>
              <a:t>false</a:t>
            </a:r>
          </a:p>
          <a:p>
            <a:r>
              <a:rPr lang="en-US" b="1"/>
              <a:t>E peekFirst()</a:t>
            </a:r>
            <a:r>
              <a:rPr lang="en-US"/>
              <a:t>: </a:t>
            </a:r>
            <a:r>
              <a:rPr lang="ru-RU" sz="1800"/>
              <a:t>возвращает без удаления элемент из начала очереди. Если очередь пуста, возвращает значение </a:t>
            </a:r>
            <a:r>
              <a:rPr lang="en-US" sz="1800"/>
              <a:t>null</a:t>
            </a:r>
          </a:p>
          <a:p>
            <a:r>
              <a:rPr lang="en-US" b="1"/>
              <a:t>E peekLast()</a:t>
            </a:r>
            <a:r>
              <a:rPr lang="en-US"/>
              <a:t>: </a:t>
            </a:r>
            <a:r>
              <a:rPr lang="ru-RU" sz="1800"/>
              <a:t>возвращает без удаления последний элемент очереди. Если очередь пуста, возвращает значение </a:t>
            </a:r>
            <a:r>
              <a:rPr lang="en-US" sz="1800"/>
              <a:t>null</a:t>
            </a:r>
          </a:p>
          <a:p>
            <a:r>
              <a:rPr lang="en-US" b="1"/>
              <a:t>E pollFirst()</a:t>
            </a:r>
            <a:r>
              <a:rPr lang="en-US"/>
              <a:t>: </a:t>
            </a:r>
            <a:r>
              <a:rPr lang="ru-RU" sz="1800"/>
              <a:t>возвращает с удалением элемент из начала очереди. Если очередь пуста, возвращает значение </a:t>
            </a:r>
            <a:r>
              <a:rPr lang="en-US" sz="1800"/>
              <a:t>null</a:t>
            </a:r>
          </a:p>
          <a:p>
            <a:r>
              <a:rPr lang="en-US" b="1"/>
              <a:t>E pollLast()</a:t>
            </a:r>
            <a:r>
              <a:rPr lang="en-US"/>
              <a:t>: </a:t>
            </a:r>
            <a:r>
              <a:rPr lang="ru-RU" sz="1800"/>
              <a:t>возвращает с удалением последний элемент очереди. Если очередь пуста, возвращает значение </a:t>
            </a:r>
            <a:r>
              <a:rPr lang="en-US" sz="1800"/>
              <a:t>null</a:t>
            </a:r>
          </a:p>
          <a:p>
            <a:r>
              <a:rPr lang="en-US" b="1"/>
              <a:t>E pop()</a:t>
            </a:r>
            <a:r>
              <a:rPr lang="en-US"/>
              <a:t>: </a:t>
            </a:r>
            <a:r>
              <a:rPr lang="ru-RU" sz="1800"/>
              <a:t>возвращает с удалением элемент из начала очереди. Если очередь пуста, генерирует исключение</a:t>
            </a:r>
            <a:r>
              <a:rPr lang="en-US" sz="1800"/>
              <a:t>NoSuchElementException</a:t>
            </a:r>
          </a:p>
          <a:p>
            <a:r>
              <a:rPr lang="en-US" b="1"/>
              <a:t>void push(E element)</a:t>
            </a:r>
            <a:r>
              <a:rPr lang="en-US"/>
              <a:t>: </a:t>
            </a:r>
            <a:r>
              <a:rPr lang="ru-RU" sz="1600"/>
              <a:t>добавляет элемент в самое начало очереди</a:t>
            </a:r>
          </a:p>
          <a:p>
            <a:r>
              <a:rPr lang="en-US" b="1"/>
              <a:t>E removeFirst()</a:t>
            </a:r>
            <a:r>
              <a:rPr lang="en-US"/>
              <a:t>: </a:t>
            </a:r>
            <a:r>
              <a:rPr lang="ru-RU" sz="1600"/>
              <a:t>возвращает с удалением элемент из начала очереди. Если очередь пуста, генерирует исключение</a:t>
            </a:r>
            <a:r>
              <a:rPr lang="en-US" sz="1600"/>
              <a:t>NoSuchElementException</a:t>
            </a:r>
          </a:p>
          <a:p>
            <a:pPr marL="0" indent="0">
              <a:buNone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2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Queue. </a:t>
            </a:r>
            <a:r>
              <a:rPr lang="ru-RU"/>
              <a:t>Примеры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B061A9-8368-8B46-9502-F5B786EAD15C}"/>
              </a:ext>
            </a:extLst>
          </p:cNvPr>
          <p:cNvSpPr/>
          <p:nvPr/>
        </p:nvSpPr>
        <p:spPr>
          <a:xfrm>
            <a:off x="243629" y="69954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CollectionDemoDeque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Deque&lt;String&gt; queue1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ArrayDeque&lt;&gt;();</a:t>
            </a:r>
            <a:br>
              <a:rPr lang="en-US"/>
            </a:br>
            <a:r>
              <a:rPr lang="en-US"/>
              <a:t>        queue1.offer(</a:t>
            </a:r>
            <a:r>
              <a:rPr lang="en-US" b="1">
                <a:solidFill>
                  <a:srgbClr val="008000"/>
                </a:solidFill>
              </a:rPr>
              <a:t>"One"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queue1.offer(</a:t>
            </a:r>
            <a:r>
              <a:rPr lang="en-US" b="1">
                <a:solidFill>
                  <a:srgbClr val="008000"/>
                </a:solidFill>
              </a:rPr>
              <a:t>"Two"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queue1.addFirst(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queue1.addFirst(</a:t>
            </a:r>
            <a:r>
              <a:rPr lang="en-US" b="1">
                <a:solidFill>
                  <a:srgbClr val="008000"/>
                </a:solidFill>
              </a:rPr>
              <a:t>"Four"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queue1.addLast(</a:t>
            </a:r>
            <a:r>
              <a:rPr lang="en-US" b="1">
                <a:solidFill>
                  <a:srgbClr val="008000"/>
                </a:solidFill>
              </a:rPr>
              <a:t>"Five"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.println(queue1);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9CA6F3-1B84-C444-BD5F-A7604E432749}"/>
              </a:ext>
            </a:extLst>
          </p:cNvPr>
          <p:cNvSpPr/>
          <p:nvPr/>
        </p:nvSpPr>
        <p:spPr>
          <a:xfrm>
            <a:off x="539552" y="3750701"/>
            <a:ext cx="2266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[Four, Three, One, Two, Five]</a:t>
            </a:r>
          </a:p>
        </p:txBody>
      </p:sp>
    </p:spTree>
    <p:extLst>
      <p:ext uri="{BB962C8B-B14F-4D97-AF65-F5344CB8AC3E}">
        <p14:creationId xmlns:p14="http://schemas.microsoft.com/office/powerpoint/2010/main" val="44422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7640739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Set</a:t>
            </a:r>
            <a:r>
              <a:rPr lang="ru-RU" b="1"/>
              <a:t> </a:t>
            </a:r>
            <a:r>
              <a:rPr lang="ru-RU" sz="2000"/>
              <a:t>- набор элементов, не содержащий дубликатов (множество в математике)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367C5C-0B1F-B741-B524-FBD3431A6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48" y="2211710"/>
            <a:ext cx="5597500" cy="19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76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Framework. Set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2100211"/>
            <a:ext cx="5336483" cy="151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LinkedHashSet</a:t>
            </a:r>
          </a:p>
          <a:p>
            <a:r>
              <a:rPr lang="ru-RU" sz="2000"/>
              <a:t>Порядок элементов при обходе идентичен порядку их добавления </a:t>
            </a:r>
            <a:endParaRPr lang="en-US" sz="2000"/>
          </a:p>
          <a:p>
            <a:r>
              <a:rPr lang="ru-RU" sz="2000"/>
              <a:t>В остальном аналогичен </a:t>
            </a:r>
            <a:r>
              <a:rPr lang="en-US" sz="2000"/>
              <a:t>HashSet</a:t>
            </a:r>
            <a:endParaRPr lang="ru-RU" sz="2000"/>
          </a:p>
          <a:p>
            <a:endParaRPr lang="ru-RU" b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C4A6E5-2E4F-954B-8486-5D4F592B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18" y="577519"/>
            <a:ext cx="1943089" cy="4371950"/>
          </a:xfrm>
          <a:prstGeom prst="rect">
            <a:avLst/>
          </a:prstGeom>
        </p:spPr>
      </p:pic>
      <p:sp>
        <p:nvSpPr>
          <p:cNvPr id="9" name="Объект 1">
            <a:extLst>
              <a:ext uri="{FF2B5EF4-FFF2-40B4-BE49-F238E27FC236}">
                <a16:creationId xmlns:a16="http://schemas.microsoft.com/office/drawing/2014/main" id="{3AF6313D-F821-BF4E-B2AF-5DECE8F224E3}"/>
              </a:ext>
            </a:extLst>
          </p:cNvPr>
          <p:cNvSpPr txBox="1">
            <a:spLocks/>
          </p:cNvSpPr>
          <p:nvPr/>
        </p:nvSpPr>
        <p:spPr>
          <a:xfrm>
            <a:off x="179512" y="767444"/>
            <a:ext cx="3600400" cy="1332767"/>
          </a:xfrm>
          <a:prstGeom prst="rect">
            <a:avLst/>
          </a:prstGeom>
        </p:spPr>
        <p:txBody>
          <a:bodyPr vert="horz" lIns="68653" tIns="34327" rIns="68653" bIns="34327" rtlCol="0">
            <a:normAutofit/>
          </a:bodyPr>
          <a:lstStyle>
            <a:lvl1pPr marL="257449" indent="-257449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807" indent="-214541" algn="l" defTabSz="6865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164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30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696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962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1227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493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759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/>
              <a:t>HashSet</a:t>
            </a:r>
          </a:p>
          <a:p>
            <a:r>
              <a:rPr lang="ru-RU" sz="2000"/>
              <a:t>Неупорядоченная коллекция</a:t>
            </a:r>
            <a:endParaRPr lang="en-US" sz="2000"/>
          </a:p>
          <a:p>
            <a:r>
              <a:rPr lang="ru-RU" sz="2000"/>
              <a:t>Использует</a:t>
            </a:r>
            <a:r>
              <a:rPr lang="en-US" sz="2000"/>
              <a:t> </a:t>
            </a:r>
            <a:r>
              <a:rPr lang="ru-RU" sz="2000"/>
              <a:t>хэш-фуркцию</a:t>
            </a:r>
          </a:p>
          <a:p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27354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Framework. HasSet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D3E6D19-119D-6345-BD88-C155E66FDBF0}"/>
              </a:ext>
            </a:extLst>
          </p:cNvPr>
          <p:cNvSpPr/>
          <p:nvPr/>
        </p:nvSpPr>
        <p:spPr>
          <a:xfrm>
            <a:off x="323528" y="3258259"/>
            <a:ext cx="148745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true</a:t>
            </a:r>
            <a:endParaRPr lang="en-US"/>
          </a:p>
          <a:p>
            <a:r>
              <a:rPr lang="ru-RU"/>
              <a:t>true</a:t>
            </a:r>
            <a:endParaRPr lang="en-US"/>
          </a:p>
          <a:p>
            <a:r>
              <a:rPr lang="ru-RU"/>
              <a:t>true</a:t>
            </a:r>
            <a:endParaRPr lang="en-US"/>
          </a:p>
          <a:p>
            <a:r>
              <a:rPr lang="ru-RU"/>
              <a:t>false</a:t>
            </a:r>
            <a:endParaRPr lang="en-US"/>
          </a:p>
          <a:p>
            <a:r>
              <a:rPr lang="ru-RU"/>
              <a:t>[One, Two, Three]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CC29899-9271-B94A-B883-4F12A78428E8}"/>
              </a:ext>
            </a:extLst>
          </p:cNvPr>
          <p:cNvSpPr/>
          <p:nvPr/>
        </p:nvSpPr>
        <p:spPr>
          <a:xfrm>
            <a:off x="316347" y="77155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CollectionDemoSet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Set&lt;String&gt; set1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HashSet&lt;&gt;();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.println(set1.add(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.println(set1.add(</a:t>
            </a:r>
            <a:r>
              <a:rPr lang="en-US" b="1">
                <a:solidFill>
                  <a:srgbClr val="008000"/>
                </a:solidFill>
              </a:rPr>
              <a:t>"Two"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.println(set1.add(</a:t>
            </a:r>
            <a:r>
              <a:rPr lang="en-US" b="1">
                <a:solidFill>
                  <a:srgbClr val="008000"/>
                </a:solidFill>
              </a:rPr>
              <a:t>"One"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.println(set1.add(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64D4DFD-78E3-D24A-BB9E-E8DDB7BC7627}"/>
              </a:ext>
            </a:extLst>
          </p:cNvPr>
          <p:cNvSpPr/>
          <p:nvPr/>
        </p:nvSpPr>
        <p:spPr>
          <a:xfrm>
            <a:off x="4888347" y="771549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CollectionDemoLinkedSet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Set&lt;String&gt; set1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LinkedHashSet&lt;&gt;();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.println(set1.add(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.println(set1.add(</a:t>
            </a:r>
            <a:r>
              <a:rPr lang="en-US" b="1">
                <a:solidFill>
                  <a:srgbClr val="008000"/>
                </a:solidFill>
              </a:rPr>
              <a:t>"Two"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.println(set1.add(</a:t>
            </a:r>
            <a:r>
              <a:rPr lang="en-US" b="1">
                <a:solidFill>
                  <a:srgbClr val="008000"/>
                </a:solidFill>
              </a:rPr>
              <a:t>"One"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.println(set1.add(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5DEE40B-2E02-7B42-B664-0F983442D927}"/>
              </a:ext>
            </a:extLst>
          </p:cNvPr>
          <p:cNvSpPr/>
          <p:nvPr/>
        </p:nvSpPr>
        <p:spPr>
          <a:xfrm>
            <a:off x="4872271" y="3258259"/>
            <a:ext cx="148745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true</a:t>
            </a:r>
            <a:endParaRPr lang="en-US"/>
          </a:p>
          <a:p>
            <a:r>
              <a:rPr lang="ru-RU"/>
              <a:t>true</a:t>
            </a:r>
            <a:endParaRPr lang="en-US"/>
          </a:p>
          <a:p>
            <a:r>
              <a:rPr lang="ru-RU"/>
              <a:t>true</a:t>
            </a:r>
            <a:endParaRPr lang="en-US"/>
          </a:p>
          <a:p>
            <a:r>
              <a:rPr lang="ru-RU"/>
              <a:t>false</a:t>
            </a:r>
            <a:endParaRPr lang="en-US"/>
          </a:p>
          <a:p>
            <a:r>
              <a:rPr lang="ru-RU"/>
              <a:t>[Three, Two, One]</a:t>
            </a:r>
          </a:p>
        </p:txBody>
      </p:sp>
    </p:spTree>
    <p:extLst>
      <p:ext uri="{BB962C8B-B14F-4D97-AF65-F5344CB8AC3E}">
        <p14:creationId xmlns:p14="http://schemas.microsoft.com/office/powerpoint/2010/main" val="338799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Framework. Set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8" y="843559"/>
            <a:ext cx="6560619" cy="3751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TreeSet</a:t>
            </a:r>
          </a:p>
          <a:p>
            <a:r>
              <a:rPr lang="ru-RU" sz="2200"/>
              <a:t>Элементы в коллекции отсортированы </a:t>
            </a:r>
            <a:endParaRPr lang="en-US" sz="2200"/>
          </a:p>
          <a:p>
            <a:r>
              <a:rPr lang="ru-RU" sz="2200"/>
              <a:t>доп. методы:	</a:t>
            </a:r>
          </a:p>
          <a:p>
            <a:pPr lvl="1"/>
            <a:r>
              <a:rPr lang="en-US"/>
              <a:t>Object first()</a:t>
            </a:r>
            <a:endParaRPr lang="ru-RU"/>
          </a:p>
          <a:p>
            <a:pPr lvl="1"/>
            <a:r>
              <a:rPr lang="en-US"/>
              <a:t>Object last()</a:t>
            </a:r>
          </a:p>
          <a:p>
            <a:pPr lvl="1"/>
            <a:r>
              <a:rPr lang="en-US"/>
              <a:t>E lower(E e)</a:t>
            </a:r>
            <a:r>
              <a:rPr lang="ru-RU"/>
              <a:t> - </a:t>
            </a:r>
            <a:r>
              <a:rPr lang="ru-RU" sz="1400"/>
              <a:t>возвращает наибольший элемент в наборе, но строго меньше чём заданный если такого элемента нет, то в результате будет возвращено </a:t>
            </a:r>
            <a:r>
              <a:rPr lang="en-US" sz="1400"/>
              <a:t>null</a:t>
            </a:r>
          </a:p>
          <a:p>
            <a:pPr lvl="1"/>
            <a:r>
              <a:rPr lang="en-US"/>
              <a:t>E floor(E e)</a:t>
            </a:r>
            <a:r>
              <a:rPr lang="ru-RU"/>
              <a:t> - </a:t>
            </a:r>
            <a:r>
              <a:rPr lang="ru-RU" sz="1300"/>
              <a:t>возвращает наибольший элемент в наборе, но меньше чём заданный или равный ему, в случае отсутствия такого элемента будет возвращено </a:t>
            </a:r>
            <a:r>
              <a:rPr lang="en-US" sz="1300"/>
              <a:t>null</a:t>
            </a:r>
          </a:p>
          <a:p>
            <a:pPr lvl="1"/>
            <a:r>
              <a:rPr lang="en-US"/>
              <a:t>E ceiling(E e)</a:t>
            </a:r>
            <a:r>
              <a:rPr lang="ru-RU"/>
              <a:t> - </a:t>
            </a:r>
            <a:r>
              <a:rPr lang="ru-RU" sz="1200"/>
              <a:t>возвращает ближайший элемент в наборе, но который больше или равняется заданному, в случае отсутствия такого элемента будет возвращено </a:t>
            </a:r>
            <a:r>
              <a:rPr lang="en-US" sz="1200"/>
              <a:t>null</a:t>
            </a:r>
          </a:p>
          <a:p>
            <a:pPr lvl="1"/>
            <a:r>
              <a:rPr lang="en-US"/>
              <a:t>E higher(E e)</a:t>
            </a:r>
            <a:r>
              <a:rPr lang="ru-RU"/>
              <a:t> - </a:t>
            </a:r>
            <a:r>
              <a:rPr lang="ru-RU" sz="1200"/>
              <a:t>возвращает ближайший элемент в наборе, но строго больше чём заданный, в случае отсутствия такого элемента будет возвращено </a:t>
            </a:r>
            <a:r>
              <a:rPr lang="en-US" sz="1200"/>
              <a:t>null</a:t>
            </a:r>
            <a:endParaRPr lang="ru-RU" sz="1200" b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A20F07-0D2A-6F4C-AC81-40809BD3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12" y="516962"/>
            <a:ext cx="1734952" cy="46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95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Framework. TreeSet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2A1C92-376D-824F-96F8-BD1610F5349A}"/>
              </a:ext>
            </a:extLst>
          </p:cNvPr>
          <p:cNvSpPr/>
          <p:nvPr/>
        </p:nvSpPr>
        <p:spPr>
          <a:xfrm>
            <a:off x="243629" y="915566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CollectionDemoTreeSet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TreeSet&lt;String&gt; set1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TreeSet&lt;&gt;();</a:t>
            </a:r>
            <a:br>
              <a:rPr lang="en-US"/>
            </a:br>
            <a:r>
              <a:rPr lang="en-US"/>
              <a:t>        set1.add(</a:t>
            </a:r>
            <a:r>
              <a:rPr lang="en-US" b="1">
                <a:solidFill>
                  <a:srgbClr val="008000"/>
                </a:solidFill>
              </a:rPr>
              <a:t>"One"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set1.add(</a:t>
            </a:r>
            <a:r>
              <a:rPr lang="en-US" b="1">
                <a:solidFill>
                  <a:srgbClr val="008000"/>
                </a:solidFill>
              </a:rPr>
              <a:t>"Two"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set1.add(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set1.add(</a:t>
            </a:r>
            <a:r>
              <a:rPr lang="en-US" b="1">
                <a:solidFill>
                  <a:srgbClr val="008000"/>
                </a:solidFill>
              </a:rPr>
              <a:t>"Four"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set1.add(</a:t>
            </a:r>
            <a:r>
              <a:rPr lang="en-US" b="1">
                <a:solidFill>
                  <a:srgbClr val="008000"/>
                </a:solidFill>
              </a:rPr>
              <a:t>"Five"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.println(set1.first());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.println(set1.last());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.println(set1.higher(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.println(set1.lower(</a:t>
            </a:r>
            <a:r>
              <a:rPr lang="en-US" b="1">
                <a:solidFill>
                  <a:srgbClr val="008000"/>
                </a:solidFill>
              </a:rPr>
              <a:t>"Four"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263E48-2CF0-104C-920E-5D4EB1768DB6}"/>
              </a:ext>
            </a:extLst>
          </p:cNvPr>
          <p:cNvSpPr/>
          <p:nvPr/>
        </p:nvSpPr>
        <p:spPr>
          <a:xfrm>
            <a:off x="5386559" y="2571750"/>
            <a:ext cx="226940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[Five, Four, One, Three, Two]</a:t>
            </a:r>
            <a:endParaRPr lang="en-US"/>
          </a:p>
          <a:p>
            <a:r>
              <a:rPr lang="ru-RU"/>
              <a:t>Five</a:t>
            </a:r>
            <a:endParaRPr lang="en-US"/>
          </a:p>
          <a:p>
            <a:r>
              <a:rPr lang="ru-RU"/>
              <a:t>Two</a:t>
            </a:r>
            <a:endParaRPr lang="en-US"/>
          </a:p>
          <a:p>
            <a:r>
              <a:rPr lang="ru-RU"/>
              <a:t>Two</a:t>
            </a:r>
            <a:endParaRPr lang="en-US"/>
          </a:p>
          <a:p>
            <a:r>
              <a:rPr lang="ru-RU"/>
              <a:t>Five</a:t>
            </a:r>
          </a:p>
        </p:txBody>
      </p:sp>
    </p:spTree>
    <p:extLst>
      <p:ext uri="{BB962C8B-B14F-4D97-AF65-F5344CB8AC3E}">
        <p14:creationId xmlns:p14="http://schemas.microsoft.com/office/powerpoint/2010/main" val="65321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7640739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Map </a:t>
            </a:r>
            <a:r>
              <a:rPr lang="en-US" sz="2000"/>
              <a:t>- </a:t>
            </a:r>
            <a:r>
              <a:rPr lang="ru-RU" sz="2000"/>
              <a:t>набор данных в виде пар ключ/значение</a:t>
            </a:r>
          </a:p>
          <a:p>
            <a:r>
              <a:rPr lang="ru-RU" sz="2000"/>
              <a:t>не может содержать элементы с одинаковыми ключами</a:t>
            </a:r>
          </a:p>
          <a:p>
            <a:r>
              <a:rPr lang="ru-RU" sz="2000"/>
              <a:t>ключи и значения могут быть любых типов (в том числе и </a:t>
            </a:r>
            <a:r>
              <a:rPr lang="en-US" sz="2000"/>
              <a:t>null)</a:t>
            </a:r>
            <a:endParaRPr lang="ru-RU" sz="2000"/>
          </a:p>
          <a:p>
            <a:r>
              <a:rPr lang="ru-RU" sz="2000"/>
              <a:t>Удобно использовать для манипуляций с данными по ключу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 b="1"/>
              <a:t>Map.Entry – </a:t>
            </a:r>
            <a:r>
              <a:rPr lang="ru-RU" sz="2000" b="1"/>
              <a:t>единичная запись в </a:t>
            </a:r>
            <a:r>
              <a:rPr lang="en-US" sz="2000" b="1"/>
              <a:t>Map</a:t>
            </a:r>
            <a:endParaRPr lang="ru-RU" sz="2000" b="1"/>
          </a:p>
          <a:p>
            <a:r>
              <a:rPr lang="en-US" sz="2000"/>
              <a:t>Object getKey() </a:t>
            </a:r>
          </a:p>
          <a:p>
            <a:r>
              <a:rPr lang="en-US" sz="2000"/>
              <a:t>Object getValue()</a:t>
            </a:r>
            <a:endParaRPr lang="ru-RU" sz="2000" b="1"/>
          </a:p>
          <a:p>
            <a:endParaRPr lang="ru-RU" sz="20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2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Map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7640739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/>
              <a:t>Основные методы:</a:t>
            </a:r>
          </a:p>
          <a:p>
            <a:r>
              <a:rPr lang="en-US" sz="2000"/>
              <a:t>Object put(Object key, Object value)</a:t>
            </a:r>
            <a:endParaRPr lang="ru-RU" sz="2000"/>
          </a:p>
          <a:p>
            <a:r>
              <a:rPr lang="en-US" sz="2000"/>
              <a:t>void putAll(Map map)</a:t>
            </a:r>
            <a:endParaRPr lang="ru-RU" sz="2000"/>
          </a:p>
          <a:p>
            <a:r>
              <a:rPr lang="en-US" sz="2000"/>
              <a:t>Object remove(Object key)</a:t>
            </a:r>
            <a:endParaRPr lang="ru-RU" sz="2000"/>
          </a:p>
          <a:p>
            <a:r>
              <a:rPr lang="en-US" sz="2000"/>
              <a:t>Object get(Object key)</a:t>
            </a:r>
            <a:endParaRPr lang="ru-RU" sz="2000"/>
          </a:p>
          <a:p>
            <a:r>
              <a:rPr lang="en-US" sz="2000"/>
              <a:t>boolean containsKey(Object key)</a:t>
            </a:r>
            <a:endParaRPr lang="ru-RU" sz="2000"/>
          </a:p>
          <a:p>
            <a:r>
              <a:rPr lang="en-US" sz="2000"/>
              <a:t>Set keySet()</a:t>
            </a:r>
            <a:endParaRPr lang="ru-RU" sz="2000"/>
          </a:p>
          <a:p>
            <a:r>
              <a:rPr lang="en-US" sz="2000"/>
              <a:t>Set entrySet()</a:t>
            </a:r>
            <a:endParaRPr lang="ru-RU" sz="2000" b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27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6416603" cy="266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HashMap </a:t>
            </a:r>
            <a:r>
              <a:rPr lang="en-US" sz="2000"/>
              <a:t>– </a:t>
            </a:r>
            <a:r>
              <a:rPr lang="ru-RU" sz="2000"/>
              <a:t>реализация интерфейса </a:t>
            </a:r>
            <a:r>
              <a:rPr lang="en-US" sz="2000"/>
              <a:t>Map, </a:t>
            </a:r>
            <a:r>
              <a:rPr lang="ru-RU" sz="2000"/>
              <a:t>основанная на хэш-таблице</a:t>
            </a:r>
          </a:p>
          <a:p>
            <a:r>
              <a:rPr lang="ru-RU" sz="1800"/>
              <a:t>содержит данные основанные на ключе</a:t>
            </a:r>
          </a:p>
          <a:p>
            <a:r>
              <a:rPr lang="ru-RU" sz="1800"/>
              <a:t>содержит только уникальные ключи</a:t>
            </a:r>
          </a:p>
          <a:p>
            <a:r>
              <a:rPr lang="ru-RU" sz="1800"/>
              <a:t>может содержать один</a:t>
            </a:r>
            <a:r>
              <a:rPr lang="en-US" sz="1800"/>
              <a:t> null-</a:t>
            </a:r>
            <a:r>
              <a:rPr lang="ru-RU" sz="1800"/>
              <a:t>ключ и множество </a:t>
            </a:r>
            <a:r>
              <a:rPr lang="en-US" sz="1800"/>
              <a:t>null-</a:t>
            </a:r>
            <a:r>
              <a:rPr lang="ru-RU" sz="1800"/>
              <a:t>значений</a:t>
            </a:r>
          </a:p>
          <a:p>
            <a:r>
              <a:rPr lang="ru-RU" sz="1800"/>
              <a:t>порядок со временем не гарантирован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9BD661-59D2-7E45-B3DC-221EA1EA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113" y="1035929"/>
            <a:ext cx="2425700" cy="29591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046492-B26A-5A47-8C6A-58147CB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2710"/>
            <a:ext cx="9144000" cy="717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D93A9F-388E-E746-893A-44445A9D6B21}"/>
              </a:ext>
            </a:extLst>
          </p:cNvPr>
          <p:cNvSpPr txBox="1"/>
          <p:nvPr/>
        </p:nvSpPr>
        <p:spPr>
          <a:xfrm>
            <a:off x="299429" y="334122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 –</a:t>
            </a:r>
            <a:r>
              <a:rPr lang="ru-RU"/>
              <a:t> тип ключа</a:t>
            </a:r>
          </a:p>
          <a:p>
            <a:r>
              <a:rPr lang="en-US"/>
              <a:t>V – </a:t>
            </a:r>
            <a:r>
              <a:rPr lang="ru-RU"/>
              <a:t>тип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297702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Collections Framework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Преимущества</a:t>
            </a:r>
          </a:p>
          <a:p>
            <a:r>
              <a:rPr lang="ru-RU" dirty="0"/>
              <a:t>Позволяет сосредоточится на функциональности, а не на деталях реализации</a:t>
            </a:r>
          </a:p>
          <a:p>
            <a:r>
              <a:rPr lang="ru-RU" dirty="0"/>
              <a:t>Высокая производительность</a:t>
            </a:r>
          </a:p>
          <a:p>
            <a:r>
              <a:rPr lang="ru-RU" dirty="0"/>
              <a:t>Множество готовых реализаций</a:t>
            </a:r>
          </a:p>
          <a:p>
            <a:r>
              <a:rPr lang="ru-RU" dirty="0"/>
              <a:t>Понятное и схожее </a:t>
            </a:r>
            <a:r>
              <a:rPr lang="en-US" dirty="0"/>
              <a:t>API</a:t>
            </a:r>
            <a:endParaRPr lang="ru-RU" dirty="0"/>
          </a:p>
          <a:p>
            <a:endParaRPr lang="en-US" b="1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990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Framework. HashMap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D2DB947-9181-5A44-8C7B-455395D61BDE}"/>
              </a:ext>
            </a:extLst>
          </p:cNvPr>
          <p:cNvSpPr/>
          <p:nvPr/>
        </p:nvSpPr>
        <p:spPr>
          <a:xfrm>
            <a:off x="611560" y="3723917"/>
            <a:ext cx="3175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{1=One, 2=Two, 3=Three, 4=Four, 5=Five}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10A866E-3432-B547-8EC6-E9893185D4F8}"/>
              </a:ext>
            </a:extLst>
          </p:cNvPr>
          <p:cNvSpPr/>
          <p:nvPr/>
        </p:nvSpPr>
        <p:spPr>
          <a:xfrm>
            <a:off x="244765" y="7715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CollectionDemoMap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Map&lt;Integer, String&gt; map1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HashMap&lt;&gt;();</a:t>
            </a:r>
            <a:br>
              <a:rPr lang="en-US"/>
            </a:br>
            <a:r>
              <a:rPr lang="en-US"/>
              <a:t>        map1.put(</a:t>
            </a:r>
            <a:r>
              <a:rPr lang="en-US">
                <a:solidFill>
                  <a:srgbClr val="0000FF"/>
                </a:solidFill>
              </a:rPr>
              <a:t>2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"Two"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map1.put(</a:t>
            </a:r>
            <a:r>
              <a:rPr lang="en-US">
                <a:solidFill>
                  <a:srgbClr val="0000FF"/>
                </a:solidFill>
              </a:rPr>
              <a:t>4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"Four"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map1.put(</a:t>
            </a:r>
            <a:r>
              <a:rPr lang="en-US">
                <a:solidFill>
                  <a:srgbClr val="0000FF"/>
                </a:solidFill>
              </a:rPr>
              <a:t>5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"Five"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map1.put(</a:t>
            </a:r>
            <a:r>
              <a:rPr lang="en-US">
                <a:solidFill>
                  <a:srgbClr val="0000FF"/>
                </a:solidFill>
              </a:rPr>
              <a:t>1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"One"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map1.put(</a:t>
            </a:r>
            <a:r>
              <a:rPr lang="en-US">
                <a:solidFill>
                  <a:srgbClr val="0000FF"/>
                </a:solidFill>
              </a:rPr>
              <a:t>3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.println(map1);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338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6056563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LinkedHashMap </a:t>
            </a:r>
            <a:r>
              <a:rPr lang="en-US" sz="2000"/>
              <a:t>-</a:t>
            </a:r>
            <a:r>
              <a:rPr lang="ru-RU" sz="2000"/>
              <a:t> то же самое, что и </a:t>
            </a:r>
            <a:r>
              <a:rPr lang="en-US" sz="2000"/>
              <a:t>HasMap, </a:t>
            </a:r>
            <a:r>
              <a:rPr lang="ru-RU" sz="2000"/>
              <a:t>только сохраняет порядок добавления элементов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0B7F88-BEBB-8847-8EE3-82D9EF5D7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13" y="683026"/>
            <a:ext cx="2374900" cy="3911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158FA6-5874-3F47-8DAB-EBAF9CC3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1" y="2296492"/>
            <a:ext cx="6289629" cy="7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15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Framework. HashMap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32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D2DB947-9181-5A44-8C7B-455395D61BDE}"/>
              </a:ext>
            </a:extLst>
          </p:cNvPr>
          <p:cNvSpPr/>
          <p:nvPr/>
        </p:nvSpPr>
        <p:spPr>
          <a:xfrm>
            <a:off x="611560" y="3723917"/>
            <a:ext cx="3175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{2=Two, 4=Four, 5=Five, 1=One, 3=Three}</a:t>
            </a: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10A866E-3432-B547-8EC6-E9893185D4F8}"/>
              </a:ext>
            </a:extLst>
          </p:cNvPr>
          <p:cNvSpPr/>
          <p:nvPr/>
        </p:nvSpPr>
        <p:spPr>
          <a:xfrm>
            <a:off x="244765" y="7715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CollectionDemoMap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Map&lt;Integer, String&gt; map1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HashMap&lt;&gt;();</a:t>
            </a:r>
            <a:br>
              <a:rPr lang="en-US"/>
            </a:br>
            <a:r>
              <a:rPr lang="en-US"/>
              <a:t>        map1.put(</a:t>
            </a:r>
            <a:r>
              <a:rPr lang="en-US">
                <a:solidFill>
                  <a:srgbClr val="0000FF"/>
                </a:solidFill>
              </a:rPr>
              <a:t>2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"Two"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map1.put(</a:t>
            </a:r>
            <a:r>
              <a:rPr lang="en-US">
                <a:solidFill>
                  <a:srgbClr val="0000FF"/>
                </a:solidFill>
              </a:rPr>
              <a:t>4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"Four"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map1.put(</a:t>
            </a:r>
            <a:r>
              <a:rPr lang="en-US">
                <a:solidFill>
                  <a:srgbClr val="0000FF"/>
                </a:solidFill>
              </a:rPr>
              <a:t>5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"Five"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map1.put(</a:t>
            </a:r>
            <a:r>
              <a:rPr lang="en-US">
                <a:solidFill>
                  <a:srgbClr val="0000FF"/>
                </a:solidFill>
              </a:rPr>
              <a:t>1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"One"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map1.put(</a:t>
            </a:r>
            <a:r>
              <a:rPr lang="en-US">
                <a:solidFill>
                  <a:srgbClr val="0000FF"/>
                </a:solidFill>
              </a:rPr>
              <a:t>3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"Three"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.println(map1);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18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23413" y="692891"/>
            <a:ext cx="6056563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TreeMap </a:t>
            </a:r>
            <a:r>
              <a:rPr lang="en-US" sz="2000"/>
              <a:t>–</a:t>
            </a:r>
            <a:r>
              <a:rPr lang="ru-RU" sz="2000"/>
              <a:t> отсортированный </a:t>
            </a:r>
            <a:r>
              <a:rPr lang="en-US" sz="2000"/>
              <a:t>HashMap</a:t>
            </a:r>
          </a:p>
          <a:p>
            <a:r>
              <a:rPr lang="ru-RU" sz="2000"/>
              <a:t>в отличие от </a:t>
            </a:r>
            <a:r>
              <a:rPr lang="en-US" sz="2000"/>
              <a:t>HashMap </a:t>
            </a:r>
            <a:r>
              <a:rPr lang="ru-RU" sz="2000"/>
              <a:t>не может содержать </a:t>
            </a:r>
            <a:r>
              <a:rPr lang="en-US" sz="2000"/>
              <a:t>null-</a:t>
            </a:r>
            <a:r>
              <a:rPr lang="ru-RU" sz="2000"/>
              <a:t>ключ</a:t>
            </a:r>
          </a:p>
          <a:p>
            <a:r>
              <a:rPr lang="ru-RU" sz="2000"/>
              <a:t>содержит значения в отсортированном порядке (по возрастанию)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9F05B9-C322-8047-998B-FB90DDA4C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820" y="725192"/>
            <a:ext cx="2190993" cy="37187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C2FD80-EF95-AF4B-8E51-1189AC343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6450"/>
            <a:ext cx="9144000" cy="8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Collections Framework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b="1" dirty="0"/>
          </a:p>
          <a:p>
            <a:endParaRPr lang="en-US" b="1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C6992F-4D47-9149-A911-FFCE9558F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99465"/>
            <a:ext cx="5190591" cy="42999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4385FE-803E-5448-A0FF-0A01044C1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799465"/>
            <a:ext cx="1065623" cy="19536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6E50EF-F0F8-6946-960B-3CB9BB75E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920" y="843915"/>
            <a:ext cx="1076980" cy="1909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095344-2B42-5548-8ACC-90E7784DEA40}"/>
              </a:ext>
            </a:extLst>
          </p:cNvPr>
          <p:cNvSpPr txBox="1"/>
          <p:nvPr/>
        </p:nvSpPr>
        <p:spPr>
          <a:xfrm>
            <a:off x="5814325" y="3435846"/>
            <a:ext cx="2345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Способы обхода коллекции: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 помощью итератора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 помощью цикла</a:t>
            </a:r>
          </a:p>
        </p:txBody>
      </p:sp>
    </p:spTree>
    <p:extLst>
      <p:ext uri="{BB962C8B-B14F-4D97-AF65-F5344CB8AC3E}">
        <p14:creationId xmlns:p14="http://schemas.microsoft.com/office/powerpoint/2010/main" val="3676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Framework. </a:t>
            </a:r>
            <a:r>
              <a:rPr lang="ru-RU"/>
              <a:t>Способы обхода коллеций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for-each</a:t>
            </a:r>
          </a:p>
          <a:p>
            <a:pPr marL="343266" lvl="1" indent="0">
              <a:buNone/>
            </a:pPr>
            <a:r>
              <a:rPr lang="en-US"/>
              <a:t>for (Object o : collection) {</a:t>
            </a:r>
          </a:p>
          <a:p>
            <a:pPr marL="343266" lvl="1" indent="0">
              <a:buNone/>
            </a:pPr>
            <a:r>
              <a:rPr lang="en-US"/>
              <a:t>	System.out.println(o);</a:t>
            </a:r>
          </a:p>
          <a:p>
            <a:pPr marL="343266" lvl="1" indent="0">
              <a:buNone/>
            </a:pPr>
            <a:r>
              <a:rPr lang="en-US"/>
              <a:t>}</a:t>
            </a:r>
            <a:endParaRPr lang="en-US" b="1"/>
          </a:p>
          <a:p>
            <a:r>
              <a:rPr lang="en-US" b="1"/>
              <a:t>iterator</a:t>
            </a:r>
          </a:p>
          <a:p>
            <a:pPr marL="300358" lvl="1" indent="0">
              <a:buNone/>
            </a:pPr>
            <a:r>
              <a:rPr lang="en-US"/>
              <a:t>Iterator&lt;String&gt; iterator = collection.iterator();</a:t>
            </a:r>
          </a:p>
          <a:p>
            <a:pPr marL="300358" lvl="1" indent="0">
              <a:buNone/>
            </a:pPr>
            <a:r>
              <a:rPr lang="en-US"/>
              <a:t>while (iterator.hasNext()) {</a:t>
            </a:r>
          </a:p>
          <a:p>
            <a:pPr marL="300358" lvl="1" indent="0">
              <a:buNone/>
            </a:pPr>
            <a:r>
              <a:rPr lang="en-US"/>
              <a:t>	String next=iterator.next();</a:t>
            </a:r>
          </a:p>
          <a:p>
            <a:pPr marL="300358" lvl="1" indent="0">
              <a:buNone/>
            </a:pPr>
            <a:r>
              <a:rPr lang="en-US"/>
              <a:t>	System.out.println(next);</a:t>
            </a:r>
          </a:p>
          <a:p>
            <a:pPr marL="300358" lvl="1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0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Collections Framework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java.lang.Iterable</a:t>
            </a:r>
            <a:r>
              <a:rPr lang="en-US" b="1" dirty="0"/>
              <a:t>&lt;T&gt;</a:t>
            </a:r>
          </a:p>
          <a:p>
            <a:r>
              <a:rPr lang="en-US"/>
              <a:t>Iterator&lt;T&gt; iterator()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java.util.Iterator&lt;E&gt;</a:t>
            </a:r>
          </a:p>
          <a:p>
            <a:r>
              <a:rPr lang="en-US"/>
              <a:t>boolean hasNext();</a:t>
            </a:r>
          </a:p>
          <a:p>
            <a:r>
              <a:rPr lang="en-US"/>
              <a:t>E next();</a:t>
            </a:r>
          </a:p>
          <a:p>
            <a:endParaRPr lang="en-US"/>
          </a:p>
          <a:p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1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Collections Framework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/>
              <a:t>java.util.Collection&lt;E&gt;</a:t>
            </a:r>
          </a:p>
          <a:p>
            <a:r>
              <a:rPr lang="en-US"/>
              <a:t>public boolean </a:t>
            </a:r>
            <a:r>
              <a:rPr lang="en-US" b="1"/>
              <a:t>add</a:t>
            </a:r>
            <a:r>
              <a:rPr lang="en-US"/>
              <a:t>(Object element)</a:t>
            </a:r>
          </a:p>
          <a:p>
            <a:pPr fontAlgn="t"/>
            <a:r>
              <a:rPr lang="en-US"/>
              <a:t>public boolean </a:t>
            </a:r>
            <a:r>
              <a:rPr lang="en-US" b="1"/>
              <a:t>addAll</a:t>
            </a:r>
            <a:r>
              <a:rPr lang="en-US"/>
              <a:t>(Collection c)</a:t>
            </a:r>
            <a:endParaRPr lang="ru-RU"/>
          </a:p>
          <a:p>
            <a:pPr fontAlgn="t"/>
            <a:r>
              <a:rPr lang="en-US"/>
              <a:t>public boolean </a:t>
            </a:r>
            <a:r>
              <a:rPr lang="en-US" b="1"/>
              <a:t>remove</a:t>
            </a:r>
            <a:r>
              <a:rPr lang="en-US"/>
              <a:t>(Object element)</a:t>
            </a:r>
            <a:endParaRPr lang="ru-RU"/>
          </a:p>
          <a:p>
            <a:pPr fontAlgn="t"/>
            <a:r>
              <a:rPr lang="en-US"/>
              <a:t>public boolean </a:t>
            </a:r>
            <a:r>
              <a:rPr lang="en-US" b="1"/>
              <a:t>removeAll</a:t>
            </a:r>
            <a:r>
              <a:rPr lang="en-US"/>
              <a:t>(Collection c)</a:t>
            </a:r>
            <a:endParaRPr lang="ru-RU"/>
          </a:p>
          <a:p>
            <a:pPr fontAlgn="t"/>
            <a:r>
              <a:rPr lang="en-US"/>
              <a:t>public boolean </a:t>
            </a:r>
            <a:r>
              <a:rPr lang="en-US" b="1"/>
              <a:t>retainAll</a:t>
            </a:r>
            <a:r>
              <a:rPr lang="en-US"/>
              <a:t>(Collection c)</a:t>
            </a:r>
            <a:endParaRPr lang="ru-RU"/>
          </a:p>
          <a:p>
            <a:pPr fontAlgn="t"/>
            <a:r>
              <a:rPr lang="en-US"/>
              <a:t>public int </a:t>
            </a:r>
            <a:r>
              <a:rPr lang="en-US" b="1"/>
              <a:t>size</a:t>
            </a:r>
            <a:r>
              <a:rPr lang="en-US"/>
              <a:t>()</a:t>
            </a:r>
            <a:endParaRPr lang="ru-RU"/>
          </a:p>
          <a:p>
            <a:pPr fontAlgn="t"/>
            <a:r>
              <a:rPr lang="en-US"/>
              <a:t>public void </a:t>
            </a:r>
            <a:r>
              <a:rPr lang="en-US" b="1"/>
              <a:t>clear</a:t>
            </a:r>
            <a:r>
              <a:rPr lang="en-US"/>
              <a:t>()</a:t>
            </a:r>
            <a:endParaRPr lang="ru-RU"/>
          </a:p>
          <a:p>
            <a:pPr fontAlgn="t"/>
            <a:r>
              <a:rPr lang="en-US"/>
              <a:t>public boolean </a:t>
            </a:r>
            <a:r>
              <a:rPr lang="en-US" b="1"/>
              <a:t>contains</a:t>
            </a:r>
            <a:r>
              <a:rPr lang="en-US"/>
              <a:t>(Object element)</a:t>
            </a:r>
            <a:endParaRPr lang="ru-RU"/>
          </a:p>
          <a:p>
            <a:pPr fontAlgn="t"/>
            <a:r>
              <a:rPr lang="en-US"/>
              <a:t>public boolean </a:t>
            </a:r>
            <a:r>
              <a:rPr lang="en-US" b="1"/>
              <a:t>containsAll</a:t>
            </a:r>
            <a:r>
              <a:rPr lang="en-US"/>
              <a:t>(Collection c)</a:t>
            </a:r>
            <a:endParaRPr lang="ru-RU"/>
          </a:p>
          <a:p>
            <a:pPr fontAlgn="t"/>
            <a:r>
              <a:rPr lang="en-US"/>
              <a:t>public Iterator </a:t>
            </a:r>
            <a:r>
              <a:rPr lang="en-US" b="1" u="sng"/>
              <a:t>iterator</a:t>
            </a:r>
            <a:r>
              <a:rPr lang="en-US"/>
              <a:t>()</a:t>
            </a:r>
            <a:endParaRPr lang="ru-RU"/>
          </a:p>
          <a:p>
            <a:pPr fontAlgn="t"/>
            <a:r>
              <a:rPr lang="en-US"/>
              <a:t>public Object[] </a:t>
            </a:r>
            <a:r>
              <a:rPr lang="en-US" b="1"/>
              <a:t>toArray</a:t>
            </a:r>
            <a:r>
              <a:rPr lang="en-US"/>
              <a:t>()</a:t>
            </a:r>
            <a:endParaRPr lang="ru-RU"/>
          </a:p>
          <a:p>
            <a:pPr fontAlgn="t"/>
            <a:r>
              <a:rPr lang="en-US"/>
              <a:t>public boolean </a:t>
            </a:r>
            <a:r>
              <a:rPr lang="en-US" b="1"/>
              <a:t>isEmpty</a:t>
            </a:r>
            <a:r>
              <a:rPr lang="en-US"/>
              <a:t>()</a:t>
            </a:r>
            <a:endParaRPr lang="ru-RU"/>
          </a:p>
          <a:p>
            <a:pPr fontAlgn="t"/>
            <a:r>
              <a:rPr lang="en-US"/>
              <a:t>public boolean </a:t>
            </a:r>
            <a:r>
              <a:rPr lang="en-US" b="1"/>
              <a:t>equals</a:t>
            </a:r>
            <a:r>
              <a:rPr lang="en-US"/>
              <a:t>(Object element)</a:t>
            </a:r>
            <a:endParaRPr lang="ru-RU"/>
          </a:p>
          <a:p>
            <a:pPr fontAlgn="t"/>
            <a:r>
              <a:rPr lang="en-US"/>
              <a:t>public int </a:t>
            </a:r>
            <a:r>
              <a:rPr lang="en-US" b="1"/>
              <a:t>hashCode</a:t>
            </a:r>
            <a:r>
              <a:rPr lang="en-US"/>
              <a:t>()</a:t>
            </a:r>
            <a:endParaRPr lang="ru-RU"/>
          </a:p>
          <a:p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151EC-F766-FE4A-8B2E-26EEE87DFD59}"/>
              </a:ext>
            </a:extLst>
          </p:cNvPr>
          <p:cNvSpPr txBox="1"/>
          <p:nvPr/>
        </p:nvSpPr>
        <p:spPr>
          <a:xfrm>
            <a:off x="4626104" y="1796172"/>
            <a:ext cx="4003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Основные методы работы </a:t>
            </a:r>
          </a:p>
          <a:p>
            <a:r>
              <a:rPr lang="ru-RU" sz="2400"/>
              <a:t>с коллецией, общие для </a:t>
            </a:r>
          </a:p>
          <a:p>
            <a:r>
              <a:rPr lang="ru-RU" sz="2400"/>
              <a:t>всех реализаций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40279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7640739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List</a:t>
            </a:r>
            <a:r>
              <a:rPr lang="ru-RU" b="1"/>
              <a:t> </a:t>
            </a:r>
            <a:r>
              <a:rPr lang="ru-RU"/>
              <a:t>– упорядоченный набор элементов</a:t>
            </a:r>
          </a:p>
          <a:p>
            <a:r>
              <a:rPr lang="ru-RU"/>
              <a:t>доступ по индексу</a:t>
            </a:r>
          </a:p>
          <a:p>
            <a:r>
              <a:rPr lang="ru-RU"/>
              <a:t>может содержать дубликаты</a:t>
            </a:r>
          </a:p>
          <a:p>
            <a:r>
              <a:rPr lang="ru-RU"/>
              <a:t>вставка и удаление в любое место списка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35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E257E4-414E-1A42-850F-11B58114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71939"/>
            <a:ext cx="5867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7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/>
              <a:t>Collections Framework</a:t>
            </a:r>
            <a:r>
              <a:rPr lang="ru-RU"/>
              <a:t>. </a:t>
            </a:r>
            <a:r>
              <a:rPr lang="en-US"/>
              <a:t>List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7640739" cy="37510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/>
              <a:t>Основные алгоритмы:</a:t>
            </a:r>
            <a:endParaRPr lang="en-US" b="1"/>
          </a:p>
          <a:p>
            <a:r>
              <a:rPr lang="en-US"/>
              <a:t>sort — </a:t>
            </a:r>
            <a:r>
              <a:rPr lang="ru-RU"/>
              <a:t>сортировка списка (сортировка слиянием)</a:t>
            </a:r>
            <a:endParaRPr lang="en-US"/>
          </a:p>
          <a:p>
            <a:r>
              <a:rPr lang="en-US"/>
              <a:t>shuffle — </a:t>
            </a:r>
            <a:r>
              <a:rPr lang="ru-RU"/>
              <a:t>перемешивание списка в случайном порядке</a:t>
            </a:r>
            <a:endParaRPr lang="en-US"/>
          </a:p>
          <a:p>
            <a:r>
              <a:rPr lang="en-US"/>
              <a:t>reverse — </a:t>
            </a:r>
            <a:r>
              <a:rPr lang="ru-RU"/>
              <a:t>обратный порядок элементов в списке</a:t>
            </a:r>
            <a:endParaRPr lang="en-US"/>
          </a:p>
          <a:p>
            <a:r>
              <a:rPr lang="en-US"/>
              <a:t>rotate — </a:t>
            </a:r>
            <a:r>
              <a:rPr lang="ru-RU"/>
              <a:t>смещение элементов списка на указанную дистанцию</a:t>
            </a:r>
            <a:endParaRPr lang="en-US"/>
          </a:p>
          <a:p>
            <a:r>
              <a:rPr lang="en-US"/>
              <a:t>swap — </a:t>
            </a:r>
            <a:r>
              <a:rPr lang="ru-RU"/>
              <a:t>поменять местами элементы списка</a:t>
            </a:r>
            <a:endParaRPr lang="en-US"/>
          </a:p>
          <a:p>
            <a:r>
              <a:rPr lang="en-US"/>
              <a:t>replaceAll — </a:t>
            </a:r>
            <a:r>
              <a:rPr lang="ru-RU"/>
              <a:t>заменить все</a:t>
            </a:r>
            <a:endParaRPr lang="en-US"/>
          </a:p>
          <a:p>
            <a:r>
              <a:rPr lang="en-US"/>
              <a:t>fill — </a:t>
            </a:r>
            <a:r>
              <a:rPr lang="ru-RU"/>
              <a:t>заменить все элементы списка на указанный</a:t>
            </a:r>
            <a:endParaRPr lang="en-US"/>
          </a:p>
          <a:p>
            <a:r>
              <a:rPr lang="en-US"/>
              <a:t>copy — </a:t>
            </a:r>
            <a:r>
              <a:rPr lang="ru-RU"/>
              <a:t>копирование одного списка в другой</a:t>
            </a:r>
            <a:endParaRPr lang="en-US"/>
          </a:p>
          <a:p>
            <a:r>
              <a:rPr lang="en-US"/>
              <a:t>binarySearch — </a:t>
            </a:r>
            <a:r>
              <a:rPr lang="ru-RU"/>
              <a:t>поиск элемента (бинарный поиск)</a:t>
            </a:r>
            <a:endParaRPr lang="en-US"/>
          </a:p>
          <a:p>
            <a:r>
              <a:rPr lang="en-US"/>
              <a:t>indexOfSubList — </a:t>
            </a:r>
            <a:r>
              <a:rPr lang="ru-RU"/>
              <a:t>получение индекса первого элемента подсписка</a:t>
            </a:r>
            <a:endParaRPr lang="en-US"/>
          </a:p>
          <a:p>
            <a:r>
              <a:rPr lang="en-US"/>
              <a:t>lastIndexOfSubList — </a:t>
            </a:r>
            <a:r>
              <a:rPr lang="ru-RU"/>
              <a:t>получение индекса последнего элемента подсписка</a:t>
            </a:r>
            <a:r>
              <a:rPr lang="en-US"/>
              <a:t>.</a:t>
            </a:r>
            <a:endParaRPr lang="ru-RU" b="1"/>
          </a:p>
          <a:p>
            <a:pPr marL="0" indent="0">
              <a:buNone/>
            </a:pPr>
            <a:endParaRPr lang="ru-RU" b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98DE83-71A6-2045-BD21-3D543C5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00150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A57FC6-3FE5-7747-913F-53B81BAD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41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53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1192</Words>
  <Application>Microsoft Macintosh PowerPoint</Application>
  <PresentationFormat>Экран (16:9)</PresentationFormat>
  <Paragraphs>292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FedraSansPro-Light</vt:lpstr>
      <vt:lpstr>FedraSansPro-Medium</vt:lpstr>
      <vt:lpstr>Тема Office</vt:lpstr>
      <vt:lpstr>6. Структуры данных</vt:lpstr>
      <vt:lpstr>Java Collections Framework</vt:lpstr>
      <vt:lpstr>Java Collections Framework</vt:lpstr>
      <vt:lpstr>Java Collections Framework</vt:lpstr>
      <vt:lpstr>Java Collections Framework. Способы обхода коллеций</vt:lpstr>
      <vt:lpstr>Java Collections Framework</vt:lpstr>
      <vt:lpstr>Java Collections Framework</vt:lpstr>
      <vt:lpstr>Java Collections Framework</vt:lpstr>
      <vt:lpstr>Java Collections Framework. List</vt:lpstr>
      <vt:lpstr>Java Collections Framework. List</vt:lpstr>
      <vt:lpstr>Java Collections Framework. ArrayList. Примеры</vt:lpstr>
      <vt:lpstr>Java Collections Framework. ArrayList. Примеры</vt:lpstr>
      <vt:lpstr>Java Collections Framework. List</vt:lpstr>
      <vt:lpstr>Java Collections Framework. LinkedList</vt:lpstr>
      <vt:lpstr>Java Collections Framework. LinkedList. Примеры</vt:lpstr>
      <vt:lpstr>Java Collections Framework. ArrayList vs LinkedList</vt:lpstr>
      <vt:lpstr>Java Collections Framework. LinkedList</vt:lpstr>
      <vt:lpstr>Java Collections Framework. Queue. Примеры</vt:lpstr>
      <vt:lpstr>Java Collections Framework. Deque</vt:lpstr>
      <vt:lpstr>Java Collections Framework. Deque</vt:lpstr>
      <vt:lpstr>Java Collections Framework. Queue. Примеры</vt:lpstr>
      <vt:lpstr>Java Collections Framework</vt:lpstr>
      <vt:lpstr>Java Collections Framework. Set</vt:lpstr>
      <vt:lpstr>Java Collections Framework. HasSet</vt:lpstr>
      <vt:lpstr>Java Collections Framework. Set</vt:lpstr>
      <vt:lpstr>Java Collections Framework. TreeSet</vt:lpstr>
      <vt:lpstr>Java Collections Framework</vt:lpstr>
      <vt:lpstr>Java Collections Framework. Map</vt:lpstr>
      <vt:lpstr>Java Collections Framework</vt:lpstr>
      <vt:lpstr>Java Collections Framework. HashMap</vt:lpstr>
      <vt:lpstr>Java Collections Framework</vt:lpstr>
      <vt:lpstr>Java Collections Framework. HashMap</vt:lpstr>
      <vt:lpstr>Java Collections Framework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Вячеслав Алеферов</cp:lastModifiedBy>
  <cp:revision>136</cp:revision>
  <dcterms:created xsi:type="dcterms:W3CDTF">2016-09-22T14:54:54Z</dcterms:created>
  <dcterms:modified xsi:type="dcterms:W3CDTF">2018-09-26T14:44:47Z</dcterms:modified>
</cp:coreProperties>
</file>