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0" autoAdjust="0"/>
    <p:restoredTop sz="94660"/>
  </p:normalViewPr>
  <p:slideViewPr>
    <p:cSldViewPr snapToGrid="0">
      <p:cViewPr varScale="1">
        <p:scale>
          <a:sx n="40" d="100"/>
          <a:sy n="40" d="100"/>
        </p:scale>
        <p:origin x="48"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FE06-DF1F-460E-AD27-4E11A4CB1BB0}"/>
              </a:ext>
            </a:extLst>
          </p:cNvPr>
          <p:cNvSpPr>
            <a:spLocks noGrp="1"/>
          </p:cNvSpPr>
          <p:nvPr>
            <p:ph type="ctrTitle"/>
          </p:nvPr>
        </p:nvSpPr>
        <p:spPr>
          <a:xfrm>
            <a:off x="1433385" y="262361"/>
            <a:ext cx="10071228" cy="1195736"/>
          </a:xfrm>
        </p:spPr>
        <p:txBody>
          <a:bodyPr>
            <a:normAutofit fontScale="90000"/>
          </a:bodyPr>
          <a:lstStyle/>
          <a:p>
            <a:r>
              <a:rPr lang="en-AU" sz="2000" b="1" dirty="0"/>
              <a:t>Author: </a:t>
            </a:r>
            <a:r>
              <a:rPr lang="en-AU" sz="2000" i="1" dirty="0"/>
              <a:t>Alessandro Ferro</a:t>
            </a:r>
            <a:br>
              <a:rPr lang="en-AU" dirty="0"/>
            </a:br>
            <a:endParaRPr lang="en-AU" dirty="0"/>
          </a:p>
        </p:txBody>
      </p:sp>
      <p:sp>
        <p:nvSpPr>
          <p:cNvPr id="3" name="Subtitle 2">
            <a:extLst>
              <a:ext uri="{FF2B5EF4-FFF2-40B4-BE49-F238E27FC236}">
                <a16:creationId xmlns:a16="http://schemas.microsoft.com/office/drawing/2014/main" id="{2BE54F06-956C-4959-A74E-74085AC1A204}"/>
              </a:ext>
            </a:extLst>
          </p:cNvPr>
          <p:cNvSpPr>
            <a:spLocks noGrp="1"/>
          </p:cNvSpPr>
          <p:nvPr>
            <p:ph type="subTitle" idx="1"/>
          </p:nvPr>
        </p:nvSpPr>
        <p:spPr>
          <a:xfrm>
            <a:off x="1433385" y="2026508"/>
            <a:ext cx="10071228" cy="4569133"/>
          </a:xfrm>
        </p:spPr>
        <p:txBody>
          <a:bodyPr/>
          <a:lstStyle/>
          <a:p>
            <a:pPr algn="ctr"/>
            <a:r>
              <a:rPr lang="en-AU" sz="4000" b="1" dirty="0">
                <a:solidFill>
                  <a:schemeClr val="accent2">
                    <a:lumMod val="75000"/>
                  </a:schemeClr>
                </a:solidFill>
              </a:rPr>
              <a:t>ICTICT509</a:t>
            </a:r>
            <a:endParaRPr lang="en-AU" sz="4000" dirty="0">
              <a:solidFill>
                <a:schemeClr val="accent2">
                  <a:lumMod val="75000"/>
                </a:schemeClr>
              </a:solidFill>
            </a:endParaRPr>
          </a:p>
          <a:p>
            <a:pPr algn="ctr"/>
            <a:r>
              <a:rPr lang="en-AU" sz="4000" b="1" dirty="0">
                <a:solidFill>
                  <a:schemeClr val="accent2">
                    <a:lumMod val="75000"/>
                  </a:schemeClr>
                </a:solidFill>
              </a:rPr>
              <a:t> </a:t>
            </a:r>
            <a:endParaRPr lang="en-AU" sz="4000" dirty="0">
              <a:solidFill>
                <a:schemeClr val="accent2">
                  <a:lumMod val="75000"/>
                </a:schemeClr>
              </a:solidFill>
            </a:endParaRPr>
          </a:p>
          <a:p>
            <a:pPr algn="ctr"/>
            <a:r>
              <a:rPr lang="en-AU" sz="4000" b="1" dirty="0">
                <a:solidFill>
                  <a:schemeClr val="accent2">
                    <a:lumMod val="75000"/>
                  </a:schemeClr>
                </a:solidFill>
              </a:rPr>
              <a:t>Task 2</a:t>
            </a:r>
          </a:p>
          <a:p>
            <a:pPr algn="ctr"/>
            <a:endParaRPr lang="en-AU" sz="4000" b="1" dirty="0">
              <a:solidFill>
                <a:schemeClr val="accent2">
                  <a:lumMod val="75000"/>
                </a:schemeClr>
              </a:solidFill>
            </a:endParaRPr>
          </a:p>
          <a:p>
            <a:pPr algn="ctr"/>
            <a:endParaRPr lang="en-AU" sz="4000" b="1" dirty="0">
              <a:solidFill>
                <a:schemeClr val="accent2">
                  <a:lumMod val="75000"/>
                </a:schemeClr>
              </a:solidFill>
            </a:endParaRPr>
          </a:p>
          <a:p>
            <a:endParaRPr lang="en-AU" b="1" dirty="0"/>
          </a:p>
          <a:p>
            <a:r>
              <a:rPr lang="en-AU" b="1" dirty="0">
                <a:solidFill>
                  <a:schemeClr val="accent2">
                    <a:lumMod val="75000"/>
                  </a:schemeClr>
                </a:solidFill>
              </a:rPr>
              <a:t>Student ID: </a:t>
            </a:r>
            <a:r>
              <a:rPr lang="en-AU" dirty="0">
                <a:solidFill>
                  <a:schemeClr val="accent2">
                    <a:lumMod val="75000"/>
                  </a:schemeClr>
                </a:solidFill>
              </a:rPr>
              <a:t>83126277</a:t>
            </a:r>
          </a:p>
          <a:p>
            <a:endParaRPr lang="en-AU" sz="4000" dirty="0">
              <a:solidFill>
                <a:schemeClr val="accent2">
                  <a:lumMod val="75000"/>
                </a:schemeClr>
              </a:solidFill>
            </a:endParaRPr>
          </a:p>
          <a:p>
            <a:pPr algn="ctr"/>
            <a:endParaRPr lang="en-AU" dirty="0"/>
          </a:p>
        </p:txBody>
      </p:sp>
    </p:spTree>
    <p:extLst>
      <p:ext uri="{BB962C8B-B14F-4D97-AF65-F5344CB8AC3E}">
        <p14:creationId xmlns:p14="http://schemas.microsoft.com/office/powerpoint/2010/main" val="2940645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F67E5-F089-437A-94A3-F0F276AB153D}"/>
              </a:ext>
            </a:extLst>
          </p:cNvPr>
          <p:cNvSpPr>
            <a:spLocks noGrp="1"/>
          </p:cNvSpPr>
          <p:nvPr>
            <p:ph idx="1"/>
          </p:nvPr>
        </p:nvSpPr>
        <p:spPr>
          <a:xfrm>
            <a:off x="2589212" y="240632"/>
            <a:ext cx="8915400" cy="6617369"/>
          </a:xfrm>
        </p:spPr>
        <p:txBody>
          <a:bodyPr>
            <a:normAutofit lnSpcReduction="10000"/>
          </a:bodyPr>
          <a:lstStyle/>
          <a:p>
            <a:r>
              <a:rPr lang="en-NZ" sz="2400" b="1" dirty="0"/>
              <a:t>Bloom’s Taxonomy </a:t>
            </a:r>
            <a:r>
              <a:rPr lang="en-NZ" sz="2400" dirty="0"/>
              <a:t>refers to the hierarchical categorisation of questions, according to the level of cognitive skills required to answer them. </a:t>
            </a:r>
          </a:p>
          <a:p>
            <a:pPr marL="0" indent="0">
              <a:buNone/>
            </a:pPr>
            <a:endParaRPr lang="en-NZ" sz="2400" dirty="0"/>
          </a:p>
          <a:p>
            <a:pPr marL="0" indent="0">
              <a:buNone/>
            </a:pPr>
            <a:r>
              <a:rPr lang="en-AU" sz="2400" dirty="0"/>
              <a:t>Following are the different levels (low to high) and what they involve:</a:t>
            </a:r>
          </a:p>
          <a:p>
            <a:pPr marL="0" indent="0">
              <a:buNone/>
            </a:pPr>
            <a:r>
              <a:rPr lang="en-AU" sz="2400" b="1" dirty="0"/>
              <a:t>Knowledge </a:t>
            </a:r>
            <a:r>
              <a:rPr lang="en-AU" sz="2400" dirty="0">
                <a:sym typeface="Wingdings" panose="05000000000000000000" pitchFamily="2" charset="2"/>
              </a:rPr>
              <a:t> Recall of Specifics and universals, methods and processes, patterns, structure or settings.</a:t>
            </a:r>
          </a:p>
          <a:p>
            <a:pPr marL="0" indent="0">
              <a:buNone/>
            </a:pPr>
            <a:r>
              <a:rPr lang="en-AU" sz="2400" b="1" dirty="0">
                <a:sym typeface="Wingdings" panose="05000000000000000000" pitchFamily="2" charset="2"/>
              </a:rPr>
              <a:t>Comprehension </a:t>
            </a:r>
            <a:r>
              <a:rPr lang="en-AU" sz="2400" dirty="0">
                <a:sym typeface="Wingdings" panose="05000000000000000000" pitchFamily="2" charset="2"/>
              </a:rPr>
              <a:t> Understanding and apprehension.</a:t>
            </a:r>
            <a:endParaRPr lang="en-AU" sz="2400" b="1" dirty="0">
              <a:sym typeface="Wingdings" panose="05000000000000000000" pitchFamily="2" charset="2"/>
            </a:endParaRPr>
          </a:p>
          <a:p>
            <a:pPr marL="0" indent="0">
              <a:buNone/>
            </a:pPr>
            <a:r>
              <a:rPr lang="en-AU" sz="2400" b="1" dirty="0">
                <a:sym typeface="Wingdings" panose="05000000000000000000" pitchFamily="2" charset="2"/>
              </a:rPr>
              <a:t>Application </a:t>
            </a:r>
            <a:r>
              <a:rPr lang="en-AU" sz="2400" dirty="0">
                <a:sym typeface="Wingdings" panose="05000000000000000000" pitchFamily="2" charset="2"/>
              </a:rPr>
              <a:t> Use of abstractions in particular and concrete situations.</a:t>
            </a:r>
            <a:endParaRPr lang="en-AU" sz="2400" b="1" dirty="0">
              <a:sym typeface="Wingdings" panose="05000000000000000000" pitchFamily="2" charset="2"/>
            </a:endParaRPr>
          </a:p>
          <a:p>
            <a:pPr marL="0" indent="0">
              <a:buNone/>
            </a:pPr>
            <a:r>
              <a:rPr lang="en-AU" sz="2400" b="1" dirty="0">
                <a:sym typeface="Wingdings" panose="05000000000000000000" pitchFamily="2" charset="2"/>
              </a:rPr>
              <a:t>Analysis</a:t>
            </a:r>
            <a:r>
              <a:rPr lang="en-AU" sz="2400" dirty="0">
                <a:sym typeface="Wingdings" panose="05000000000000000000" pitchFamily="2" charset="2"/>
              </a:rPr>
              <a:t>  Breakdown of concepts and their relations.</a:t>
            </a:r>
            <a:endParaRPr lang="en-AU" sz="2400" b="1" dirty="0">
              <a:sym typeface="Wingdings" panose="05000000000000000000" pitchFamily="2" charset="2"/>
            </a:endParaRPr>
          </a:p>
          <a:p>
            <a:pPr marL="0" indent="0">
              <a:buNone/>
            </a:pPr>
            <a:r>
              <a:rPr lang="en-AU" sz="2400" b="1" dirty="0">
                <a:sym typeface="Wingdings" panose="05000000000000000000" pitchFamily="2" charset="2"/>
              </a:rPr>
              <a:t>Synthesis </a:t>
            </a:r>
            <a:r>
              <a:rPr lang="en-AU" sz="2400" dirty="0">
                <a:sym typeface="Wingdings" panose="05000000000000000000" pitchFamily="2" charset="2"/>
              </a:rPr>
              <a:t> Extract conclusions and concepts from individual elements.</a:t>
            </a:r>
            <a:endParaRPr lang="en-AU" sz="2400" b="1" dirty="0">
              <a:sym typeface="Wingdings" panose="05000000000000000000" pitchFamily="2" charset="2"/>
            </a:endParaRPr>
          </a:p>
          <a:p>
            <a:pPr marL="0" indent="0">
              <a:buNone/>
            </a:pPr>
            <a:r>
              <a:rPr lang="en-AU" sz="2400" b="1" dirty="0">
                <a:sym typeface="Wingdings" panose="05000000000000000000" pitchFamily="2" charset="2"/>
              </a:rPr>
              <a:t>Evaluation</a:t>
            </a:r>
            <a:r>
              <a:rPr lang="en-AU" sz="2400" dirty="0">
                <a:sym typeface="Wingdings" panose="05000000000000000000" pitchFamily="2" charset="2"/>
              </a:rPr>
              <a:t>  Judgement of material and methods in relation to a given purpose.</a:t>
            </a:r>
            <a:endParaRPr lang="en-NZ" sz="2400" b="1" dirty="0"/>
          </a:p>
        </p:txBody>
      </p:sp>
    </p:spTree>
    <p:extLst>
      <p:ext uri="{BB962C8B-B14F-4D97-AF65-F5344CB8AC3E}">
        <p14:creationId xmlns:p14="http://schemas.microsoft.com/office/powerpoint/2010/main" val="2640458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AE4EA0-0D15-415E-8A64-6A011171EEFE}"/>
              </a:ext>
            </a:extLst>
          </p:cNvPr>
          <p:cNvSpPr>
            <a:spLocks noGrp="1"/>
          </p:cNvSpPr>
          <p:nvPr>
            <p:ph idx="1"/>
          </p:nvPr>
        </p:nvSpPr>
        <p:spPr>
          <a:xfrm>
            <a:off x="2589212" y="264695"/>
            <a:ext cx="8915400" cy="6593305"/>
          </a:xfrm>
        </p:spPr>
        <p:txBody>
          <a:bodyPr>
            <a:normAutofit/>
          </a:bodyPr>
          <a:lstStyle/>
          <a:p>
            <a:r>
              <a:rPr lang="en-NZ" sz="2400" dirty="0"/>
              <a:t>Asking </a:t>
            </a:r>
            <a:r>
              <a:rPr lang="en-NZ" sz="2400" b="1" dirty="0"/>
              <a:t>Open or Closed Questions</a:t>
            </a:r>
            <a:r>
              <a:rPr lang="en-NZ" sz="2400" dirty="0"/>
              <a:t> can result in different outcomes.</a:t>
            </a:r>
          </a:p>
          <a:p>
            <a:endParaRPr lang="en-NZ" sz="2400" dirty="0"/>
          </a:p>
          <a:p>
            <a:pPr marL="0" indent="0">
              <a:buNone/>
            </a:pPr>
            <a:r>
              <a:rPr lang="en-NZ" sz="2400" b="1" dirty="0"/>
              <a:t>Closed questions</a:t>
            </a:r>
            <a:r>
              <a:rPr lang="en-NZ" sz="2400" dirty="0"/>
              <a:t> allow for just a limited number of answers to choose from. The “type” of the answer is already implied in the question itself.</a:t>
            </a:r>
          </a:p>
          <a:p>
            <a:pPr marL="0" indent="0">
              <a:buNone/>
            </a:pPr>
            <a:r>
              <a:rPr lang="en-NZ" sz="2400" dirty="0"/>
              <a:t>e.g. </a:t>
            </a:r>
          </a:p>
          <a:p>
            <a:pPr marL="0" indent="0">
              <a:buNone/>
            </a:pPr>
            <a:r>
              <a:rPr lang="en-NZ" sz="2400" dirty="0"/>
              <a:t>	</a:t>
            </a:r>
            <a:r>
              <a:rPr lang="en-NZ" sz="2400" b="1" dirty="0"/>
              <a:t>Q: </a:t>
            </a:r>
            <a:r>
              <a:rPr lang="en-NZ" sz="2400" dirty="0"/>
              <a:t>Do you do </a:t>
            </a:r>
            <a:r>
              <a:rPr lang="en-NZ" sz="2400" i="1" dirty="0">
                <a:effectLst>
                  <a:outerShdw blurRad="38100" dist="38100" dir="2700000" algn="tl">
                    <a:srgbClr val="000000">
                      <a:alpha val="43137"/>
                    </a:srgbClr>
                  </a:outerShdw>
                </a:effectLst>
              </a:rPr>
              <a:t>something</a:t>
            </a:r>
            <a:r>
              <a:rPr lang="en-NZ" sz="2400" dirty="0"/>
              <a:t>? </a:t>
            </a:r>
            <a:r>
              <a:rPr lang="en-NZ" sz="2400" b="1" dirty="0"/>
              <a:t>A: </a:t>
            </a:r>
            <a:r>
              <a:rPr lang="en-NZ" sz="2400" i="1" dirty="0"/>
              <a:t>Yes/No</a:t>
            </a:r>
          </a:p>
          <a:p>
            <a:pPr marL="0" indent="0">
              <a:buNone/>
            </a:pPr>
            <a:r>
              <a:rPr lang="en-NZ" sz="2400" i="1" dirty="0"/>
              <a:t>	</a:t>
            </a:r>
            <a:r>
              <a:rPr lang="en-NZ" sz="2400" b="1" i="1" dirty="0"/>
              <a:t>Q: </a:t>
            </a:r>
            <a:r>
              <a:rPr lang="en-NZ" sz="2400" dirty="0"/>
              <a:t>How many </a:t>
            </a:r>
            <a:r>
              <a:rPr lang="en-NZ" sz="2400" i="1" dirty="0">
                <a:effectLst>
                  <a:outerShdw blurRad="38100" dist="38100" dir="2700000" algn="tl">
                    <a:srgbClr val="000000">
                      <a:alpha val="43137"/>
                    </a:srgbClr>
                  </a:outerShdw>
                </a:effectLst>
              </a:rPr>
              <a:t>something </a:t>
            </a:r>
            <a:r>
              <a:rPr lang="en-NZ" sz="2400" dirty="0"/>
              <a:t>are there? </a:t>
            </a:r>
            <a:r>
              <a:rPr lang="en-NZ" sz="2400" b="1" dirty="0"/>
              <a:t>A: </a:t>
            </a:r>
            <a:r>
              <a:rPr lang="en-NZ" sz="2400" dirty="0"/>
              <a:t>1; 2; any number</a:t>
            </a:r>
          </a:p>
          <a:p>
            <a:pPr marL="0" indent="0">
              <a:buNone/>
            </a:pPr>
            <a:endParaRPr lang="en-NZ" sz="2400" i="1" dirty="0">
              <a:effectLst>
                <a:outerShdw blurRad="38100" dist="38100" dir="2700000" algn="tl">
                  <a:srgbClr val="000000">
                    <a:alpha val="43137"/>
                  </a:srgbClr>
                </a:outerShdw>
              </a:effectLst>
            </a:endParaRPr>
          </a:p>
          <a:p>
            <a:pPr marL="0" indent="0">
              <a:buNone/>
            </a:pPr>
            <a:r>
              <a:rPr lang="en-AU" sz="2400" dirty="0"/>
              <a:t>Drawbacks of closed questions:</a:t>
            </a:r>
          </a:p>
          <a:p>
            <a:pPr marL="0" indent="0">
              <a:buNone/>
            </a:pPr>
            <a:r>
              <a:rPr lang="en-AU" sz="2400" dirty="0"/>
              <a:t>	</a:t>
            </a:r>
            <a:r>
              <a:rPr lang="en-AU" sz="2400" dirty="0">
                <a:sym typeface="Wingdings" panose="05000000000000000000" pitchFamily="2" charset="2"/>
              </a:rPr>
              <a:t> The interviewer may just confirm their own opinion.</a:t>
            </a:r>
          </a:p>
          <a:p>
            <a:pPr marL="0" indent="0">
              <a:buNone/>
            </a:pPr>
            <a:r>
              <a:rPr lang="en-AU" sz="2400" dirty="0">
                <a:sym typeface="Wingdings" panose="05000000000000000000" pitchFamily="2" charset="2"/>
              </a:rPr>
              <a:t>	 Doesn’t allow the interviewee to express themselves</a:t>
            </a:r>
          </a:p>
          <a:p>
            <a:pPr marL="0" indent="0">
              <a:buNone/>
            </a:pPr>
            <a:r>
              <a:rPr lang="en-AU" sz="2400" dirty="0">
                <a:sym typeface="Wingdings" panose="05000000000000000000" pitchFamily="2" charset="2"/>
              </a:rPr>
              <a:t>	 Risks to bypass important information.</a:t>
            </a:r>
            <a:endParaRPr lang="en-AU" sz="2400" dirty="0"/>
          </a:p>
        </p:txBody>
      </p:sp>
    </p:spTree>
    <p:extLst>
      <p:ext uri="{BB962C8B-B14F-4D97-AF65-F5344CB8AC3E}">
        <p14:creationId xmlns:p14="http://schemas.microsoft.com/office/powerpoint/2010/main" val="81930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378C5-0086-4792-824F-469E8E2D2A7E}"/>
              </a:ext>
            </a:extLst>
          </p:cNvPr>
          <p:cNvSpPr>
            <a:spLocks noGrp="1"/>
          </p:cNvSpPr>
          <p:nvPr>
            <p:ph idx="1"/>
          </p:nvPr>
        </p:nvSpPr>
        <p:spPr>
          <a:xfrm>
            <a:off x="2589212" y="505325"/>
            <a:ext cx="8915400" cy="6039853"/>
          </a:xfrm>
        </p:spPr>
        <p:txBody>
          <a:bodyPr>
            <a:normAutofit/>
          </a:bodyPr>
          <a:lstStyle/>
          <a:p>
            <a:r>
              <a:rPr lang="en-NZ" sz="2400" b="1" dirty="0"/>
              <a:t>Open questions</a:t>
            </a:r>
            <a:r>
              <a:rPr lang="en-NZ" sz="2400" dirty="0"/>
              <a:t> allow for many answers, over which the analyst has no control.</a:t>
            </a:r>
          </a:p>
          <a:p>
            <a:pPr marL="0" indent="0">
              <a:buNone/>
            </a:pPr>
            <a:endParaRPr lang="en-AU" sz="2400" b="1" dirty="0"/>
          </a:p>
          <a:p>
            <a:pPr marL="0" indent="0">
              <a:buNone/>
            </a:pPr>
            <a:r>
              <a:rPr lang="en-AU" sz="2400" dirty="0"/>
              <a:t>With open questions there are more chances that new information are revealed.</a:t>
            </a:r>
          </a:p>
          <a:p>
            <a:pPr marL="0" indent="0">
              <a:buNone/>
            </a:pPr>
            <a:endParaRPr lang="en-AU" sz="2400" dirty="0"/>
          </a:p>
          <a:p>
            <a:pPr marL="0" indent="0">
              <a:buNone/>
            </a:pPr>
            <a:r>
              <a:rPr lang="en-AU" sz="2400" dirty="0"/>
              <a:t>Also open questions have their own disadvantages:</a:t>
            </a:r>
          </a:p>
          <a:p>
            <a:pPr marL="0" indent="0">
              <a:buNone/>
            </a:pPr>
            <a:r>
              <a:rPr lang="en-AU" sz="2400" dirty="0"/>
              <a:t>	</a:t>
            </a:r>
            <a:r>
              <a:rPr lang="en-AU" sz="2400" dirty="0">
                <a:sym typeface="Wingdings" panose="05000000000000000000" pitchFamily="2" charset="2"/>
              </a:rPr>
              <a:t> The question may involve too much information to be summarised in one answer.</a:t>
            </a:r>
          </a:p>
          <a:p>
            <a:pPr marL="0" indent="0">
              <a:buNone/>
            </a:pPr>
            <a:r>
              <a:rPr lang="en-AU" sz="2400" dirty="0">
                <a:sym typeface="Wingdings" panose="05000000000000000000" pitchFamily="2" charset="2"/>
              </a:rPr>
              <a:t>	 It is a much slower process.</a:t>
            </a:r>
          </a:p>
          <a:p>
            <a:pPr marL="0" indent="0">
              <a:buNone/>
            </a:pPr>
            <a:r>
              <a:rPr lang="en-AU" sz="2400" dirty="0">
                <a:sym typeface="Wingdings" panose="05000000000000000000" pitchFamily="2" charset="2"/>
              </a:rPr>
              <a:t>	 It leaves the door open for more ambiguity.</a:t>
            </a:r>
          </a:p>
          <a:p>
            <a:pPr marL="0" indent="0">
              <a:buNone/>
            </a:pPr>
            <a:r>
              <a:rPr lang="en-AU" sz="2400" dirty="0">
                <a:sym typeface="Wingdings" panose="05000000000000000000" pitchFamily="2" charset="2"/>
              </a:rPr>
              <a:t>	 Answering an open question requires a bigger effort.</a:t>
            </a:r>
          </a:p>
        </p:txBody>
      </p:sp>
    </p:spTree>
    <p:extLst>
      <p:ext uri="{BB962C8B-B14F-4D97-AF65-F5344CB8AC3E}">
        <p14:creationId xmlns:p14="http://schemas.microsoft.com/office/powerpoint/2010/main" val="1315947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CB56A-860C-428C-AA3B-9F8405BDFD0A}"/>
              </a:ext>
            </a:extLst>
          </p:cNvPr>
          <p:cNvSpPr>
            <a:spLocks noGrp="1"/>
          </p:cNvSpPr>
          <p:nvPr>
            <p:ph idx="1"/>
          </p:nvPr>
        </p:nvSpPr>
        <p:spPr>
          <a:xfrm>
            <a:off x="2589212" y="192504"/>
            <a:ext cx="8915400" cy="6665495"/>
          </a:xfrm>
        </p:spPr>
        <p:txBody>
          <a:bodyPr>
            <a:normAutofit lnSpcReduction="10000"/>
          </a:bodyPr>
          <a:lstStyle/>
          <a:p>
            <a:r>
              <a:rPr lang="en-NZ" sz="2400" dirty="0"/>
              <a:t>Other aspects that an analyst must consider when designing questions are </a:t>
            </a:r>
            <a:r>
              <a:rPr lang="en-NZ" sz="2400" b="1" dirty="0"/>
              <a:t>Bias, Sensitivity and Plasticity.</a:t>
            </a:r>
          </a:p>
          <a:p>
            <a:endParaRPr lang="en-NZ" sz="2400" b="1" dirty="0"/>
          </a:p>
          <a:p>
            <a:r>
              <a:rPr lang="en-NZ" sz="2400" b="1" dirty="0"/>
              <a:t>Bias</a:t>
            </a:r>
            <a:r>
              <a:rPr lang="en-NZ" sz="2400" dirty="0"/>
              <a:t> : A question can designed to instil prejudice and influence the answer in a specific way. The answer to a biased question can either express agreement or challenge the statement implied in the question itself.</a:t>
            </a:r>
          </a:p>
          <a:p>
            <a:endParaRPr lang="en-NZ" sz="2400" dirty="0"/>
          </a:p>
          <a:p>
            <a:r>
              <a:rPr lang="en-NZ" sz="2400" b="1" dirty="0"/>
              <a:t>Sensitivity</a:t>
            </a:r>
            <a:r>
              <a:rPr lang="en-NZ" sz="2400" dirty="0"/>
              <a:t>: The wording chosen to express the question can influence the answer. In some environments some words can be charged with meanings that exceed their definitions.</a:t>
            </a:r>
          </a:p>
          <a:p>
            <a:endParaRPr lang="en-NZ" sz="2400" b="1" dirty="0"/>
          </a:p>
          <a:p>
            <a:r>
              <a:rPr lang="en-NZ" sz="2400" b="1" dirty="0"/>
              <a:t>Plasticity: </a:t>
            </a:r>
            <a:r>
              <a:rPr lang="en-NZ" sz="2400" dirty="0"/>
              <a:t>Refers to how the context may influence the answer to a question (even the order of the questions matters).</a:t>
            </a:r>
            <a:endParaRPr lang="en-AU" sz="2400" b="1" dirty="0"/>
          </a:p>
        </p:txBody>
      </p:sp>
    </p:spTree>
    <p:extLst>
      <p:ext uri="{BB962C8B-B14F-4D97-AF65-F5344CB8AC3E}">
        <p14:creationId xmlns:p14="http://schemas.microsoft.com/office/powerpoint/2010/main" val="3306312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F7D68-7C6A-4D36-9BEC-F2E17DFD0EA6}"/>
              </a:ext>
            </a:extLst>
          </p:cNvPr>
          <p:cNvSpPr>
            <a:spLocks noGrp="1"/>
          </p:cNvSpPr>
          <p:nvPr>
            <p:ph idx="1"/>
          </p:nvPr>
        </p:nvSpPr>
        <p:spPr>
          <a:xfrm>
            <a:off x="2589212" y="264695"/>
            <a:ext cx="8915400" cy="6376737"/>
          </a:xfrm>
        </p:spPr>
        <p:txBody>
          <a:bodyPr>
            <a:normAutofit/>
          </a:bodyPr>
          <a:lstStyle/>
          <a:p>
            <a:pPr marL="0" indent="0">
              <a:buNone/>
            </a:pPr>
            <a:r>
              <a:rPr lang="en-AU" sz="2800" b="1" dirty="0"/>
              <a:t>Reports and other data sources for review</a:t>
            </a:r>
          </a:p>
          <a:p>
            <a:pPr marL="0" indent="0">
              <a:buNone/>
            </a:pPr>
            <a:endParaRPr lang="en-AU" sz="2800" b="1" dirty="0"/>
          </a:p>
          <a:p>
            <a:r>
              <a:rPr lang="en-AU" sz="2400" b="1" dirty="0"/>
              <a:t>MS Word Questionnaire</a:t>
            </a:r>
          </a:p>
          <a:p>
            <a:pPr marL="0" indent="0">
              <a:buNone/>
            </a:pPr>
            <a:r>
              <a:rPr lang="en-AU" sz="2400" dirty="0"/>
              <a:t>MS Word forms has built in features to create questionnaires and surveys. It allows to easily write the questions and to distribute them via email. The data returned can then be easily imported into MS Excel.</a:t>
            </a:r>
          </a:p>
          <a:p>
            <a:pPr marL="0" indent="0">
              <a:buNone/>
            </a:pPr>
            <a:endParaRPr lang="en-AU" sz="2400" dirty="0"/>
          </a:p>
          <a:p>
            <a:r>
              <a:rPr lang="en-AU" sz="2400" b="1" dirty="0"/>
              <a:t>Interviews</a:t>
            </a:r>
          </a:p>
          <a:p>
            <a:pPr marL="0" indent="0">
              <a:buNone/>
            </a:pPr>
            <a:r>
              <a:rPr lang="en-AU" sz="2400" dirty="0"/>
              <a:t>Interviews may involve one or multiple parties and may be carried out over the phone. The interviewer is the one keeping track of the questions, answers and other relevant information.</a:t>
            </a:r>
          </a:p>
        </p:txBody>
      </p:sp>
    </p:spTree>
    <p:extLst>
      <p:ext uri="{BB962C8B-B14F-4D97-AF65-F5344CB8AC3E}">
        <p14:creationId xmlns:p14="http://schemas.microsoft.com/office/powerpoint/2010/main" val="3234217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C5FA3-6503-4F07-8FA8-CC06F7121EFE}"/>
              </a:ext>
            </a:extLst>
          </p:cNvPr>
          <p:cNvSpPr>
            <a:spLocks noGrp="1"/>
          </p:cNvSpPr>
          <p:nvPr>
            <p:ph idx="1"/>
          </p:nvPr>
        </p:nvSpPr>
        <p:spPr>
          <a:xfrm>
            <a:off x="2589212" y="481262"/>
            <a:ext cx="8915400" cy="6376737"/>
          </a:xfrm>
        </p:spPr>
        <p:txBody>
          <a:bodyPr>
            <a:normAutofit/>
          </a:bodyPr>
          <a:lstStyle/>
          <a:p>
            <a:pPr marL="0" indent="0">
              <a:buNone/>
            </a:pPr>
            <a:r>
              <a:rPr lang="en-AU" sz="2800" b="1" dirty="0"/>
              <a:t>Business critical factors relating to current and future directions of the organisation</a:t>
            </a:r>
          </a:p>
          <a:p>
            <a:r>
              <a:rPr lang="en-AU" sz="2400" dirty="0"/>
              <a:t>Identifying the </a:t>
            </a:r>
            <a:r>
              <a:rPr lang="en-AU" sz="2400" b="1" dirty="0"/>
              <a:t>Functional Requirements </a:t>
            </a:r>
            <a:r>
              <a:rPr lang="en-AU" sz="2400" dirty="0"/>
              <a:t>is one of the (if not the most) important aspects of the requirements gathering process.</a:t>
            </a:r>
          </a:p>
          <a:p>
            <a:pPr marL="0" indent="0">
              <a:buNone/>
            </a:pPr>
            <a:endParaRPr lang="en-AU" sz="2400" dirty="0"/>
          </a:p>
          <a:p>
            <a:pPr marL="0" indent="0">
              <a:buNone/>
            </a:pPr>
            <a:r>
              <a:rPr lang="en-AU" sz="2400" dirty="0"/>
              <a:t>Functional requirements express the </a:t>
            </a:r>
            <a:r>
              <a:rPr lang="en-AU" sz="2400" b="1" dirty="0"/>
              <a:t>needs of the business</a:t>
            </a:r>
            <a:r>
              <a:rPr lang="en-AU" sz="2400" dirty="0"/>
              <a:t> and often define the acceptance criteria for the application.</a:t>
            </a:r>
          </a:p>
          <a:p>
            <a:pPr marL="0" indent="0">
              <a:buNone/>
            </a:pPr>
            <a:endParaRPr lang="en-AU" sz="2400" dirty="0"/>
          </a:p>
          <a:p>
            <a:pPr marL="0" indent="0">
              <a:buNone/>
            </a:pPr>
            <a:r>
              <a:rPr lang="en-AU" sz="2400" dirty="0"/>
              <a:t>When identifying the functional requirements it is important to have a clear understanding of the problem they mean to solve and its characteristics and of the solution to the problem with its limitations.</a:t>
            </a:r>
          </a:p>
        </p:txBody>
      </p:sp>
    </p:spTree>
    <p:extLst>
      <p:ext uri="{BB962C8B-B14F-4D97-AF65-F5344CB8AC3E}">
        <p14:creationId xmlns:p14="http://schemas.microsoft.com/office/powerpoint/2010/main" val="1762517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0C87F2-9C4E-4665-BC27-CDC44B349DEB}"/>
              </a:ext>
            </a:extLst>
          </p:cNvPr>
          <p:cNvSpPr>
            <a:spLocks noGrp="1"/>
          </p:cNvSpPr>
          <p:nvPr>
            <p:ph idx="1"/>
          </p:nvPr>
        </p:nvSpPr>
        <p:spPr>
          <a:xfrm>
            <a:off x="2589212" y="288759"/>
            <a:ext cx="8915400" cy="6400800"/>
          </a:xfrm>
        </p:spPr>
        <p:txBody>
          <a:bodyPr>
            <a:normAutofit lnSpcReduction="10000"/>
          </a:bodyPr>
          <a:lstStyle/>
          <a:p>
            <a:r>
              <a:rPr lang="en-NZ" sz="2400" dirty="0"/>
              <a:t>Non less important are the </a:t>
            </a:r>
            <a:r>
              <a:rPr lang="en-NZ" sz="2400" b="1" dirty="0"/>
              <a:t>Non-functional requirements</a:t>
            </a:r>
            <a:r>
              <a:rPr lang="en-NZ" sz="2400" dirty="0"/>
              <a:t>.</a:t>
            </a:r>
            <a:r>
              <a:rPr lang="en-AU" sz="2400" dirty="0"/>
              <a:t> If functional requirements define what the system should do, non-functional requirements define the system itself. </a:t>
            </a:r>
            <a:r>
              <a:rPr lang="en-AU" sz="2400" b="1" dirty="0"/>
              <a:t>Characteristics, features and attributes </a:t>
            </a:r>
            <a:r>
              <a:rPr lang="en-AU" sz="2400" dirty="0"/>
              <a:t>of the system concur to define its </a:t>
            </a:r>
            <a:r>
              <a:rPr lang="en-AU" sz="2400" b="1" dirty="0"/>
              <a:t>constraints</a:t>
            </a:r>
            <a:r>
              <a:rPr lang="en-AU" sz="2400" dirty="0"/>
              <a:t>.</a:t>
            </a:r>
          </a:p>
          <a:p>
            <a:pPr marL="0" indent="0">
              <a:buNone/>
            </a:pPr>
            <a:endParaRPr lang="en-AU" sz="2400" dirty="0"/>
          </a:p>
          <a:p>
            <a:pPr marL="0" indent="0">
              <a:buNone/>
            </a:pPr>
            <a:r>
              <a:rPr lang="en-AU" sz="2400" dirty="0"/>
              <a:t>Non-functional requirements can be classified by type.</a:t>
            </a:r>
          </a:p>
          <a:p>
            <a:pPr marL="0" indent="0">
              <a:buNone/>
            </a:pPr>
            <a:r>
              <a:rPr lang="en-AU" sz="2400" dirty="0"/>
              <a:t>	</a:t>
            </a:r>
            <a:r>
              <a:rPr lang="en-AU" sz="2400" dirty="0">
                <a:sym typeface="Wingdings" panose="05000000000000000000" pitchFamily="2" charset="2"/>
              </a:rPr>
              <a:t> Performance</a:t>
            </a:r>
          </a:p>
          <a:p>
            <a:pPr marL="0" indent="0">
              <a:buNone/>
            </a:pPr>
            <a:r>
              <a:rPr lang="en-AU" sz="2400" dirty="0">
                <a:sym typeface="Wingdings" panose="05000000000000000000" pitchFamily="2" charset="2"/>
              </a:rPr>
              <a:t>	 Information</a:t>
            </a:r>
          </a:p>
          <a:p>
            <a:pPr marL="0" indent="0">
              <a:buNone/>
            </a:pPr>
            <a:r>
              <a:rPr lang="en-AU" sz="2400" dirty="0">
                <a:sym typeface="Wingdings" panose="05000000000000000000" pitchFamily="2" charset="2"/>
              </a:rPr>
              <a:t>	 Economy</a:t>
            </a:r>
          </a:p>
          <a:p>
            <a:pPr marL="0" indent="0">
              <a:buNone/>
            </a:pPr>
            <a:r>
              <a:rPr lang="en-AU" sz="2400" dirty="0">
                <a:sym typeface="Wingdings" panose="05000000000000000000" pitchFamily="2" charset="2"/>
              </a:rPr>
              <a:t>	 Control and security</a:t>
            </a:r>
          </a:p>
          <a:p>
            <a:pPr marL="0" indent="0">
              <a:buNone/>
            </a:pPr>
            <a:r>
              <a:rPr lang="en-NZ" sz="2400" dirty="0"/>
              <a:t>	</a:t>
            </a:r>
            <a:r>
              <a:rPr lang="en-NZ" sz="2400" dirty="0">
                <a:sym typeface="Wingdings" panose="05000000000000000000" pitchFamily="2" charset="2"/>
              </a:rPr>
              <a:t> Efficiency</a:t>
            </a:r>
          </a:p>
          <a:p>
            <a:pPr marL="0" indent="0">
              <a:buNone/>
            </a:pPr>
            <a:r>
              <a:rPr lang="en-NZ" sz="2400" dirty="0">
                <a:sym typeface="Wingdings" panose="05000000000000000000" pitchFamily="2" charset="2"/>
              </a:rPr>
              <a:t>	 Service</a:t>
            </a:r>
          </a:p>
          <a:p>
            <a:pPr marL="0" indent="0">
              <a:buNone/>
            </a:pPr>
            <a:r>
              <a:rPr lang="en-NZ" sz="2400" dirty="0">
                <a:sym typeface="Wingdings" panose="05000000000000000000" pitchFamily="2" charset="2"/>
              </a:rPr>
              <a:t>It’s worth noting that non-functional requirements concern the technical side more than the business side of a system.</a:t>
            </a:r>
            <a:endParaRPr lang="en-NZ" sz="2400" dirty="0"/>
          </a:p>
        </p:txBody>
      </p:sp>
    </p:spTree>
    <p:extLst>
      <p:ext uri="{BB962C8B-B14F-4D97-AF65-F5344CB8AC3E}">
        <p14:creationId xmlns:p14="http://schemas.microsoft.com/office/powerpoint/2010/main" val="2704369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9DE9F-C9CF-4311-8024-7585D01ADCB8}"/>
              </a:ext>
            </a:extLst>
          </p:cNvPr>
          <p:cNvSpPr>
            <a:spLocks noGrp="1"/>
          </p:cNvSpPr>
          <p:nvPr>
            <p:ph type="title"/>
          </p:nvPr>
        </p:nvSpPr>
        <p:spPr/>
        <p:txBody>
          <a:bodyPr/>
          <a:lstStyle/>
          <a:p>
            <a:r>
              <a:rPr lang="en-NZ" dirty="0"/>
              <a:t>3. </a:t>
            </a:r>
            <a:r>
              <a:rPr lang="en-AU" dirty="0"/>
              <a:t>How to prepare data analysis for review</a:t>
            </a:r>
          </a:p>
        </p:txBody>
      </p:sp>
      <p:sp>
        <p:nvSpPr>
          <p:cNvPr id="3" name="Content Placeholder 2">
            <a:extLst>
              <a:ext uri="{FF2B5EF4-FFF2-40B4-BE49-F238E27FC236}">
                <a16:creationId xmlns:a16="http://schemas.microsoft.com/office/drawing/2014/main" id="{C6C876A5-92DC-4122-A935-817D37E4883A}"/>
              </a:ext>
            </a:extLst>
          </p:cNvPr>
          <p:cNvSpPr>
            <a:spLocks noGrp="1"/>
          </p:cNvSpPr>
          <p:nvPr>
            <p:ph idx="1"/>
          </p:nvPr>
        </p:nvSpPr>
        <p:spPr>
          <a:xfrm>
            <a:off x="2589212" y="2133600"/>
            <a:ext cx="8915400" cy="4724400"/>
          </a:xfrm>
        </p:spPr>
        <p:txBody>
          <a:bodyPr>
            <a:normAutofit/>
          </a:bodyPr>
          <a:lstStyle/>
          <a:p>
            <a:pPr marL="0" indent="0">
              <a:buNone/>
            </a:pPr>
            <a:r>
              <a:rPr lang="en-AU" sz="2800" b="1" dirty="0"/>
              <a:t>Group and individual responses for analysis and documentation</a:t>
            </a:r>
          </a:p>
          <a:p>
            <a:r>
              <a:rPr lang="en-AU" sz="2400" dirty="0"/>
              <a:t>Data should be </a:t>
            </a:r>
            <a:r>
              <a:rPr lang="en-AU" sz="2400" b="1" dirty="0"/>
              <a:t>organised and summarised </a:t>
            </a:r>
            <a:r>
              <a:rPr lang="en-AU" sz="2400" dirty="0"/>
              <a:t>by identifying similarities and disparities between them.</a:t>
            </a:r>
          </a:p>
          <a:p>
            <a:endParaRPr lang="en-AU" sz="2400" dirty="0"/>
          </a:p>
          <a:p>
            <a:pPr marL="0" indent="0" algn="ctr">
              <a:buNone/>
            </a:pPr>
            <a:r>
              <a:rPr lang="en-AU" sz="2400" dirty="0"/>
              <a:t>Categorise </a:t>
            </a:r>
            <a:r>
              <a:rPr lang="en-AU" sz="2400" dirty="0">
                <a:sym typeface="Wingdings" panose="05000000000000000000" pitchFamily="2" charset="2"/>
              </a:rPr>
              <a:t> Document  Summarise</a:t>
            </a:r>
          </a:p>
          <a:p>
            <a:pPr marL="0" indent="0">
              <a:buNone/>
            </a:pPr>
            <a:endParaRPr lang="en-AU" sz="2400" dirty="0">
              <a:sym typeface="Wingdings" panose="05000000000000000000" pitchFamily="2" charset="2"/>
            </a:endParaRPr>
          </a:p>
          <a:p>
            <a:r>
              <a:rPr lang="en-AU" sz="2400" dirty="0">
                <a:sym typeface="Wingdings" panose="05000000000000000000" pitchFamily="2" charset="2"/>
              </a:rPr>
              <a:t>The previous step should result in a list of </a:t>
            </a:r>
            <a:r>
              <a:rPr lang="en-AU" sz="2400" b="1" dirty="0">
                <a:sym typeface="Wingdings" panose="05000000000000000000" pitchFamily="2" charset="2"/>
              </a:rPr>
              <a:t>business requirements</a:t>
            </a:r>
            <a:r>
              <a:rPr lang="en-AU" sz="2400" dirty="0">
                <a:sym typeface="Wingdings" panose="05000000000000000000" pitchFamily="2" charset="2"/>
              </a:rPr>
              <a:t>. </a:t>
            </a:r>
          </a:p>
        </p:txBody>
      </p:sp>
    </p:spTree>
    <p:extLst>
      <p:ext uri="{BB962C8B-B14F-4D97-AF65-F5344CB8AC3E}">
        <p14:creationId xmlns:p14="http://schemas.microsoft.com/office/powerpoint/2010/main" val="498939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5116C-B3FD-4545-AB19-B9B98038FF91}"/>
              </a:ext>
            </a:extLst>
          </p:cNvPr>
          <p:cNvSpPr>
            <a:spLocks noGrp="1"/>
          </p:cNvSpPr>
          <p:nvPr>
            <p:ph idx="1"/>
          </p:nvPr>
        </p:nvSpPr>
        <p:spPr>
          <a:xfrm>
            <a:off x="2589212" y="433137"/>
            <a:ext cx="8915400" cy="6424863"/>
          </a:xfrm>
        </p:spPr>
        <p:txBody>
          <a:bodyPr>
            <a:normAutofit/>
          </a:bodyPr>
          <a:lstStyle/>
          <a:p>
            <a:r>
              <a:rPr lang="en-NZ" sz="2400" dirty="0"/>
              <a:t>Identifying the </a:t>
            </a:r>
            <a:r>
              <a:rPr lang="en-NZ" sz="2400" b="1" dirty="0"/>
              <a:t>business requirements </a:t>
            </a:r>
            <a:r>
              <a:rPr lang="en-NZ" sz="2400" dirty="0"/>
              <a:t>is not enough. The requirements should be </a:t>
            </a:r>
            <a:r>
              <a:rPr lang="en-NZ" sz="2400" b="1" dirty="0"/>
              <a:t>ordered</a:t>
            </a:r>
            <a:r>
              <a:rPr lang="en-NZ" sz="2400" dirty="0"/>
              <a:t> in the list according to their </a:t>
            </a:r>
            <a:r>
              <a:rPr lang="en-NZ" sz="2400" b="1" dirty="0"/>
              <a:t>importance</a:t>
            </a:r>
            <a:r>
              <a:rPr lang="en-NZ" sz="2400" dirty="0"/>
              <a:t>.</a:t>
            </a:r>
          </a:p>
          <a:p>
            <a:pPr marL="0" indent="0">
              <a:buNone/>
            </a:pPr>
            <a:r>
              <a:rPr lang="en-NZ" sz="2400" dirty="0"/>
              <a:t>It is always better to have the stakeholders deciding the order.</a:t>
            </a:r>
          </a:p>
          <a:p>
            <a:pPr marL="0" indent="0">
              <a:buNone/>
            </a:pPr>
            <a:r>
              <a:rPr lang="en-NZ" sz="2400" dirty="0"/>
              <a:t>Things to consider when ranking the requirements:</a:t>
            </a:r>
          </a:p>
          <a:p>
            <a:pPr marL="0" indent="0">
              <a:buNone/>
            </a:pPr>
            <a:r>
              <a:rPr lang="en-NZ" sz="2400" dirty="0">
                <a:sym typeface="Wingdings" panose="05000000000000000000" pitchFamily="2" charset="2"/>
              </a:rPr>
              <a:t>	 Who is doing the ranking (position in the company, department, relative weight in the project)</a:t>
            </a:r>
          </a:p>
          <a:p>
            <a:pPr marL="0" indent="0">
              <a:buNone/>
            </a:pPr>
            <a:r>
              <a:rPr lang="en-NZ" sz="2400" dirty="0">
                <a:sym typeface="Wingdings" panose="05000000000000000000" pitchFamily="2" charset="2"/>
              </a:rPr>
              <a:t>	 The relative measure of prioritization. Sometimes the first item in the list is absolutely necessary and the last one is almost irrelevant. Other times the last one is just slightly less necessary than the first one. A scale of importance can be useful to clarify the value of the items.</a:t>
            </a:r>
          </a:p>
          <a:p>
            <a:pPr marL="0" indent="0">
              <a:buNone/>
            </a:pPr>
            <a:r>
              <a:rPr lang="en-NZ" sz="2400" dirty="0">
                <a:sym typeface="Wingdings" panose="05000000000000000000" pitchFamily="2" charset="2"/>
              </a:rPr>
              <a:t>	 Some items may depend on other items to exist.</a:t>
            </a:r>
            <a:endParaRPr lang="en-NZ" sz="2400" dirty="0"/>
          </a:p>
        </p:txBody>
      </p:sp>
    </p:spTree>
    <p:extLst>
      <p:ext uri="{BB962C8B-B14F-4D97-AF65-F5344CB8AC3E}">
        <p14:creationId xmlns:p14="http://schemas.microsoft.com/office/powerpoint/2010/main" val="665085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45DA61-9ADD-45EE-ACC6-096EDC93695D}"/>
              </a:ext>
            </a:extLst>
          </p:cNvPr>
          <p:cNvSpPr>
            <a:spLocks noGrp="1"/>
          </p:cNvSpPr>
          <p:nvPr>
            <p:ph idx="1"/>
          </p:nvPr>
        </p:nvSpPr>
        <p:spPr>
          <a:xfrm>
            <a:off x="2589212" y="481263"/>
            <a:ext cx="8915400" cy="6376737"/>
          </a:xfrm>
        </p:spPr>
        <p:txBody>
          <a:bodyPr>
            <a:normAutofit/>
          </a:bodyPr>
          <a:lstStyle/>
          <a:p>
            <a:r>
              <a:rPr lang="en-NZ" sz="2400" dirty="0"/>
              <a:t>The next step is to consider the </a:t>
            </a:r>
            <a:r>
              <a:rPr lang="en-NZ" sz="2400" b="1" dirty="0"/>
              <a:t>resources available</a:t>
            </a:r>
            <a:r>
              <a:rPr lang="en-NZ" sz="2400" dirty="0"/>
              <a:t>. This includes time, people and budget.</a:t>
            </a:r>
            <a:endParaRPr lang="en-AU" sz="2400" dirty="0"/>
          </a:p>
          <a:p>
            <a:endParaRPr lang="en-AU" sz="2400" dirty="0"/>
          </a:p>
          <a:p>
            <a:r>
              <a:rPr lang="en-AU" sz="2400" dirty="0"/>
              <a:t>With the resources available identified, the question becomes: “What </a:t>
            </a:r>
            <a:r>
              <a:rPr lang="en-AU" sz="2400" b="1" dirty="0"/>
              <a:t>can</a:t>
            </a:r>
            <a:r>
              <a:rPr lang="en-AU" sz="2400" dirty="0"/>
              <a:t> be done?”</a:t>
            </a:r>
            <a:r>
              <a:rPr lang="en-NZ" sz="2400" dirty="0"/>
              <a:t> The answer can be found with a </a:t>
            </a:r>
            <a:r>
              <a:rPr lang="en-NZ" sz="2400" b="1" dirty="0"/>
              <a:t>capability analysis</a:t>
            </a:r>
            <a:r>
              <a:rPr lang="en-NZ" sz="2400" dirty="0"/>
              <a:t>.</a:t>
            </a:r>
          </a:p>
          <a:p>
            <a:pPr marL="0" indent="0">
              <a:buNone/>
            </a:pPr>
            <a:endParaRPr lang="en-NZ" sz="2400" dirty="0"/>
          </a:p>
          <a:p>
            <a:pPr marL="0" indent="0">
              <a:buNone/>
            </a:pPr>
            <a:r>
              <a:rPr lang="en-NZ" sz="2400" dirty="0"/>
              <a:t>This process allows to refine the requirements and individuate which ones are mandatory and which ones are optional.</a:t>
            </a:r>
          </a:p>
          <a:p>
            <a:pPr marL="0" indent="0">
              <a:buNone/>
            </a:pPr>
            <a:endParaRPr lang="en-NZ" sz="2400" dirty="0"/>
          </a:p>
          <a:p>
            <a:r>
              <a:rPr lang="en-NZ" sz="2400" dirty="0"/>
              <a:t>The last step is the creation of a </a:t>
            </a:r>
            <a:r>
              <a:rPr lang="en-NZ" sz="2400" b="1" dirty="0"/>
              <a:t>report</a:t>
            </a:r>
            <a:r>
              <a:rPr lang="en-NZ" sz="2400" dirty="0"/>
              <a:t> for the customer. The report is an informal document and should be written to be </a:t>
            </a:r>
            <a:r>
              <a:rPr lang="en-NZ" sz="2400" b="1" dirty="0"/>
              <a:t>understandable by the customer</a:t>
            </a:r>
            <a:endParaRPr lang="en-AU" sz="2400" b="1" dirty="0"/>
          </a:p>
        </p:txBody>
      </p:sp>
    </p:spTree>
    <p:extLst>
      <p:ext uri="{BB962C8B-B14F-4D97-AF65-F5344CB8AC3E}">
        <p14:creationId xmlns:p14="http://schemas.microsoft.com/office/powerpoint/2010/main" val="1762089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BE470-4518-465F-9781-3BAD7C77F445}"/>
              </a:ext>
            </a:extLst>
          </p:cNvPr>
          <p:cNvSpPr>
            <a:spLocks noGrp="1"/>
          </p:cNvSpPr>
          <p:nvPr>
            <p:ph type="title"/>
          </p:nvPr>
        </p:nvSpPr>
        <p:spPr/>
        <p:txBody>
          <a:bodyPr/>
          <a:lstStyle/>
          <a:p>
            <a:r>
              <a:rPr lang="en-NZ" dirty="0"/>
              <a:t>1. </a:t>
            </a:r>
            <a:r>
              <a:rPr lang="en-AU" dirty="0"/>
              <a:t>How to identify key information sources</a:t>
            </a:r>
          </a:p>
        </p:txBody>
      </p:sp>
      <p:sp>
        <p:nvSpPr>
          <p:cNvPr id="3" name="Content Placeholder 2">
            <a:extLst>
              <a:ext uri="{FF2B5EF4-FFF2-40B4-BE49-F238E27FC236}">
                <a16:creationId xmlns:a16="http://schemas.microsoft.com/office/drawing/2014/main" id="{F15B6C48-80A6-46F6-93AF-3258652D5B12}"/>
              </a:ext>
            </a:extLst>
          </p:cNvPr>
          <p:cNvSpPr>
            <a:spLocks noGrp="1"/>
          </p:cNvSpPr>
          <p:nvPr>
            <p:ph idx="1"/>
          </p:nvPr>
        </p:nvSpPr>
        <p:spPr>
          <a:xfrm>
            <a:off x="2589212" y="2133599"/>
            <a:ext cx="8915400" cy="4459705"/>
          </a:xfrm>
        </p:spPr>
        <p:txBody>
          <a:bodyPr>
            <a:normAutofit lnSpcReduction="10000"/>
          </a:bodyPr>
          <a:lstStyle/>
          <a:p>
            <a:pPr marL="0" indent="0">
              <a:buNone/>
            </a:pPr>
            <a:r>
              <a:rPr lang="en-AU" sz="2800" b="1" dirty="0"/>
              <a:t>Information repositories across the business</a:t>
            </a:r>
          </a:p>
          <a:p>
            <a:r>
              <a:rPr lang="en-AU" sz="2400" dirty="0"/>
              <a:t>Information can be categorised in two major groups:</a:t>
            </a:r>
          </a:p>
          <a:p>
            <a:pPr marL="0" indent="0">
              <a:buNone/>
            </a:pPr>
            <a:r>
              <a:rPr lang="en-AU" sz="2400" dirty="0">
                <a:sym typeface="Wingdings" panose="05000000000000000000" pitchFamily="2" charset="2"/>
              </a:rPr>
              <a:t>		</a:t>
            </a:r>
            <a:r>
              <a:rPr lang="en-AU" sz="2200" dirty="0">
                <a:sym typeface="Wingdings" panose="05000000000000000000" pitchFamily="2" charset="2"/>
              </a:rPr>
              <a:t> Quantitative</a:t>
            </a:r>
          </a:p>
          <a:p>
            <a:pPr marL="0" indent="0">
              <a:buNone/>
            </a:pPr>
            <a:r>
              <a:rPr lang="en-AU" sz="2200" dirty="0">
                <a:sym typeface="Wingdings" panose="05000000000000000000" pitchFamily="2" charset="2"/>
              </a:rPr>
              <a:t>		 Qualitative</a:t>
            </a:r>
          </a:p>
          <a:p>
            <a:pPr marL="0" indent="0">
              <a:buNone/>
            </a:pPr>
            <a:r>
              <a:rPr lang="en-AU" sz="2200" dirty="0">
                <a:sym typeface="Wingdings" panose="05000000000000000000" pitchFamily="2" charset="2"/>
              </a:rPr>
              <a:t> </a:t>
            </a:r>
          </a:p>
          <a:p>
            <a:pPr marL="0" indent="0">
              <a:buNone/>
            </a:pPr>
            <a:r>
              <a:rPr lang="en-AU" sz="2400" b="1" dirty="0">
                <a:sym typeface="Wingdings" panose="05000000000000000000" pitchFamily="2" charset="2"/>
              </a:rPr>
              <a:t>Quantitative</a:t>
            </a:r>
            <a:r>
              <a:rPr lang="en-AU" sz="2400" dirty="0">
                <a:sym typeface="Wingdings" panose="05000000000000000000" pitchFamily="2" charset="2"/>
              </a:rPr>
              <a:t> information are measurable data that are analysed using mathematical equations and computation.</a:t>
            </a:r>
          </a:p>
          <a:p>
            <a:pPr marL="0" indent="0">
              <a:buNone/>
            </a:pPr>
            <a:endParaRPr lang="en-AU" sz="2200" dirty="0"/>
          </a:p>
          <a:p>
            <a:pPr marL="0" indent="0">
              <a:buNone/>
            </a:pPr>
            <a:r>
              <a:rPr lang="en-AU" sz="2400" b="1" dirty="0"/>
              <a:t>Qualitative</a:t>
            </a:r>
            <a:r>
              <a:rPr lang="en-AU" sz="2400" dirty="0"/>
              <a:t> data represent the expression of thoughts, observations and opinions.</a:t>
            </a:r>
            <a:endParaRPr lang="en-AU" sz="2400" b="1" dirty="0"/>
          </a:p>
        </p:txBody>
      </p:sp>
    </p:spTree>
    <p:extLst>
      <p:ext uri="{BB962C8B-B14F-4D97-AF65-F5344CB8AC3E}">
        <p14:creationId xmlns:p14="http://schemas.microsoft.com/office/powerpoint/2010/main" val="3216122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928583-6FE6-4275-BB9B-ED476CF67230}"/>
              </a:ext>
            </a:extLst>
          </p:cNvPr>
          <p:cNvSpPr>
            <a:spLocks noGrp="1"/>
          </p:cNvSpPr>
          <p:nvPr>
            <p:ph idx="1"/>
          </p:nvPr>
        </p:nvSpPr>
        <p:spPr>
          <a:xfrm>
            <a:off x="2589212" y="336884"/>
            <a:ext cx="8915400" cy="6232358"/>
          </a:xfrm>
        </p:spPr>
        <p:txBody>
          <a:bodyPr>
            <a:normAutofit/>
          </a:bodyPr>
          <a:lstStyle/>
          <a:p>
            <a:r>
              <a:rPr lang="en-NZ" sz="2400" dirty="0"/>
              <a:t>In the </a:t>
            </a:r>
            <a:r>
              <a:rPr lang="en-NZ" sz="2400" b="1" dirty="0"/>
              <a:t>Requirement Definition Report</a:t>
            </a:r>
            <a:r>
              <a:rPr lang="en-NZ" sz="2400" dirty="0"/>
              <a:t> it should be included:</a:t>
            </a:r>
          </a:p>
          <a:p>
            <a:endParaRPr lang="en-NZ" sz="2400" dirty="0"/>
          </a:p>
          <a:p>
            <a:pPr>
              <a:buFont typeface="Wingdings" panose="05000000000000000000" pitchFamily="2" charset="2"/>
              <a:buChar char="à"/>
            </a:pPr>
            <a:r>
              <a:rPr lang="en-NZ" sz="2400" dirty="0">
                <a:effectLst>
                  <a:outerShdw blurRad="38100" dist="38100" dir="2700000" algn="tl">
                    <a:srgbClr val="000000">
                      <a:alpha val="43137"/>
                    </a:srgbClr>
                  </a:outerShdw>
                </a:effectLst>
                <a:sym typeface="Wingdings" panose="05000000000000000000" pitchFamily="2" charset="2"/>
              </a:rPr>
              <a:t>Introduction</a:t>
            </a:r>
            <a:r>
              <a:rPr lang="en-NZ" sz="2400" dirty="0">
                <a:sym typeface="Wingdings" panose="05000000000000000000" pitchFamily="2" charset="2"/>
              </a:rPr>
              <a:t>: purpose, scope, definitions, document overview</a:t>
            </a:r>
          </a:p>
          <a:p>
            <a:pPr>
              <a:buFont typeface="Wingdings" panose="05000000000000000000" pitchFamily="2" charset="2"/>
              <a:buChar char="à"/>
            </a:pPr>
            <a:r>
              <a:rPr lang="en-NZ" sz="2400" dirty="0">
                <a:effectLst>
                  <a:outerShdw blurRad="38100" dist="38100" dir="2700000" algn="tl">
                    <a:srgbClr val="000000">
                      <a:alpha val="43137"/>
                    </a:srgbClr>
                  </a:outerShdw>
                </a:effectLst>
                <a:sym typeface="Wingdings" panose="05000000000000000000" pitchFamily="2" charset="2"/>
              </a:rPr>
              <a:t>System description</a:t>
            </a:r>
            <a:r>
              <a:rPr lang="en-NZ" sz="2400" dirty="0">
                <a:sym typeface="Wingdings" panose="05000000000000000000" pitchFamily="2" charset="2"/>
              </a:rPr>
              <a:t>: overall system, sub systems, operating environment</a:t>
            </a:r>
          </a:p>
          <a:p>
            <a:pPr>
              <a:buFont typeface="Wingdings" panose="05000000000000000000" pitchFamily="2" charset="2"/>
              <a:buChar char="à"/>
            </a:pPr>
            <a:r>
              <a:rPr lang="en-NZ" sz="2400" dirty="0">
                <a:effectLst>
                  <a:outerShdw blurRad="38100" dist="38100" dir="2700000" algn="tl">
                    <a:srgbClr val="000000">
                      <a:alpha val="43137"/>
                    </a:srgbClr>
                  </a:outerShdw>
                </a:effectLst>
                <a:sym typeface="Wingdings" panose="05000000000000000000" pitchFamily="2" charset="2"/>
              </a:rPr>
              <a:t>Functional requirements</a:t>
            </a:r>
            <a:r>
              <a:rPr lang="en-NZ" sz="2400" dirty="0">
                <a:sym typeface="Wingdings" panose="05000000000000000000" pitchFamily="2" charset="2"/>
              </a:rPr>
              <a:t>: logical view, physical view</a:t>
            </a:r>
            <a:endParaRPr lang="en-NZ" sz="2400" dirty="0">
              <a:effectLst>
                <a:outerShdw blurRad="38100" dist="38100" dir="2700000" algn="tl">
                  <a:srgbClr val="000000">
                    <a:alpha val="43137"/>
                  </a:srgbClr>
                </a:outerShdw>
              </a:effectLst>
              <a:sym typeface="Wingdings" panose="05000000000000000000" pitchFamily="2" charset="2"/>
            </a:endParaRPr>
          </a:p>
          <a:p>
            <a:pPr>
              <a:buFont typeface="Wingdings" panose="05000000000000000000" pitchFamily="2" charset="2"/>
              <a:buChar char="à"/>
            </a:pPr>
            <a:r>
              <a:rPr lang="en-NZ" sz="2400" dirty="0">
                <a:effectLst>
                  <a:outerShdw blurRad="38100" dist="38100" dir="2700000" algn="tl">
                    <a:srgbClr val="000000">
                      <a:alpha val="43137"/>
                    </a:srgbClr>
                  </a:outerShdw>
                </a:effectLst>
                <a:sym typeface="Wingdings" panose="05000000000000000000" pitchFamily="2" charset="2"/>
              </a:rPr>
              <a:t>Non functional requirements</a:t>
            </a:r>
            <a:r>
              <a:rPr lang="en-NZ" sz="2400" dirty="0">
                <a:sym typeface="Wingdings" panose="05000000000000000000" pitchFamily="2" charset="2"/>
              </a:rPr>
              <a:t>: performance, quality, business rules</a:t>
            </a:r>
            <a:endParaRPr lang="en-NZ" sz="2400" dirty="0">
              <a:effectLst>
                <a:outerShdw blurRad="38100" dist="38100" dir="2700000" algn="tl">
                  <a:srgbClr val="000000">
                    <a:alpha val="43137"/>
                  </a:srgbClr>
                </a:outerShdw>
              </a:effectLst>
              <a:sym typeface="Wingdings" panose="05000000000000000000" pitchFamily="2" charset="2"/>
            </a:endParaRPr>
          </a:p>
          <a:p>
            <a:pPr>
              <a:buFont typeface="Wingdings" panose="05000000000000000000" pitchFamily="2" charset="2"/>
              <a:buChar char="à"/>
            </a:pPr>
            <a:r>
              <a:rPr lang="en-NZ" sz="2400" dirty="0">
                <a:effectLst>
                  <a:outerShdw blurRad="38100" dist="38100" dir="2700000" algn="tl">
                    <a:srgbClr val="000000">
                      <a:alpha val="43137"/>
                    </a:srgbClr>
                  </a:outerShdw>
                </a:effectLst>
                <a:sym typeface="Wingdings" panose="05000000000000000000" pitchFamily="2" charset="2"/>
              </a:rPr>
              <a:t>Information domain</a:t>
            </a:r>
            <a:r>
              <a:rPr lang="en-NZ" sz="2400" dirty="0">
                <a:sym typeface="Wingdings" panose="05000000000000000000" pitchFamily="2" charset="2"/>
              </a:rPr>
              <a:t>: data definitions, structure</a:t>
            </a:r>
            <a:endParaRPr lang="en-NZ" sz="2400" dirty="0">
              <a:effectLst>
                <a:outerShdw blurRad="38100" dist="38100" dir="2700000" algn="tl">
                  <a:srgbClr val="000000">
                    <a:alpha val="43137"/>
                  </a:srgbClr>
                </a:outerShdw>
              </a:effectLst>
              <a:sym typeface="Wingdings" panose="05000000000000000000" pitchFamily="2" charset="2"/>
            </a:endParaRPr>
          </a:p>
          <a:p>
            <a:pPr>
              <a:buFont typeface="Wingdings" panose="05000000000000000000" pitchFamily="2" charset="2"/>
              <a:buChar char="à"/>
            </a:pPr>
            <a:r>
              <a:rPr lang="en-NZ" sz="2400" dirty="0">
                <a:effectLst>
                  <a:outerShdw blurRad="38100" dist="38100" dir="2700000" algn="tl">
                    <a:srgbClr val="000000">
                      <a:alpha val="43137"/>
                    </a:srgbClr>
                  </a:outerShdw>
                </a:effectLst>
                <a:sym typeface="Wingdings" panose="05000000000000000000" pitchFamily="2" charset="2"/>
              </a:rPr>
              <a:t>Project costs</a:t>
            </a:r>
            <a:r>
              <a:rPr lang="en-NZ" sz="2400" dirty="0">
                <a:sym typeface="Wingdings" panose="05000000000000000000" pitchFamily="2" charset="2"/>
              </a:rPr>
              <a:t>: analysis, software development, hardware &amp; network</a:t>
            </a:r>
            <a:endParaRPr lang="en-NZ" sz="2400" dirty="0">
              <a:effectLst>
                <a:outerShdw blurRad="38100" dist="38100" dir="2700000" algn="tl">
                  <a:srgbClr val="000000">
                    <a:alpha val="43137"/>
                  </a:srgbClr>
                </a:outerShdw>
              </a:effectLst>
              <a:sym typeface="Wingdings" panose="05000000000000000000" pitchFamily="2" charset="2"/>
            </a:endParaRPr>
          </a:p>
          <a:p>
            <a:pPr>
              <a:buFont typeface="Wingdings" panose="05000000000000000000" pitchFamily="2" charset="2"/>
              <a:buChar char="à"/>
            </a:pPr>
            <a:r>
              <a:rPr lang="en-NZ" sz="2400" dirty="0">
                <a:effectLst>
                  <a:outerShdw blurRad="38100" dist="38100" dir="2700000" algn="tl">
                    <a:srgbClr val="000000">
                      <a:alpha val="43137"/>
                    </a:srgbClr>
                  </a:outerShdw>
                </a:effectLst>
                <a:sym typeface="Wingdings" panose="05000000000000000000" pitchFamily="2" charset="2"/>
              </a:rPr>
              <a:t>Benefits</a:t>
            </a:r>
            <a:r>
              <a:rPr lang="en-NZ" sz="2400" dirty="0">
                <a:sym typeface="Wingdings" panose="05000000000000000000" pitchFamily="2" charset="2"/>
              </a:rPr>
              <a:t>: tangible</a:t>
            </a:r>
            <a:r>
              <a:rPr lang="en-NZ" sz="2400">
                <a:sym typeface="Wingdings" panose="05000000000000000000" pitchFamily="2" charset="2"/>
              </a:rPr>
              <a:t>, intangible.</a:t>
            </a:r>
            <a:endParaRPr lang="en-AU"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38664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B50850-CE72-4512-A2E8-42781F65D356}"/>
              </a:ext>
            </a:extLst>
          </p:cNvPr>
          <p:cNvSpPr>
            <a:spLocks noGrp="1"/>
          </p:cNvSpPr>
          <p:nvPr>
            <p:ph idx="1"/>
          </p:nvPr>
        </p:nvSpPr>
        <p:spPr>
          <a:xfrm>
            <a:off x="2589212" y="625642"/>
            <a:ext cx="8915400" cy="5630779"/>
          </a:xfrm>
        </p:spPr>
        <p:txBody>
          <a:bodyPr>
            <a:normAutofit/>
          </a:bodyPr>
          <a:lstStyle/>
          <a:p>
            <a:pPr>
              <a:spcBef>
                <a:spcPts val="0"/>
              </a:spcBef>
            </a:pPr>
            <a:r>
              <a:rPr lang="en-NZ" sz="2400" dirty="0"/>
              <a:t>The sources of the information can be also categorised in two groups:</a:t>
            </a:r>
          </a:p>
          <a:p>
            <a:pPr marL="0" indent="0">
              <a:spcBef>
                <a:spcPts val="0"/>
              </a:spcBef>
              <a:buNone/>
            </a:pPr>
            <a:r>
              <a:rPr lang="en-NZ" sz="2400" dirty="0"/>
              <a:t>		</a:t>
            </a:r>
            <a:r>
              <a:rPr lang="en-NZ" sz="2400" dirty="0">
                <a:sym typeface="Wingdings" panose="05000000000000000000" pitchFamily="2" charset="2"/>
              </a:rPr>
              <a:t> Internal sources</a:t>
            </a:r>
          </a:p>
          <a:p>
            <a:pPr marL="0" indent="0">
              <a:spcBef>
                <a:spcPts val="0"/>
              </a:spcBef>
              <a:buNone/>
            </a:pPr>
            <a:r>
              <a:rPr lang="en-NZ" sz="2400" dirty="0">
                <a:sym typeface="Wingdings" panose="05000000000000000000" pitchFamily="2" charset="2"/>
              </a:rPr>
              <a:t>		 External sources</a:t>
            </a:r>
          </a:p>
          <a:p>
            <a:pPr marL="0" indent="0">
              <a:spcBef>
                <a:spcPts val="0"/>
              </a:spcBef>
              <a:buNone/>
            </a:pPr>
            <a:endParaRPr lang="en-NZ" sz="2400" dirty="0">
              <a:sym typeface="Wingdings" panose="05000000000000000000" pitchFamily="2" charset="2"/>
            </a:endParaRPr>
          </a:p>
          <a:p>
            <a:pPr marL="0" indent="0">
              <a:spcBef>
                <a:spcPts val="0"/>
              </a:spcBef>
              <a:buNone/>
            </a:pPr>
            <a:r>
              <a:rPr lang="en-NZ" sz="2400" b="1" dirty="0">
                <a:sym typeface="Wingdings" panose="05000000000000000000" pitchFamily="2" charset="2"/>
              </a:rPr>
              <a:t>Internal</a:t>
            </a:r>
            <a:r>
              <a:rPr lang="en-NZ" sz="2400" dirty="0">
                <a:sym typeface="Wingdings" panose="05000000000000000000" pitchFamily="2" charset="2"/>
              </a:rPr>
              <a:t> sources are produced and exist within the organisation. They can be </a:t>
            </a:r>
            <a:r>
              <a:rPr lang="en-NZ" sz="2400" b="1" dirty="0">
                <a:sym typeface="Wingdings" panose="05000000000000000000" pitchFamily="2" charset="2"/>
              </a:rPr>
              <a:t>documents</a:t>
            </a:r>
            <a:r>
              <a:rPr lang="en-NZ" sz="2400" dirty="0">
                <a:sym typeface="Wingdings" panose="05000000000000000000" pitchFamily="2" charset="2"/>
              </a:rPr>
              <a:t> or </a:t>
            </a:r>
            <a:r>
              <a:rPr lang="en-NZ" sz="2400" b="1" dirty="0">
                <a:sym typeface="Wingdings" panose="05000000000000000000" pitchFamily="2" charset="2"/>
              </a:rPr>
              <a:t>people</a:t>
            </a:r>
            <a:r>
              <a:rPr lang="en-NZ" sz="2400" dirty="0">
                <a:sym typeface="Wingdings" panose="05000000000000000000" pitchFamily="2" charset="2"/>
              </a:rPr>
              <a:t>.</a:t>
            </a:r>
          </a:p>
          <a:p>
            <a:pPr marL="0" indent="0">
              <a:spcBef>
                <a:spcPts val="0"/>
              </a:spcBef>
              <a:buNone/>
            </a:pPr>
            <a:endParaRPr lang="en-NZ" sz="2400" dirty="0">
              <a:sym typeface="Wingdings" panose="05000000000000000000" pitchFamily="2" charset="2"/>
            </a:endParaRPr>
          </a:p>
          <a:p>
            <a:pPr marL="0" indent="0">
              <a:spcBef>
                <a:spcPts val="0"/>
              </a:spcBef>
              <a:buNone/>
            </a:pPr>
            <a:r>
              <a:rPr lang="en-NZ" sz="2400" b="1" dirty="0">
                <a:sym typeface="Wingdings" panose="05000000000000000000" pitchFamily="2" charset="2"/>
              </a:rPr>
              <a:t>External </a:t>
            </a:r>
            <a:r>
              <a:rPr lang="en-NZ" sz="2400" dirty="0">
                <a:sym typeface="Wingdings" panose="05000000000000000000" pitchFamily="2" charset="2"/>
              </a:rPr>
              <a:t>sources come from outside the organisation and are not necessarily specific to the organisation itself.</a:t>
            </a:r>
          </a:p>
          <a:p>
            <a:pPr marL="0" indent="0">
              <a:spcBef>
                <a:spcPts val="0"/>
              </a:spcBef>
              <a:buNone/>
            </a:pPr>
            <a:r>
              <a:rPr lang="en-NZ" sz="2400" dirty="0">
                <a:sym typeface="Wingdings" panose="05000000000000000000" pitchFamily="2" charset="2"/>
              </a:rPr>
              <a:t>They can be </a:t>
            </a:r>
            <a:r>
              <a:rPr lang="en-NZ" sz="2400" b="1" dirty="0">
                <a:sym typeface="Wingdings" panose="05000000000000000000" pitchFamily="2" charset="2"/>
              </a:rPr>
              <a:t>statistics</a:t>
            </a:r>
            <a:r>
              <a:rPr lang="en-NZ" sz="2400" dirty="0">
                <a:sym typeface="Wingdings" panose="05000000000000000000" pitchFamily="2" charset="2"/>
              </a:rPr>
              <a:t>, industry standards or research.</a:t>
            </a:r>
          </a:p>
          <a:p>
            <a:pPr marL="0" indent="0">
              <a:spcBef>
                <a:spcPts val="0"/>
              </a:spcBef>
              <a:buNone/>
            </a:pPr>
            <a:endParaRPr lang="en-NZ" sz="2400" b="1" dirty="0">
              <a:sym typeface="Wingdings" panose="05000000000000000000" pitchFamily="2" charset="2"/>
            </a:endParaRPr>
          </a:p>
          <a:p>
            <a:pPr marL="0" indent="0">
              <a:spcBef>
                <a:spcPts val="0"/>
              </a:spcBef>
              <a:buNone/>
            </a:pPr>
            <a:r>
              <a:rPr lang="en-NZ" sz="2400" dirty="0">
                <a:sym typeface="Wingdings" panose="05000000000000000000" pitchFamily="2" charset="2"/>
              </a:rPr>
              <a:t>Either category of information can come from one or the type of source.</a:t>
            </a:r>
          </a:p>
        </p:txBody>
      </p:sp>
    </p:spTree>
    <p:extLst>
      <p:ext uri="{BB962C8B-B14F-4D97-AF65-F5344CB8AC3E}">
        <p14:creationId xmlns:p14="http://schemas.microsoft.com/office/powerpoint/2010/main" val="223514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F9DA1-7121-4ACE-BE83-23C1BCE6197A}"/>
              </a:ext>
            </a:extLst>
          </p:cNvPr>
          <p:cNvSpPr>
            <a:spLocks noGrp="1"/>
          </p:cNvSpPr>
          <p:nvPr>
            <p:ph idx="1"/>
          </p:nvPr>
        </p:nvSpPr>
        <p:spPr>
          <a:xfrm>
            <a:off x="2589212" y="264695"/>
            <a:ext cx="8915400" cy="6593305"/>
          </a:xfrm>
        </p:spPr>
        <p:txBody>
          <a:bodyPr>
            <a:normAutofit/>
          </a:bodyPr>
          <a:lstStyle/>
          <a:p>
            <a:pPr>
              <a:spcBef>
                <a:spcPts val="0"/>
              </a:spcBef>
            </a:pPr>
            <a:r>
              <a:rPr lang="en-NZ" sz="2400" b="1" dirty="0"/>
              <a:t>Documents </a:t>
            </a:r>
            <a:r>
              <a:rPr lang="en-NZ" sz="2400" dirty="0"/>
              <a:t>are one of the most readily available source of information.</a:t>
            </a:r>
          </a:p>
          <a:p>
            <a:pPr marL="0" indent="0">
              <a:spcBef>
                <a:spcPts val="0"/>
              </a:spcBef>
              <a:buNone/>
            </a:pPr>
            <a:endParaRPr lang="en-NZ" sz="2400" dirty="0"/>
          </a:p>
          <a:p>
            <a:pPr marL="0" indent="0">
              <a:spcBef>
                <a:spcPts val="0"/>
              </a:spcBef>
              <a:buNone/>
            </a:pPr>
            <a:r>
              <a:rPr lang="en-NZ" sz="2400" dirty="0"/>
              <a:t>Most organisations need to produce extremely large amounts of documentation.</a:t>
            </a:r>
          </a:p>
          <a:p>
            <a:pPr marL="0" indent="0">
              <a:spcBef>
                <a:spcPts val="0"/>
              </a:spcBef>
              <a:buNone/>
            </a:pPr>
            <a:endParaRPr lang="en-NZ" sz="2400" dirty="0"/>
          </a:p>
          <a:p>
            <a:pPr marL="0" indent="0">
              <a:spcBef>
                <a:spcPts val="0"/>
              </a:spcBef>
              <a:buNone/>
            </a:pPr>
            <a:r>
              <a:rPr lang="en-NZ" sz="2400" dirty="0"/>
              <a:t>The analyst is required to sieve the documentation to extract just limited information.</a:t>
            </a:r>
          </a:p>
          <a:p>
            <a:pPr marL="0" indent="0">
              <a:spcBef>
                <a:spcPts val="0"/>
              </a:spcBef>
              <a:buNone/>
            </a:pPr>
            <a:endParaRPr lang="en-NZ" sz="2400" dirty="0"/>
          </a:p>
          <a:p>
            <a:pPr marL="0" indent="0">
              <a:spcBef>
                <a:spcPts val="0"/>
              </a:spcBef>
              <a:buNone/>
            </a:pPr>
            <a:r>
              <a:rPr lang="en-NZ" sz="2400" dirty="0"/>
              <a:t>It is useful to gain a basic understanding of the organisation and its workings, but by itself is not sufficient.</a:t>
            </a:r>
          </a:p>
          <a:p>
            <a:pPr marL="0" indent="0">
              <a:spcBef>
                <a:spcPts val="0"/>
              </a:spcBef>
              <a:buNone/>
            </a:pPr>
            <a:endParaRPr lang="en-NZ" sz="2400" dirty="0"/>
          </a:p>
          <a:p>
            <a:pPr>
              <a:spcBef>
                <a:spcPts val="0"/>
              </a:spcBef>
            </a:pPr>
            <a:r>
              <a:rPr lang="en-NZ" sz="2400" b="1" dirty="0"/>
              <a:t>People </a:t>
            </a:r>
            <a:r>
              <a:rPr lang="en-NZ" sz="2400" dirty="0"/>
              <a:t>are the most dynamic and versatile source of information.</a:t>
            </a:r>
          </a:p>
          <a:p>
            <a:pPr marL="0" indent="0">
              <a:spcBef>
                <a:spcPts val="0"/>
              </a:spcBef>
              <a:buNone/>
            </a:pPr>
            <a:endParaRPr lang="en-NZ" sz="2400" b="1" dirty="0"/>
          </a:p>
          <a:p>
            <a:pPr marL="0" indent="0">
              <a:spcBef>
                <a:spcPts val="0"/>
              </a:spcBef>
              <a:buNone/>
            </a:pPr>
            <a:r>
              <a:rPr lang="en-NZ" sz="2400" dirty="0"/>
              <a:t>Information provided by humans can be hard to evaluate.</a:t>
            </a:r>
          </a:p>
          <a:p>
            <a:pPr marL="0" indent="0">
              <a:spcBef>
                <a:spcPts val="0"/>
              </a:spcBef>
              <a:buNone/>
            </a:pPr>
            <a:r>
              <a:rPr lang="en-NZ" sz="2400" dirty="0"/>
              <a:t>Personal views and goals can influence their objectivity.</a:t>
            </a:r>
          </a:p>
          <a:p>
            <a:pPr>
              <a:spcBef>
                <a:spcPts val="0"/>
              </a:spcBef>
            </a:pPr>
            <a:endParaRPr lang="en-NZ" sz="2400" dirty="0"/>
          </a:p>
          <a:p>
            <a:pPr marL="0" indent="0">
              <a:spcBef>
                <a:spcPts val="0"/>
              </a:spcBef>
              <a:buNone/>
            </a:pPr>
            <a:endParaRPr lang="en-NZ" sz="2400" dirty="0"/>
          </a:p>
          <a:p>
            <a:pPr marL="0" indent="0">
              <a:spcBef>
                <a:spcPts val="0"/>
              </a:spcBef>
              <a:buNone/>
            </a:pPr>
            <a:endParaRPr lang="en-AU" sz="2400" dirty="0"/>
          </a:p>
        </p:txBody>
      </p:sp>
    </p:spTree>
    <p:extLst>
      <p:ext uri="{BB962C8B-B14F-4D97-AF65-F5344CB8AC3E}">
        <p14:creationId xmlns:p14="http://schemas.microsoft.com/office/powerpoint/2010/main" val="268203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AF4214-1F4D-4A94-B42F-1CB1227AD3D3}"/>
              </a:ext>
            </a:extLst>
          </p:cNvPr>
          <p:cNvSpPr>
            <a:spLocks noGrp="1"/>
          </p:cNvSpPr>
          <p:nvPr>
            <p:ph idx="1"/>
          </p:nvPr>
        </p:nvSpPr>
        <p:spPr>
          <a:xfrm>
            <a:off x="2589212" y="240632"/>
            <a:ext cx="8915400" cy="6617367"/>
          </a:xfrm>
        </p:spPr>
        <p:txBody>
          <a:bodyPr>
            <a:normAutofit/>
          </a:bodyPr>
          <a:lstStyle/>
          <a:p>
            <a:r>
              <a:rPr lang="en-NZ" sz="2400" b="1" dirty="0"/>
              <a:t>Statistics </a:t>
            </a:r>
            <a:r>
              <a:rPr lang="en-NZ" sz="2400" dirty="0"/>
              <a:t>can be provided by the Australian Bureau of Statistics. It offers the mathematical analysis and numerical representation of data.</a:t>
            </a:r>
          </a:p>
          <a:p>
            <a:endParaRPr lang="en-NZ" sz="2400" b="1" dirty="0"/>
          </a:p>
          <a:p>
            <a:r>
              <a:rPr lang="en-NZ" sz="2400" b="1" dirty="0"/>
              <a:t>Sampling </a:t>
            </a:r>
            <a:r>
              <a:rPr lang="en-NZ" sz="2400" dirty="0"/>
              <a:t>is used to collect information from people in large organisations where approaching everyone is not feasible. There are two sampling methods commonly used:</a:t>
            </a:r>
          </a:p>
          <a:p>
            <a:pPr marL="0" indent="0">
              <a:buNone/>
            </a:pPr>
            <a:r>
              <a:rPr lang="en-NZ" sz="2400" b="1" dirty="0"/>
              <a:t>		</a:t>
            </a:r>
            <a:r>
              <a:rPr lang="en-NZ" sz="2400" b="1" dirty="0">
                <a:sym typeface="Wingdings" panose="05000000000000000000" pitchFamily="2" charset="2"/>
              </a:rPr>
              <a:t> </a:t>
            </a:r>
            <a:r>
              <a:rPr lang="en-NZ" sz="2400" dirty="0">
                <a:sym typeface="Wingdings" panose="05000000000000000000" pitchFamily="2" charset="2"/>
              </a:rPr>
              <a:t>Randomisation</a:t>
            </a:r>
          </a:p>
          <a:p>
            <a:pPr marL="0" indent="0">
              <a:buNone/>
            </a:pPr>
            <a:r>
              <a:rPr lang="en-NZ" sz="2400" dirty="0">
                <a:sym typeface="Wingdings" panose="05000000000000000000" pitchFamily="2" charset="2"/>
              </a:rPr>
              <a:t>		 Systematic sampling</a:t>
            </a:r>
          </a:p>
          <a:p>
            <a:pPr marL="0" indent="0">
              <a:buNone/>
            </a:pPr>
            <a:endParaRPr lang="en-NZ" sz="2400" b="1" dirty="0">
              <a:sym typeface="Wingdings" panose="05000000000000000000" pitchFamily="2" charset="2"/>
            </a:endParaRPr>
          </a:p>
          <a:p>
            <a:pPr marL="0" indent="0">
              <a:buNone/>
            </a:pPr>
            <a:r>
              <a:rPr lang="en-NZ" sz="2400" dirty="0">
                <a:sym typeface="Wingdings" panose="05000000000000000000" pitchFamily="2" charset="2"/>
              </a:rPr>
              <a:t>In </a:t>
            </a:r>
            <a:r>
              <a:rPr lang="en-NZ" sz="2400" b="1" dirty="0">
                <a:sym typeface="Wingdings" panose="05000000000000000000" pitchFamily="2" charset="2"/>
              </a:rPr>
              <a:t>Randomisation </a:t>
            </a:r>
            <a:r>
              <a:rPr lang="en-NZ" sz="2400" dirty="0">
                <a:sym typeface="Wingdings" panose="05000000000000000000" pitchFamily="2" charset="2"/>
              </a:rPr>
              <a:t>the data are selected without any predetermined pattern.</a:t>
            </a:r>
          </a:p>
          <a:p>
            <a:pPr marL="0" indent="0">
              <a:buNone/>
            </a:pPr>
            <a:r>
              <a:rPr lang="en-NZ" sz="2400" b="1" dirty="0">
                <a:sym typeface="Wingdings" panose="05000000000000000000" pitchFamily="2" charset="2"/>
              </a:rPr>
              <a:t>Systematic sampling </a:t>
            </a:r>
            <a:r>
              <a:rPr lang="en-NZ" sz="2400" dirty="0">
                <a:sym typeface="Wingdings" panose="05000000000000000000" pitchFamily="2" charset="2"/>
              </a:rPr>
              <a:t>tries to reduce the variances</a:t>
            </a:r>
            <a:r>
              <a:rPr lang="en-NZ" sz="2400" b="1" dirty="0">
                <a:sym typeface="Wingdings" panose="05000000000000000000" pitchFamily="2" charset="2"/>
              </a:rPr>
              <a:t> </a:t>
            </a:r>
            <a:r>
              <a:rPr lang="en-NZ" sz="2400" dirty="0">
                <a:sym typeface="Wingdings" panose="05000000000000000000" pitchFamily="2" charset="2"/>
              </a:rPr>
              <a:t>of the estimated</a:t>
            </a:r>
            <a:endParaRPr lang="en-NZ" sz="2400" b="1" dirty="0">
              <a:sym typeface="Wingdings" panose="05000000000000000000" pitchFamily="2" charset="2"/>
            </a:endParaRPr>
          </a:p>
        </p:txBody>
      </p:sp>
    </p:spTree>
    <p:extLst>
      <p:ext uri="{BB962C8B-B14F-4D97-AF65-F5344CB8AC3E}">
        <p14:creationId xmlns:p14="http://schemas.microsoft.com/office/powerpoint/2010/main" val="246202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72DB2-2300-4452-A640-8DE305B8FB22}"/>
              </a:ext>
            </a:extLst>
          </p:cNvPr>
          <p:cNvSpPr>
            <a:spLocks noGrp="1"/>
          </p:cNvSpPr>
          <p:nvPr>
            <p:ph idx="1"/>
          </p:nvPr>
        </p:nvSpPr>
        <p:spPr>
          <a:xfrm>
            <a:off x="2589212" y="433137"/>
            <a:ext cx="8915400" cy="6424863"/>
          </a:xfrm>
        </p:spPr>
        <p:txBody>
          <a:bodyPr/>
          <a:lstStyle/>
          <a:p>
            <a:pPr marL="0" indent="0">
              <a:buNone/>
            </a:pPr>
            <a:r>
              <a:rPr lang="en-AU" sz="2800" b="1" dirty="0"/>
              <a:t>Current organisational documentation for review</a:t>
            </a:r>
            <a:endParaRPr lang="en-AU" sz="2800" dirty="0"/>
          </a:p>
          <a:p>
            <a:r>
              <a:rPr lang="en-AU" sz="2400" dirty="0"/>
              <a:t>To have a good overview of a company and to gain an understanding of how it operates, of its goals, structure and characteristics, the documentation provided by the company should be consulted.</a:t>
            </a:r>
          </a:p>
          <a:p>
            <a:endParaRPr lang="en-AU" sz="2400" dirty="0"/>
          </a:p>
          <a:p>
            <a:pPr marL="0" indent="0">
              <a:buNone/>
            </a:pPr>
            <a:r>
              <a:rPr lang="en-AU" sz="2400" b="1" dirty="0"/>
              <a:t>Mission statement </a:t>
            </a:r>
            <a:r>
              <a:rPr lang="en-AU" sz="2400" dirty="0"/>
              <a:t>– Company’s goal</a:t>
            </a:r>
          </a:p>
          <a:p>
            <a:pPr marL="0" indent="0">
              <a:buNone/>
            </a:pPr>
            <a:endParaRPr lang="en-AU" sz="2400" dirty="0"/>
          </a:p>
          <a:p>
            <a:pPr marL="0" indent="0">
              <a:buNone/>
            </a:pPr>
            <a:r>
              <a:rPr lang="en-AU" sz="2400" b="1" dirty="0"/>
              <a:t>Administrative procedure manuals </a:t>
            </a:r>
            <a:r>
              <a:rPr lang="en-AU" sz="2400" dirty="0"/>
              <a:t>– Defines how operations and tasks should be performed.</a:t>
            </a:r>
          </a:p>
          <a:p>
            <a:pPr marL="0" indent="0">
              <a:buNone/>
            </a:pPr>
            <a:endParaRPr lang="en-AU" sz="2400" dirty="0"/>
          </a:p>
          <a:p>
            <a:pPr marL="0" indent="0">
              <a:buNone/>
            </a:pPr>
            <a:r>
              <a:rPr lang="en-AU" sz="2400" b="1" dirty="0"/>
              <a:t>Documents blanks/Data entry forms</a:t>
            </a:r>
            <a:r>
              <a:rPr lang="en-AU" sz="2400" dirty="0"/>
              <a:t> – Data flow/storage</a:t>
            </a:r>
          </a:p>
          <a:p>
            <a:pPr marL="0" indent="0">
              <a:buNone/>
            </a:pPr>
            <a:endParaRPr lang="en-AU" sz="2400" dirty="0"/>
          </a:p>
          <a:p>
            <a:pPr marL="0" indent="0">
              <a:buNone/>
            </a:pPr>
            <a:r>
              <a:rPr lang="en-AU" sz="2400" b="1" dirty="0"/>
              <a:t>Completed documents/data entry forms </a:t>
            </a:r>
            <a:r>
              <a:rPr lang="en-AU" sz="2400" dirty="0"/>
              <a:t>– Data required</a:t>
            </a:r>
          </a:p>
          <a:p>
            <a:pPr marL="0" indent="0">
              <a:buNone/>
            </a:pPr>
            <a:endParaRPr lang="en-AU" sz="2400" b="1" dirty="0"/>
          </a:p>
        </p:txBody>
      </p:sp>
    </p:spTree>
    <p:extLst>
      <p:ext uri="{BB962C8B-B14F-4D97-AF65-F5344CB8AC3E}">
        <p14:creationId xmlns:p14="http://schemas.microsoft.com/office/powerpoint/2010/main" val="187690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5890C8-83BF-44F9-85DD-021B8A6EDC9B}"/>
              </a:ext>
            </a:extLst>
          </p:cNvPr>
          <p:cNvSpPr>
            <a:spLocks noGrp="1"/>
          </p:cNvSpPr>
          <p:nvPr>
            <p:ph idx="1"/>
          </p:nvPr>
        </p:nvSpPr>
        <p:spPr>
          <a:xfrm>
            <a:off x="2589212" y="529389"/>
            <a:ext cx="8915400" cy="6328611"/>
          </a:xfrm>
        </p:spPr>
        <p:txBody>
          <a:bodyPr>
            <a:normAutofit/>
          </a:bodyPr>
          <a:lstStyle/>
          <a:p>
            <a:pPr marL="0" indent="0">
              <a:buNone/>
            </a:pPr>
            <a:r>
              <a:rPr lang="en-NZ" sz="2400" b="1" dirty="0"/>
              <a:t>Training manuals </a:t>
            </a:r>
            <a:r>
              <a:rPr lang="en-NZ" sz="2400" dirty="0"/>
              <a:t>– Processes and procedures</a:t>
            </a:r>
          </a:p>
          <a:p>
            <a:pPr marL="0" indent="0">
              <a:buNone/>
            </a:pPr>
            <a:endParaRPr lang="en-NZ" sz="2400" b="1" dirty="0"/>
          </a:p>
          <a:p>
            <a:pPr marL="0" indent="0">
              <a:buNone/>
            </a:pPr>
            <a:r>
              <a:rPr lang="en-NZ" sz="2400" b="1" dirty="0"/>
              <a:t>Sales/promotional literature </a:t>
            </a:r>
            <a:r>
              <a:rPr lang="en-NZ" sz="2400" dirty="0"/>
              <a:t>– Products, marketing, target market, company image</a:t>
            </a:r>
          </a:p>
          <a:p>
            <a:pPr marL="0" indent="0">
              <a:buNone/>
            </a:pPr>
            <a:endParaRPr lang="en-NZ" sz="2400" b="1" dirty="0"/>
          </a:p>
          <a:p>
            <a:pPr marL="0" indent="0">
              <a:buNone/>
            </a:pPr>
            <a:r>
              <a:rPr lang="en-NZ" sz="2400" b="1" dirty="0"/>
              <a:t>Job description </a:t>
            </a:r>
            <a:r>
              <a:rPr lang="en-NZ" sz="2400" dirty="0"/>
              <a:t>– Roles and responsibilities</a:t>
            </a:r>
          </a:p>
          <a:p>
            <a:pPr marL="0" indent="0">
              <a:buNone/>
            </a:pPr>
            <a:endParaRPr lang="en-NZ" sz="2400" b="1" dirty="0"/>
          </a:p>
          <a:p>
            <a:pPr marL="0" indent="0">
              <a:buNone/>
            </a:pPr>
            <a:r>
              <a:rPr lang="en-NZ" sz="2400" b="1" dirty="0"/>
              <a:t>Reports </a:t>
            </a:r>
            <a:r>
              <a:rPr lang="en-NZ" sz="2400" dirty="0"/>
              <a:t>– Sales, inventory, production, costs.</a:t>
            </a:r>
            <a:r>
              <a:rPr lang="en-NZ" sz="2400" b="1" dirty="0"/>
              <a:t> </a:t>
            </a:r>
            <a:r>
              <a:rPr lang="en-NZ" sz="2400" dirty="0"/>
              <a:t>Performance</a:t>
            </a:r>
          </a:p>
          <a:p>
            <a:pPr marL="0" indent="0">
              <a:buNone/>
            </a:pPr>
            <a:endParaRPr lang="en-NZ" sz="2400" dirty="0"/>
          </a:p>
          <a:p>
            <a:pPr marL="0" indent="0">
              <a:buNone/>
            </a:pPr>
            <a:r>
              <a:rPr lang="en-NZ" sz="2400" b="1" dirty="0"/>
              <a:t>Intranet/website </a:t>
            </a:r>
            <a:r>
              <a:rPr lang="en-NZ" sz="2400" dirty="0"/>
              <a:t>– Graphics, design, digital documentation</a:t>
            </a:r>
          </a:p>
          <a:p>
            <a:pPr marL="0" indent="0">
              <a:buNone/>
            </a:pPr>
            <a:endParaRPr lang="en-NZ" sz="2400" b="1" dirty="0"/>
          </a:p>
          <a:p>
            <a:pPr marL="0" indent="0">
              <a:buNone/>
            </a:pPr>
            <a:r>
              <a:rPr lang="en-NZ" sz="2400" b="1" dirty="0"/>
              <a:t>Memos/letters</a:t>
            </a:r>
            <a:r>
              <a:rPr lang="en-NZ" sz="2400" dirty="0"/>
              <a:t> – Overview of company’s background.</a:t>
            </a:r>
            <a:endParaRPr lang="en-NZ" sz="2400" b="1" dirty="0"/>
          </a:p>
        </p:txBody>
      </p:sp>
    </p:spTree>
    <p:extLst>
      <p:ext uri="{BB962C8B-B14F-4D97-AF65-F5344CB8AC3E}">
        <p14:creationId xmlns:p14="http://schemas.microsoft.com/office/powerpoint/2010/main" val="2687148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76ACDA-DEE6-4C8E-8B24-8B9F3F653CA1}"/>
              </a:ext>
            </a:extLst>
          </p:cNvPr>
          <p:cNvSpPr>
            <a:spLocks noGrp="1"/>
          </p:cNvSpPr>
          <p:nvPr>
            <p:ph idx="1"/>
          </p:nvPr>
        </p:nvSpPr>
        <p:spPr>
          <a:xfrm>
            <a:off x="2589212" y="192505"/>
            <a:ext cx="8915400" cy="6665495"/>
          </a:xfrm>
        </p:spPr>
        <p:txBody>
          <a:bodyPr/>
          <a:lstStyle/>
          <a:p>
            <a:pPr marL="0" indent="0">
              <a:buNone/>
            </a:pPr>
            <a:r>
              <a:rPr lang="en-AU" sz="2800" b="1" dirty="0"/>
              <a:t>Critical questions to elicit information</a:t>
            </a:r>
            <a:endParaRPr lang="en-NZ" dirty="0"/>
          </a:p>
          <a:p>
            <a:r>
              <a:rPr lang="en-NZ" sz="2400" dirty="0"/>
              <a:t>When gathering requirements for an ecommerce website, there are some questions that can be asked in an interview with the client.</a:t>
            </a:r>
          </a:p>
          <a:p>
            <a:pPr marL="0" indent="0">
              <a:buNone/>
            </a:pPr>
            <a:r>
              <a:rPr lang="en-NZ" sz="2400" dirty="0"/>
              <a:t>	</a:t>
            </a:r>
            <a:r>
              <a:rPr lang="en-NZ" sz="2400" dirty="0">
                <a:sym typeface="Wingdings" panose="05000000000000000000" pitchFamily="2" charset="2"/>
              </a:rPr>
              <a:t> Why have you decided that you need a website?</a:t>
            </a:r>
          </a:p>
          <a:p>
            <a:pPr marL="0" indent="0">
              <a:buNone/>
            </a:pPr>
            <a:r>
              <a:rPr lang="en-NZ" sz="2400" dirty="0">
                <a:sym typeface="Wingdings" panose="05000000000000000000" pitchFamily="2" charset="2"/>
              </a:rPr>
              <a:t>	 What image are you trying to portray?</a:t>
            </a:r>
          </a:p>
          <a:p>
            <a:pPr marL="0" indent="0">
              <a:buNone/>
            </a:pPr>
            <a:r>
              <a:rPr lang="en-NZ" sz="2400" dirty="0"/>
              <a:t>	</a:t>
            </a:r>
            <a:r>
              <a:rPr lang="en-NZ" sz="2400" dirty="0">
                <a:sym typeface="Wingdings" panose="05000000000000000000" pitchFamily="2" charset="2"/>
              </a:rPr>
              <a:t> What function should your website provide?</a:t>
            </a:r>
          </a:p>
          <a:p>
            <a:pPr marL="0" indent="0">
              <a:buNone/>
            </a:pPr>
            <a:r>
              <a:rPr lang="en-NZ" sz="2400" dirty="0">
                <a:sym typeface="Wingdings" panose="05000000000000000000" pitchFamily="2" charset="2"/>
              </a:rPr>
              <a:t>	 What type of customers makes up the majority of 				your sales?</a:t>
            </a:r>
          </a:p>
          <a:p>
            <a:pPr marL="0" indent="0">
              <a:buNone/>
            </a:pPr>
            <a:r>
              <a:rPr lang="en-NZ" sz="2400" dirty="0">
                <a:sym typeface="Wingdings" panose="05000000000000000000" pitchFamily="2" charset="2"/>
              </a:rPr>
              <a:t>	</a:t>
            </a:r>
            <a:r>
              <a:rPr lang="en-AU" sz="2400" dirty="0">
                <a:sym typeface="Wingdings" panose="05000000000000000000" pitchFamily="2" charset="2"/>
              </a:rPr>
              <a:t> Is the website pure ecommerce or multipurpose?</a:t>
            </a:r>
          </a:p>
          <a:p>
            <a:pPr marL="0" indent="0">
              <a:buNone/>
            </a:pPr>
            <a:r>
              <a:rPr lang="en-AU" sz="2400" dirty="0">
                <a:sym typeface="Wingdings" panose="05000000000000000000" pitchFamily="2" charset="2"/>
              </a:rPr>
              <a:t>	 Who will manage and update the website?</a:t>
            </a:r>
          </a:p>
          <a:p>
            <a:pPr marL="0" indent="0">
              <a:buNone/>
            </a:pPr>
            <a:r>
              <a:rPr lang="en-AU" sz="2400" dirty="0">
                <a:sym typeface="Wingdings" panose="05000000000000000000" pitchFamily="2" charset="2"/>
              </a:rPr>
              <a:t>	 Where will you host the website?</a:t>
            </a:r>
          </a:p>
          <a:p>
            <a:pPr marL="0" indent="0">
              <a:buNone/>
            </a:pPr>
            <a:r>
              <a:rPr lang="en-AU" sz="2400" dirty="0">
                <a:sym typeface="Wingdings" panose="05000000000000000000" pitchFamily="2" charset="2"/>
              </a:rPr>
              <a:t>	 Do you already have product photos?</a:t>
            </a:r>
          </a:p>
          <a:p>
            <a:pPr marL="0" indent="0">
              <a:buNone/>
            </a:pPr>
            <a:r>
              <a:rPr lang="en-AU" sz="2400" dirty="0">
                <a:sym typeface="Wingdings" panose="05000000000000000000" pitchFamily="2" charset="2"/>
              </a:rPr>
              <a:t>	 What payment method will you use?</a:t>
            </a:r>
            <a:endParaRPr lang="en-NZ" sz="2400" dirty="0"/>
          </a:p>
        </p:txBody>
      </p:sp>
    </p:spTree>
    <p:extLst>
      <p:ext uri="{BB962C8B-B14F-4D97-AF65-F5344CB8AC3E}">
        <p14:creationId xmlns:p14="http://schemas.microsoft.com/office/powerpoint/2010/main" val="377343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2178-720E-439C-BEAA-B49F1CA08E82}"/>
              </a:ext>
            </a:extLst>
          </p:cNvPr>
          <p:cNvSpPr>
            <a:spLocks noGrp="1"/>
          </p:cNvSpPr>
          <p:nvPr>
            <p:ph type="title"/>
          </p:nvPr>
        </p:nvSpPr>
        <p:spPr>
          <a:xfrm>
            <a:off x="2592925" y="624110"/>
            <a:ext cx="8911687" cy="1108437"/>
          </a:xfrm>
        </p:spPr>
        <p:txBody>
          <a:bodyPr/>
          <a:lstStyle/>
          <a:p>
            <a:r>
              <a:rPr lang="en-NZ" dirty="0"/>
              <a:t>2. </a:t>
            </a:r>
            <a:r>
              <a:rPr lang="en-AU" dirty="0"/>
              <a:t>How to gather data</a:t>
            </a:r>
          </a:p>
        </p:txBody>
      </p:sp>
      <p:sp>
        <p:nvSpPr>
          <p:cNvPr id="3" name="Content Placeholder 2">
            <a:extLst>
              <a:ext uri="{FF2B5EF4-FFF2-40B4-BE49-F238E27FC236}">
                <a16:creationId xmlns:a16="http://schemas.microsoft.com/office/drawing/2014/main" id="{BFAECE77-A9FC-432B-9568-F5D77B797652}"/>
              </a:ext>
            </a:extLst>
          </p:cNvPr>
          <p:cNvSpPr>
            <a:spLocks noGrp="1"/>
          </p:cNvSpPr>
          <p:nvPr>
            <p:ph idx="1"/>
          </p:nvPr>
        </p:nvSpPr>
        <p:spPr>
          <a:xfrm>
            <a:off x="2589212" y="1732547"/>
            <a:ext cx="8915400" cy="5125453"/>
          </a:xfrm>
        </p:spPr>
        <p:txBody>
          <a:bodyPr/>
          <a:lstStyle/>
          <a:p>
            <a:pPr marL="0" indent="0">
              <a:buNone/>
            </a:pPr>
            <a:r>
              <a:rPr lang="en-AU" sz="2800" b="1" dirty="0"/>
              <a:t>Range of information gathering techniques</a:t>
            </a:r>
            <a:endParaRPr lang="en-NZ" sz="2800" b="1" dirty="0"/>
          </a:p>
          <a:p>
            <a:r>
              <a:rPr lang="en-NZ" sz="2400" dirty="0"/>
              <a:t>Necessary </a:t>
            </a:r>
            <a:r>
              <a:rPr lang="en-NZ" sz="2400" b="1" dirty="0"/>
              <a:t>pre-conditions</a:t>
            </a:r>
            <a:r>
              <a:rPr lang="en-NZ" sz="2400" dirty="0"/>
              <a:t> to the effective implementation of data gathering techniques:</a:t>
            </a:r>
          </a:p>
          <a:p>
            <a:pPr lvl="1">
              <a:buFont typeface="Wingdings" panose="05000000000000000000" pitchFamily="2" charset="2"/>
              <a:buChar char="à"/>
            </a:pPr>
            <a:r>
              <a:rPr lang="en-NZ" sz="2200" b="1" dirty="0">
                <a:sym typeface="Wingdings" panose="05000000000000000000" pitchFamily="2" charset="2"/>
              </a:rPr>
              <a:t>Problem </a:t>
            </a:r>
            <a:r>
              <a:rPr lang="en-NZ" sz="2200" dirty="0">
                <a:sym typeface="Wingdings" panose="05000000000000000000" pitchFamily="2" charset="2"/>
              </a:rPr>
              <a:t> or </a:t>
            </a:r>
            <a:r>
              <a:rPr lang="en-NZ" sz="2200" b="1" dirty="0">
                <a:sym typeface="Wingdings" panose="05000000000000000000" pitchFamily="2" charset="2"/>
              </a:rPr>
              <a:t>Opportunity</a:t>
            </a:r>
            <a:r>
              <a:rPr lang="en-NZ" sz="2200" dirty="0">
                <a:sym typeface="Wingdings" panose="05000000000000000000" pitchFamily="2" charset="2"/>
              </a:rPr>
              <a:t> have been identified</a:t>
            </a:r>
          </a:p>
          <a:p>
            <a:pPr lvl="1">
              <a:buFont typeface="Wingdings" panose="05000000000000000000" pitchFamily="2" charset="2"/>
              <a:buChar char="à"/>
            </a:pPr>
            <a:r>
              <a:rPr lang="en-NZ" sz="2200" dirty="0">
                <a:sym typeface="Wingdings" panose="05000000000000000000" pitchFamily="2" charset="2"/>
              </a:rPr>
              <a:t>The </a:t>
            </a:r>
            <a:r>
              <a:rPr lang="en-NZ" sz="2200" b="1" dirty="0">
                <a:sym typeface="Wingdings" panose="05000000000000000000" pitchFamily="2" charset="2"/>
              </a:rPr>
              <a:t>goal</a:t>
            </a:r>
            <a:r>
              <a:rPr lang="en-NZ" sz="2200" dirty="0">
                <a:sym typeface="Wingdings" panose="05000000000000000000" pitchFamily="2" charset="2"/>
              </a:rPr>
              <a:t> to be reached with the questions is clear and well determined.</a:t>
            </a:r>
          </a:p>
          <a:p>
            <a:pPr marL="57150" indent="0">
              <a:buNone/>
            </a:pPr>
            <a:endParaRPr lang="en-AU" sz="2400" dirty="0">
              <a:sym typeface="Wingdings" panose="05000000000000000000" pitchFamily="2" charset="2"/>
            </a:endParaRPr>
          </a:p>
          <a:p>
            <a:pPr marL="400050"/>
            <a:r>
              <a:rPr lang="en-AU" sz="2400" dirty="0">
                <a:sym typeface="Wingdings" panose="05000000000000000000" pitchFamily="2" charset="2"/>
              </a:rPr>
              <a:t>Without a well defined problem to solve, a clear opportunity to realize and a specific goal to achieve with the questions, the entire procedure may result in a big waste of time.</a:t>
            </a:r>
          </a:p>
        </p:txBody>
      </p:sp>
    </p:spTree>
    <p:extLst>
      <p:ext uri="{BB962C8B-B14F-4D97-AF65-F5344CB8AC3E}">
        <p14:creationId xmlns:p14="http://schemas.microsoft.com/office/powerpoint/2010/main" val="24931991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8846</TotalTime>
  <Words>1654</Words>
  <Application>Microsoft Office PowerPoint</Application>
  <PresentationFormat>Widescreen</PresentationFormat>
  <Paragraphs>175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Wingdings</vt:lpstr>
      <vt:lpstr>Wingdings 3</vt:lpstr>
      <vt:lpstr>Wisp</vt:lpstr>
      <vt:lpstr>Author: Alessandro Ferro </vt:lpstr>
      <vt:lpstr>1. How to identify key information sources</vt:lpstr>
      <vt:lpstr>PowerPoint Presentation</vt:lpstr>
      <vt:lpstr>PowerPoint Presentation</vt:lpstr>
      <vt:lpstr>PowerPoint Presentation</vt:lpstr>
      <vt:lpstr>PowerPoint Presentation</vt:lpstr>
      <vt:lpstr>PowerPoint Presentation</vt:lpstr>
      <vt:lpstr>PowerPoint Presentation</vt:lpstr>
      <vt:lpstr>2. How to gather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How to prepare data analysis for review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 Alessandro Ferro </dc:title>
  <dc:creator>emilie cheignon</dc:creator>
  <cp:lastModifiedBy>emilie cheignon</cp:lastModifiedBy>
  <cp:revision>84</cp:revision>
  <dcterms:created xsi:type="dcterms:W3CDTF">2020-09-30T07:39:48Z</dcterms:created>
  <dcterms:modified xsi:type="dcterms:W3CDTF">2020-10-06T11:06:11Z</dcterms:modified>
</cp:coreProperties>
</file>