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704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143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896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800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360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4536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612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747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014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26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08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643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318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525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137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925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0543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FE06-DF1F-460E-AD27-4E11A4CB1BB0}"/>
              </a:ext>
            </a:extLst>
          </p:cNvPr>
          <p:cNvSpPr>
            <a:spLocks noGrp="1"/>
          </p:cNvSpPr>
          <p:nvPr>
            <p:ph type="ctrTitle"/>
          </p:nvPr>
        </p:nvSpPr>
        <p:spPr>
          <a:xfrm>
            <a:off x="1433385" y="262361"/>
            <a:ext cx="10071228" cy="1195736"/>
          </a:xfrm>
        </p:spPr>
        <p:txBody>
          <a:bodyPr>
            <a:normAutofit fontScale="90000"/>
          </a:bodyPr>
          <a:lstStyle/>
          <a:p>
            <a:r>
              <a:rPr lang="en-AU" sz="2000" b="1" dirty="0"/>
              <a:t>Author: </a:t>
            </a:r>
            <a:r>
              <a:rPr lang="en-AU" sz="2000" i="1" dirty="0"/>
              <a:t>Alessandro Ferro</a:t>
            </a:r>
            <a:br>
              <a:rPr lang="en-AU" dirty="0"/>
            </a:br>
            <a:endParaRPr lang="en-AU" dirty="0"/>
          </a:p>
        </p:txBody>
      </p:sp>
      <p:sp>
        <p:nvSpPr>
          <p:cNvPr id="3" name="Subtitle 2">
            <a:extLst>
              <a:ext uri="{FF2B5EF4-FFF2-40B4-BE49-F238E27FC236}">
                <a16:creationId xmlns:a16="http://schemas.microsoft.com/office/drawing/2014/main" id="{2BE54F06-956C-4959-A74E-74085AC1A204}"/>
              </a:ext>
            </a:extLst>
          </p:cNvPr>
          <p:cNvSpPr>
            <a:spLocks noGrp="1"/>
          </p:cNvSpPr>
          <p:nvPr>
            <p:ph type="subTitle" idx="1"/>
          </p:nvPr>
        </p:nvSpPr>
        <p:spPr>
          <a:xfrm>
            <a:off x="1433385" y="2026508"/>
            <a:ext cx="10071228" cy="4569133"/>
          </a:xfrm>
        </p:spPr>
        <p:txBody>
          <a:bodyPr/>
          <a:lstStyle/>
          <a:p>
            <a:pPr algn="ctr"/>
            <a:r>
              <a:rPr lang="en-AU" sz="4000" b="1" dirty="0">
                <a:solidFill>
                  <a:schemeClr val="accent2">
                    <a:lumMod val="75000"/>
                  </a:schemeClr>
                </a:solidFill>
              </a:rPr>
              <a:t>ICTICT515</a:t>
            </a:r>
            <a:endParaRPr lang="en-AU" sz="4000" dirty="0">
              <a:solidFill>
                <a:schemeClr val="accent2">
                  <a:lumMod val="75000"/>
                </a:schemeClr>
              </a:solidFill>
            </a:endParaRPr>
          </a:p>
          <a:p>
            <a:pPr algn="ctr"/>
            <a:r>
              <a:rPr lang="en-AU" sz="4000" b="1" dirty="0">
                <a:solidFill>
                  <a:schemeClr val="accent2">
                    <a:lumMod val="75000"/>
                  </a:schemeClr>
                </a:solidFill>
              </a:rPr>
              <a:t> </a:t>
            </a:r>
            <a:endParaRPr lang="en-AU" sz="4000" dirty="0">
              <a:solidFill>
                <a:schemeClr val="accent2">
                  <a:lumMod val="75000"/>
                </a:schemeClr>
              </a:solidFill>
            </a:endParaRPr>
          </a:p>
          <a:p>
            <a:pPr algn="ctr"/>
            <a:r>
              <a:rPr lang="en-AU" sz="4000" b="1" dirty="0">
                <a:solidFill>
                  <a:schemeClr val="accent2">
                    <a:lumMod val="75000"/>
                  </a:schemeClr>
                </a:solidFill>
              </a:rPr>
              <a:t>Task 2</a:t>
            </a:r>
          </a:p>
          <a:p>
            <a:pPr algn="ctr"/>
            <a:endParaRPr lang="en-AU" sz="4000" b="1" dirty="0">
              <a:solidFill>
                <a:schemeClr val="accent2">
                  <a:lumMod val="75000"/>
                </a:schemeClr>
              </a:solidFill>
            </a:endParaRPr>
          </a:p>
          <a:p>
            <a:pPr algn="ctr"/>
            <a:endParaRPr lang="en-AU" sz="4000" b="1" dirty="0">
              <a:solidFill>
                <a:schemeClr val="accent2">
                  <a:lumMod val="75000"/>
                </a:schemeClr>
              </a:solidFill>
            </a:endParaRPr>
          </a:p>
          <a:p>
            <a:endParaRPr lang="en-AU" b="1" dirty="0"/>
          </a:p>
          <a:p>
            <a:r>
              <a:rPr lang="en-AU" b="1" dirty="0">
                <a:solidFill>
                  <a:schemeClr val="accent2">
                    <a:lumMod val="75000"/>
                  </a:schemeClr>
                </a:solidFill>
              </a:rPr>
              <a:t>Student ID: </a:t>
            </a:r>
            <a:r>
              <a:rPr lang="en-AU" dirty="0">
                <a:solidFill>
                  <a:schemeClr val="accent2">
                    <a:lumMod val="75000"/>
                  </a:schemeClr>
                </a:solidFill>
              </a:rPr>
              <a:t>83126277</a:t>
            </a:r>
          </a:p>
          <a:p>
            <a:endParaRPr lang="en-AU" sz="4000" dirty="0">
              <a:solidFill>
                <a:schemeClr val="accent2">
                  <a:lumMod val="75000"/>
                </a:schemeClr>
              </a:solidFill>
            </a:endParaRPr>
          </a:p>
          <a:p>
            <a:pPr algn="ctr"/>
            <a:endParaRPr lang="en-AU" dirty="0"/>
          </a:p>
        </p:txBody>
      </p:sp>
    </p:spTree>
    <p:extLst>
      <p:ext uri="{BB962C8B-B14F-4D97-AF65-F5344CB8AC3E}">
        <p14:creationId xmlns:p14="http://schemas.microsoft.com/office/powerpoint/2010/main" val="294064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35DB-3EA0-4400-9D8F-C99F118B18C1}"/>
              </a:ext>
            </a:extLst>
          </p:cNvPr>
          <p:cNvSpPr>
            <a:spLocks noGrp="1"/>
          </p:cNvSpPr>
          <p:nvPr>
            <p:ph type="title"/>
          </p:nvPr>
        </p:nvSpPr>
        <p:spPr>
          <a:xfrm>
            <a:off x="2592925" y="624110"/>
            <a:ext cx="8911687" cy="842740"/>
          </a:xfrm>
        </p:spPr>
        <p:txBody>
          <a:bodyPr>
            <a:normAutofit/>
          </a:bodyPr>
          <a:lstStyle/>
          <a:p>
            <a:r>
              <a:rPr lang="en-AU" sz="3200" dirty="0"/>
              <a:t>3: analyse new information, including</a:t>
            </a:r>
          </a:p>
        </p:txBody>
      </p:sp>
      <p:sp>
        <p:nvSpPr>
          <p:cNvPr id="3" name="Content Placeholder 2">
            <a:extLst>
              <a:ext uri="{FF2B5EF4-FFF2-40B4-BE49-F238E27FC236}">
                <a16:creationId xmlns:a16="http://schemas.microsoft.com/office/drawing/2014/main" id="{43ACA965-394A-426E-B3C2-7957B9CE2D7E}"/>
              </a:ext>
            </a:extLst>
          </p:cNvPr>
          <p:cNvSpPr>
            <a:spLocks noGrp="1"/>
          </p:cNvSpPr>
          <p:nvPr>
            <p:ph idx="1"/>
          </p:nvPr>
        </p:nvSpPr>
        <p:spPr>
          <a:xfrm>
            <a:off x="2589212" y="1466850"/>
            <a:ext cx="8915400" cy="5181600"/>
          </a:xfrm>
        </p:spPr>
        <p:txBody>
          <a:bodyPr>
            <a:normAutofit/>
          </a:bodyPr>
          <a:lstStyle/>
          <a:p>
            <a:pPr marL="0" indent="0">
              <a:buNone/>
            </a:pPr>
            <a:r>
              <a:rPr lang="en-AU" sz="2400" b="1" dirty="0"/>
              <a:t>Supervise information gathering from identified clients of the system</a:t>
            </a:r>
          </a:p>
          <a:p>
            <a:pPr marL="0" indent="0">
              <a:buNone/>
            </a:pPr>
            <a:r>
              <a:rPr lang="en-AU" sz="2000" dirty="0"/>
              <a:t>One of the best </a:t>
            </a:r>
            <a:r>
              <a:rPr lang="en-AU" sz="2000" b="1" dirty="0"/>
              <a:t>resources for information </a:t>
            </a:r>
            <a:r>
              <a:rPr lang="en-AU" sz="2000" dirty="0"/>
              <a:t>prior to the development of a new system, are the intended </a:t>
            </a:r>
            <a:r>
              <a:rPr lang="en-AU" sz="2000" b="1" dirty="0"/>
              <a:t>users of the system </a:t>
            </a:r>
            <a:r>
              <a:rPr lang="en-AU" sz="2000" dirty="0"/>
              <a:t>itself.</a:t>
            </a:r>
          </a:p>
          <a:p>
            <a:pPr marL="0" indent="0">
              <a:buNone/>
            </a:pPr>
            <a:r>
              <a:rPr lang="en-AU" sz="2000" dirty="0"/>
              <a:t>In the case of Bazaar Ceramics, the client and the </a:t>
            </a:r>
            <a:r>
              <a:rPr lang="en-AU" sz="2000" b="1" dirty="0"/>
              <a:t>client’s customers </a:t>
            </a:r>
            <a:r>
              <a:rPr lang="en-AU" sz="2000" dirty="0"/>
              <a:t>are the intended users.</a:t>
            </a:r>
          </a:p>
          <a:p>
            <a:pPr marL="0" indent="0">
              <a:buNone/>
            </a:pPr>
            <a:r>
              <a:rPr lang="en-AU" sz="2000" dirty="0"/>
              <a:t>While the client is directly involved in the development and is available to co-operate with the development team, it is harder to extract information from the customers.</a:t>
            </a:r>
          </a:p>
          <a:p>
            <a:pPr marL="0" indent="0">
              <a:buNone/>
            </a:pPr>
            <a:endParaRPr lang="en-AU" sz="2000" dirty="0"/>
          </a:p>
          <a:p>
            <a:pPr marL="0" indent="0">
              <a:buNone/>
            </a:pPr>
            <a:r>
              <a:rPr lang="en-AU" sz="2000" dirty="0"/>
              <a:t>Gathering </a:t>
            </a:r>
            <a:r>
              <a:rPr lang="en-AU" sz="2000" b="1" dirty="0"/>
              <a:t>customer satisfaction data </a:t>
            </a:r>
            <a:r>
              <a:rPr lang="en-AU" sz="2000" dirty="0"/>
              <a:t>can be tricky. To make the process successful there are some points that need to be considered.</a:t>
            </a:r>
            <a:endParaRPr lang="en-AU" sz="2000" b="1" dirty="0"/>
          </a:p>
        </p:txBody>
      </p:sp>
    </p:spTree>
    <p:extLst>
      <p:ext uri="{BB962C8B-B14F-4D97-AF65-F5344CB8AC3E}">
        <p14:creationId xmlns:p14="http://schemas.microsoft.com/office/powerpoint/2010/main" val="1200761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F2852-C751-4685-B446-168BBB73F239}"/>
              </a:ext>
            </a:extLst>
          </p:cNvPr>
          <p:cNvSpPr>
            <a:spLocks noGrp="1"/>
          </p:cNvSpPr>
          <p:nvPr>
            <p:ph idx="1"/>
          </p:nvPr>
        </p:nvSpPr>
        <p:spPr>
          <a:xfrm>
            <a:off x="2589212" y="495300"/>
            <a:ext cx="8915400" cy="6191250"/>
          </a:xfrm>
        </p:spPr>
        <p:txBody>
          <a:bodyPr>
            <a:normAutofit/>
          </a:bodyPr>
          <a:lstStyle/>
          <a:p>
            <a:pPr marL="0" indent="0">
              <a:buNone/>
            </a:pPr>
            <a:r>
              <a:rPr lang="en-NZ" sz="2000" b="1" dirty="0"/>
              <a:t>Gathering customer satisfaction data</a:t>
            </a:r>
          </a:p>
          <a:p>
            <a:pPr marL="0" indent="0">
              <a:buNone/>
            </a:pPr>
            <a:r>
              <a:rPr lang="en-AU" sz="2000" dirty="0"/>
              <a:t>Together with the manager of sales and marketing and the business owner, the development team need to:</a:t>
            </a:r>
          </a:p>
          <a:p>
            <a:r>
              <a:rPr lang="en-AU" sz="2000" dirty="0"/>
              <a:t>Identify the questions to ask to the customers to gather precise and meaningful information</a:t>
            </a:r>
          </a:p>
          <a:p>
            <a:r>
              <a:rPr lang="en-AU" sz="2000" dirty="0"/>
              <a:t>Design a method to record the data</a:t>
            </a:r>
          </a:p>
          <a:p>
            <a:r>
              <a:rPr lang="en-AU" sz="2000" dirty="0"/>
              <a:t>Design a method to report the data gathered</a:t>
            </a:r>
          </a:p>
          <a:p>
            <a:r>
              <a:rPr lang="en-AU" sz="2000" dirty="0"/>
              <a:t>Decide how to take action according to the result of the data gathered.</a:t>
            </a:r>
          </a:p>
          <a:p>
            <a:endParaRPr lang="en-AU" sz="2000" dirty="0"/>
          </a:p>
          <a:p>
            <a:pPr marL="0" indent="0">
              <a:buNone/>
            </a:pPr>
            <a:r>
              <a:rPr lang="en-NZ" sz="2000" dirty="0"/>
              <a:t>For what entails the </a:t>
            </a:r>
            <a:r>
              <a:rPr lang="en-NZ" sz="2000" b="1" dirty="0"/>
              <a:t>retail customers</a:t>
            </a:r>
            <a:r>
              <a:rPr lang="en-NZ" sz="2000" dirty="0"/>
              <a:t>, it is responsibility of the manager of sales and marketing to interact with the customers and gather the data required.</a:t>
            </a:r>
          </a:p>
          <a:p>
            <a:pPr marL="0" indent="0">
              <a:buNone/>
            </a:pPr>
            <a:r>
              <a:rPr lang="en-AU" sz="2000" dirty="0"/>
              <a:t>The </a:t>
            </a:r>
            <a:r>
              <a:rPr lang="en-AU" sz="2000" b="1" dirty="0"/>
              <a:t>remote customers </a:t>
            </a:r>
            <a:r>
              <a:rPr lang="en-AU" sz="2000" dirty="0"/>
              <a:t>already started to provide feedback on </a:t>
            </a:r>
            <a:r>
              <a:rPr lang="en-AU" sz="2000"/>
              <a:t>their own</a:t>
            </a:r>
            <a:r>
              <a:rPr lang="en-AU" sz="2000" dirty="0"/>
              <a:t>, pushing for the company to set up a more convenient approach to remote purchasing.</a:t>
            </a:r>
          </a:p>
          <a:p>
            <a:pPr marL="0" indent="0">
              <a:buNone/>
            </a:pPr>
            <a:endParaRPr lang="en-AU" sz="2000" dirty="0"/>
          </a:p>
        </p:txBody>
      </p:sp>
    </p:spTree>
    <p:extLst>
      <p:ext uri="{BB962C8B-B14F-4D97-AF65-F5344CB8AC3E}">
        <p14:creationId xmlns:p14="http://schemas.microsoft.com/office/powerpoint/2010/main" val="147845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48755-4F7C-4CB8-904D-557CFC557D5C}"/>
              </a:ext>
            </a:extLst>
          </p:cNvPr>
          <p:cNvSpPr>
            <a:spLocks noGrp="1"/>
          </p:cNvSpPr>
          <p:nvPr>
            <p:ph idx="1"/>
          </p:nvPr>
        </p:nvSpPr>
        <p:spPr>
          <a:xfrm>
            <a:off x="2589212" y="228600"/>
            <a:ext cx="8915400" cy="6457950"/>
          </a:xfrm>
        </p:spPr>
        <p:txBody>
          <a:bodyPr>
            <a:normAutofit/>
          </a:bodyPr>
          <a:lstStyle/>
          <a:p>
            <a:pPr marL="0" indent="0">
              <a:buNone/>
            </a:pPr>
            <a:r>
              <a:rPr lang="en-AU" sz="2000" dirty="0"/>
              <a:t>The information gathered have to be analysed to determine if:</a:t>
            </a:r>
          </a:p>
          <a:p>
            <a:r>
              <a:rPr lang="en-AU" sz="2000" dirty="0"/>
              <a:t>The information fall within the scope of the project</a:t>
            </a:r>
          </a:p>
          <a:p>
            <a:r>
              <a:rPr lang="en-AU" sz="2000" dirty="0"/>
              <a:t>The information is pertinent to the purpose of identifying functional requirements.</a:t>
            </a:r>
          </a:p>
          <a:p>
            <a:r>
              <a:rPr lang="en-AU" sz="2000" dirty="0"/>
              <a:t>The information covers quality requirements</a:t>
            </a:r>
          </a:p>
          <a:p>
            <a:r>
              <a:rPr lang="en-AU" sz="2000" dirty="0"/>
              <a:t>The information provides insights about constraints</a:t>
            </a:r>
          </a:p>
          <a:p>
            <a:r>
              <a:rPr lang="en-AU" sz="2000" dirty="0"/>
              <a:t>The information covers added-value requirements.</a:t>
            </a:r>
          </a:p>
          <a:p>
            <a:endParaRPr lang="en-AU" sz="2000" dirty="0"/>
          </a:p>
          <a:p>
            <a:pPr marL="0" indent="0">
              <a:buNone/>
            </a:pPr>
            <a:r>
              <a:rPr lang="en-AU" sz="2000" dirty="0"/>
              <a:t>With the new data, if properly collected and documented, it should be possible to create a list of system requirements.</a:t>
            </a:r>
          </a:p>
          <a:p>
            <a:pPr marL="0" indent="0">
              <a:buNone/>
            </a:pPr>
            <a:r>
              <a:rPr lang="en-AU" sz="2000" dirty="0"/>
              <a:t>At this point the new requirements should be documented in a requirements specification. The requirement specification should address:</a:t>
            </a:r>
          </a:p>
          <a:p>
            <a:r>
              <a:rPr lang="en-AU" sz="2000" dirty="0"/>
              <a:t>Functional requirements</a:t>
            </a:r>
          </a:p>
          <a:p>
            <a:r>
              <a:rPr lang="en-AU" sz="2000" dirty="0"/>
              <a:t>Non functional requirements</a:t>
            </a:r>
          </a:p>
          <a:p>
            <a:r>
              <a:rPr lang="en-AU" sz="2000" dirty="0"/>
              <a:t>Transition issues.</a:t>
            </a:r>
          </a:p>
        </p:txBody>
      </p:sp>
    </p:spTree>
    <p:extLst>
      <p:ext uri="{BB962C8B-B14F-4D97-AF65-F5344CB8AC3E}">
        <p14:creationId xmlns:p14="http://schemas.microsoft.com/office/powerpoint/2010/main" val="334733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D97-898A-497F-84B5-EA150CCAFA3B}"/>
              </a:ext>
            </a:extLst>
          </p:cNvPr>
          <p:cNvSpPr>
            <a:spLocks noGrp="1"/>
          </p:cNvSpPr>
          <p:nvPr>
            <p:ph type="title"/>
          </p:nvPr>
        </p:nvSpPr>
        <p:spPr>
          <a:xfrm>
            <a:off x="2592925" y="624110"/>
            <a:ext cx="8911687" cy="804640"/>
          </a:xfrm>
        </p:spPr>
        <p:txBody>
          <a:bodyPr>
            <a:normAutofit/>
          </a:bodyPr>
          <a:lstStyle/>
          <a:p>
            <a:r>
              <a:rPr lang="en-AU" sz="3200" dirty="0"/>
              <a:t>4: confirm system specifications</a:t>
            </a:r>
          </a:p>
        </p:txBody>
      </p:sp>
      <p:sp>
        <p:nvSpPr>
          <p:cNvPr id="3" name="Content Placeholder 2">
            <a:extLst>
              <a:ext uri="{FF2B5EF4-FFF2-40B4-BE49-F238E27FC236}">
                <a16:creationId xmlns:a16="http://schemas.microsoft.com/office/drawing/2014/main" id="{C8DBFB4D-1ECC-4D48-ABB0-E70B1EBA2716}"/>
              </a:ext>
            </a:extLst>
          </p:cNvPr>
          <p:cNvSpPr>
            <a:spLocks noGrp="1"/>
          </p:cNvSpPr>
          <p:nvPr>
            <p:ph idx="1"/>
          </p:nvPr>
        </p:nvSpPr>
        <p:spPr>
          <a:xfrm>
            <a:off x="2589212" y="1428750"/>
            <a:ext cx="8915400" cy="5257800"/>
          </a:xfrm>
        </p:spPr>
        <p:txBody>
          <a:bodyPr>
            <a:normAutofit/>
          </a:bodyPr>
          <a:lstStyle/>
          <a:p>
            <a:pPr marL="0" indent="0">
              <a:buNone/>
            </a:pPr>
            <a:r>
              <a:rPr lang="en-AU" sz="2400" b="1" dirty="0"/>
              <a:t>Work with client to verify system specifications, updating documentation as required</a:t>
            </a:r>
          </a:p>
          <a:p>
            <a:pPr marL="0" indent="0">
              <a:buNone/>
            </a:pPr>
            <a:r>
              <a:rPr lang="en-AU" sz="2000" dirty="0"/>
              <a:t>To ensure the quality of the documentation produced, a review process should be implemented.</a:t>
            </a:r>
          </a:p>
          <a:p>
            <a:pPr marL="0" indent="0">
              <a:buNone/>
            </a:pPr>
            <a:r>
              <a:rPr lang="en-AU" sz="2000" dirty="0"/>
              <a:t>To avoid confusion and inconsistencies, meetings will be scheduled appositely for this task.</a:t>
            </a:r>
          </a:p>
          <a:p>
            <a:pPr marL="0" indent="0">
              <a:buNone/>
            </a:pPr>
            <a:r>
              <a:rPr lang="en-AU" sz="2000" dirty="0"/>
              <a:t>The reviewers are discouraged by communicating suggestions and correction via phone or by email.</a:t>
            </a:r>
          </a:p>
          <a:p>
            <a:pPr marL="0" indent="0">
              <a:buNone/>
            </a:pPr>
            <a:r>
              <a:rPr lang="en-AU" sz="2000" dirty="0"/>
              <a:t>Also editing of the original document is not acceptable.</a:t>
            </a:r>
          </a:p>
          <a:p>
            <a:pPr marL="0" indent="0">
              <a:buNone/>
            </a:pPr>
            <a:r>
              <a:rPr lang="en-AU" sz="2000" dirty="0"/>
              <a:t>The purpose of the meetings is also to ensure that everyone is up to date with the latest version of the document and there are no different and inconsistent versions flying around.</a:t>
            </a:r>
          </a:p>
          <a:p>
            <a:pPr marL="0" indent="0">
              <a:buNone/>
            </a:pPr>
            <a:r>
              <a:rPr lang="en-AU" sz="2000" dirty="0"/>
              <a:t>The documentation review is an iterative process.</a:t>
            </a:r>
          </a:p>
        </p:txBody>
      </p:sp>
    </p:spTree>
    <p:extLst>
      <p:ext uri="{BB962C8B-B14F-4D97-AF65-F5344CB8AC3E}">
        <p14:creationId xmlns:p14="http://schemas.microsoft.com/office/powerpoint/2010/main" val="147801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70A36-244F-4571-95A9-7E091990A92C}"/>
              </a:ext>
            </a:extLst>
          </p:cNvPr>
          <p:cNvSpPr>
            <a:spLocks noGrp="1"/>
          </p:cNvSpPr>
          <p:nvPr>
            <p:ph idx="1"/>
          </p:nvPr>
        </p:nvSpPr>
        <p:spPr>
          <a:xfrm>
            <a:off x="2589212" y="533400"/>
            <a:ext cx="8915400" cy="6324600"/>
          </a:xfrm>
        </p:spPr>
        <p:txBody>
          <a:bodyPr>
            <a:normAutofit/>
          </a:bodyPr>
          <a:lstStyle/>
          <a:p>
            <a:pPr marL="0" indent="0">
              <a:buNone/>
            </a:pPr>
            <a:r>
              <a:rPr lang="en-AU" sz="2400" b="1" dirty="0"/>
              <a:t>Obtain final approval and sign-off from client</a:t>
            </a:r>
          </a:p>
          <a:p>
            <a:pPr marL="0" indent="0">
              <a:buNone/>
            </a:pPr>
            <a:r>
              <a:rPr lang="en-AU" sz="2000" dirty="0"/>
              <a:t>Once the documentation is ready and approved by the client, the agreement will be formalised with an SLA.</a:t>
            </a:r>
          </a:p>
          <a:p>
            <a:pPr marL="0" indent="0">
              <a:buNone/>
            </a:pPr>
            <a:r>
              <a:rPr lang="en-AU" sz="2000" dirty="0"/>
              <a:t>The SLA is required to:</a:t>
            </a:r>
          </a:p>
          <a:p>
            <a:r>
              <a:rPr lang="en-AU" sz="2000" dirty="0"/>
              <a:t>Clearly define the expectations</a:t>
            </a:r>
          </a:p>
          <a:p>
            <a:r>
              <a:rPr lang="en-AU" sz="2000" dirty="0"/>
              <a:t>Specify indicators of quality and performance targets</a:t>
            </a:r>
          </a:p>
          <a:p>
            <a:r>
              <a:rPr lang="en-AU" sz="2000" dirty="0"/>
              <a:t>Prevent disputes.</a:t>
            </a:r>
          </a:p>
          <a:p>
            <a:endParaRPr lang="en-AU" sz="2000" dirty="0"/>
          </a:p>
          <a:p>
            <a:pPr marL="0" indent="0">
              <a:buNone/>
            </a:pPr>
            <a:r>
              <a:rPr lang="en-AU" sz="2000" dirty="0"/>
              <a:t>The SLA document will clearly identify the parties involved, the services boundaries, the parties responsibilities and any other detail agreed upon at the moment of approval.</a:t>
            </a:r>
          </a:p>
          <a:p>
            <a:pPr marL="0" indent="0">
              <a:buNone/>
            </a:pPr>
            <a:endParaRPr lang="en-AU" sz="2000" dirty="0"/>
          </a:p>
          <a:p>
            <a:pPr marL="0" indent="0">
              <a:buNone/>
            </a:pPr>
            <a:r>
              <a:rPr lang="en-AU" sz="2000" dirty="0"/>
              <a:t>For the document to be considered valid it needs to be signed by both the development team and by </a:t>
            </a:r>
            <a:r>
              <a:rPr lang="en-AU" sz="2000"/>
              <a:t>Bazaar Ceramics.</a:t>
            </a:r>
            <a:endParaRPr lang="en-AU" sz="2000" dirty="0"/>
          </a:p>
        </p:txBody>
      </p:sp>
    </p:spTree>
    <p:extLst>
      <p:ext uri="{BB962C8B-B14F-4D97-AF65-F5344CB8AC3E}">
        <p14:creationId xmlns:p14="http://schemas.microsoft.com/office/powerpoint/2010/main" val="373576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6836-4F50-4606-BCD2-BED607D4051D}"/>
              </a:ext>
            </a:extLst>
          </p:cNvPr>
          <p:cNvSpPr>
            <a:spLocks noGrp="1"/>
          </p:cNvSpPr>
          <p:nvPr>
            <p:ph type="title"/>
          </p:nvPr>
        </p:nvSpPr>
        <p:spPr>
          <a:xfrm>
            <a:off x="2537360" y="357410"/>
            <a:ext cx="8911687" cy="576040"/>
          </a:xfrm>
        </p:spPr>
        <p:txBody>
          <a:bodyPr>
            <a:normAutofit fontScale="90000"/>
          </a:bodyPr>
          <a:lstStyle/>
          <a:p>
            <a:r>
              <a:rPr lang="en-AU" dirty="0"/>
              <a:t>1: Establish business relationship</a:t>
            </a:r>
            <a:br>
              <a:rPr lang="en-AU" dirty="0"/>
            </a:br>
            <a:br>
              <a:rPr lang="en-AU" dirty="0"/>
            </a:br>
            <a:br>
              <a:rPr lang="en-AU" dirty="0"/>
            </a:br>
            <a:endParaRPr lang="en-AU" dirty="0"/>
          </a:p>
        </p:txBody>
      </p:sp>
      <p:sp>
        <p:nvSpPr>
          <p:cNvPr id="3" name="Content Placeholder 2">
            <a:extLst>
              <a:ext uri="{FF2B5EF4-FFF2-40B4-BE49-F238E27FC236}">
                <a16:creationId xmlns:a16="http://schemas.microsoft.com/office/drawing/2014/main" id="{ADC5D1C9-E714-4CB5-9AA7-A723B3218131}"/>
              </a:ext>
            </a:extLst>
          </p:cNvPr>
          <p:cNvSpPr>
            <a:spLocks noGrp="1"/>
          </p:cNvSpPr>
          <p:nvPr>
            <p:ph idx="1"/>
          </p:nvPr>
        </p:nvSpPr>
        <p:spPr>
          <a:xfrm>
            <a:off x="2533647" y="1123950"/>
            <a:ext cx="8915400" cy="5734050"/>
          </a:xfrm>
        </p:spPr>
        <p:txBody>
          <a:bodyPr/>
          <a:lstStyle/>
          <a:p>
            <a:pPr marL="0" indent="0">
              <a:buNone/>
            </a:pPr>
            <a:r>
              <a:rPr lang="en-AU" sz="2400" b="1" dirty="0"/>
              <a:t>Organisational structure, culture and politics in relation to support requirements</a:t>
            </a:r>
          </a:p>
          <a:p>
            <a:r>
              <a:rPr lang="en-AU" sz="2000" b="1" dirty="0"/>
              <a:t>Bazaar Ceramics</a:t>
            </a:r>
            <a:r>
              <a:rPr lang="en-AU" sz="2000" dirty="0"/>
              <a:t> is a small organization expanding on the market both on a national and an international level.</a:t>
            </a:r>
          </a:p>
          <a:p>
            <a:endParaRPr lang="en-AU" sz="2000" dirty="0"/>
          </a:p>
          <a:p>
            <a:r>
              <a:rPr lang="en-AU" sz="2000" dirty="0"/>
              <a:t>It started as a cooperative, subsequently bought by the current owner: </a:t>
            </a:r>
            <a:r>
              <a:rPr lang="en-AU" sz="2000" b="1" dirty="0"/>
              <a:t>Kim Hayward</a:t>
            </a:r>
            <a:r>
              <a:rPr lang="en-AU" sz="2000" dirty="0"/>
              <a:t>.</a:t>
            </a:r>
          </a:p>
          <a:p>
            <a:endParaRPr lang="en-AU" sz="2000" dirty="0"/>
          </a:p>
          <a:p>
            <a:r>
              <a:rPr lang="en-AU" sz="2000" dirty="0"/>
              <a:t>The continuous growth during the years caused the need for bigger premises. The company moved to the current location.</a:t>
            </a:r>
          </a:p>
          <a:p>
            <a:endParaRPr lang="en-AU" sz="2000" dirty="0"/>
          </a:p>
          <a:p>
            <a:r>
              <a:rPr lang="en-AU" sz="2000" dirty="0"/>
              <a:t>The company is trying to explore new opportunities and is evaluating the possibility to create a website for commercial purposes.</a:t>
            </a:r>
          </a:p>
          <a:p>
            <a:pPr marL="0" indent="0">
              <a:buNone/>
            </a:pPr>
            <a:endParaRPr lang="en-AU" sz="2000" dirty="0"/>
          </a:p>
          <a:p>
            <a:pPr marL="0" indent="0">
              <a:buNone/>
            </a:pPr>
            <a:endParaRPr lang="en-AU" sz="2000" b="1" dirty="0"/>
          </a:p>
        </p:txBody>
      </p:sp>
    </p:spTree>
    <p:extLst>
      <p:ext uri="{BB962C8B-B14F-4D97-AF65-F5344CB8AC3E}">
        <p14:creationId xmlns:p14="http://schemas.microsoft.com/office/powerpoint/2010/main" val="277563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EBCA0-78AF-405B-ADD1-CDF963598054}"/>
              </a:ext>
            </a:extLst>
          </p:cNvPr>
          <p:cNvSpPr>
            <a:spLocks noGrp="1"/>
          </p:cNvSpPr>
          <p:nvPr>
            <p:ph idx="1"/>
          </p:nvPr>
        </p:nvSpPr>
        <p:spPr>
          <a:xfrm>
            <a:off x="2589212" y="647700"/>
            <a:ext cx="8915400" cy="6038850"/>
          </a:xfrm>
        </p:spPr>
        <p:txBody>
          <a:bodyPr>
            <a:normAutofit/>
          </a:bodyPr>
          <a:lstStyle/>
          <a:p>
            <a:pPr marL="0" indent="0" algn="ctr">
              <a:buNone/>
            </a:pPr>
            <a:r>
              <a:rPr lang="en-NZ" sz="2000" b="1" dirty="0"/>
              <a:t>Organisational chart</a:t>
            </a:r>
          </a:p>
          <a:p>
            <a:pPr marL="0" indent="0" algn="ctr">
              <a:buNone/>
            </a:pPr>
            <a:endParaRPr lang="en-NZ" sz="2000" b="1" dirty="0"/>
          </a:p>
          <a:p>
            <a:pPr marL="0" indent="0" algn="ctr">
              <a:buNone/>
            </a:pPr>
            <a:endParaRPr lang="en-NZ" sz="2000" b="1" dirty="0"/>
          </a:p>
        </p:txBody>
      </p:sp>
      <p:pic>
        <p:nvPicPr>
          <p:cNvPr id="4" name="Picture 3">
            <a:extLst>
              <a:ext uri="{FF2B5EF4-FFF2-40B4-BE49-F238E27FC236}">
                <a16:creationId xmlns:a16="http://schemas.microsoft.com/office/drawing/2014/main" id="{106D79EC-6AA9-42F9-BF5B-D93903E3A13B}"/>
              </a:ext>
            </a:extLst>
          </p:cNvPr>
          <p:cNvPicPr>
            <a:picLocks noChangeAspect="1"/>
          </p:cNvPicPr>
          <p:nvPr/>
        </p:nvPicPr>
        <p:blipFill>
          <a:blip r:embed="rId2"/>
          <a:stretch>
            <a:fillRect/>
          </a:stretch>
        </p:blipFill>
        <p:spPr>
          <a:xfrm>
            <a:off x="3894061" y="1363145"/>
            <a:ext cx="6305701" cy="4548077"/>
          </a:xfrm>
          <a:prstGeom prst="rect">
            <a:avLst/>
          </a:prstGeom>
        </p:spPr>
      </p:pic>
    </p:spTree>
    <p:extLst>
      <p:ext uri="{BB962C8B-B14F-4D97-AF65-F5344CB8AC3E}">
        <p14:creationId xmlns:p14="http://schemas.microsoft.com/office/powerpoint/2010/main" val="231907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261BF0-F3E1-45FC-A76E-E0B81623F18C}"/>
              </a:ext>
            </a:extLst>
          </p:cNvPr>
          <p:cNvGraphicFramePr>
            <a:graphicFrameLocks noGrp="1"/>
          </p:cNvGraphicFramePr>
          <p:nvPr>
            <p:ph idx="1"/>
            <p:extLst>
              <p:ext uri="{D42A27DB-BD31-4B8C-83A1-F6EECF244321}">
                <p14:modId xmlns:p14="http://schemas.microsoft.com/office/powerpoint/2010/main" val="2018040809"/>
              </p:ext>
            </p:extLst>
          </p:nvPr>
        </p:nvGraphicFramePr>
        <p:xfrm>
          <a:off x="2256631" y="1168954"/>
          <a:ext cx="8821738" cy="5403296"/>
        </p:xfrm>
        <a:graphic>
          <a:graphicData uri="http://schemas.openxmlformats.org/drawingml/2006/table">
            <a:tbl>
              <a:tblPr firstRow="1" bandRow="1">
                <a:tableStyleId>{5C22544A-7EE6-4342-B048-85BDC9FD1C3A}</a:tableStyleId>
              </a:tblPr>
              <a:tblGrid>
                <a:gridCol w="2426229">
                  <a:extLst>
                    <a:ext uri="{9D8B030D-6E8A-4147-A177-3AD203B41FA5}">
                      <a16:colId xmlns:a16="http://schemas.microsoft.com/office/drawing/2014/main" val="474235094"/>
                    </a:ext>
                  </a:extLst>
                </a:gridCol>
                <a:gridCol w="2426229">
                  <a:extLst>
                    <a:ext uri="{9D8B030D-6E8A-4147-A177-3AD203B41FA5}">
                      <a16:colId xmlns:a16="http://schemas.microsoft.com/office/drawing/2014/main" val="794497312"/>
                    </a:ext>
                  </a:extLst>
                </a:gridCol>
                <a:gridCol w="3969280">
                  <a:extLst>
                    <a:ext uri="{9D8B030D-6E8A-4147-A177-3AD203B41FA5}">
                      <a16:colId xmlns:a16="http://schemas.microsoft.com/office/drawing/2014/main" val="2527254677"/>
                    </a:ext>
                  </a:extLst>
                </a:gridCol>
              </a:tblGrid>
              <a:tr h="634309">
                <a:tc>
                  <a:txBody>
                    <a:bodyPr/>
                    <a:lstStyle/>
                    <a:p>
                      <a:r>
                        <a:rPr lang="en-NZ" dirty="0">
                          <a:solidFill>
                            <a:schemeClr val="tx1"/>
                          </a:solidFill>
                        </a:rPr>
                        <a:t>POSITION</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NZ" dirty="0">
                          <a:solidFill>
                            <a:schemeClr val="tx1"/>
                          </a:solidFill>
                        </a:rPr>
                        <a:t>ROLE</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NZ" dirty="0">
                          <a:solidFill>
                            <a:schemeClr val="tx1"/>
                          </a:solidFill>
                        </a:rPr>
                        <a:t>DESCRIPTION</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898963130"/>
                  </a:ext>
                </a:extLst>
              </a:tr>
              <a:tr h="695739">
                <a:tc>
                  <a:txBody>
                    <a:bodyPr/>
                    <a:lstStyle/>
                    <a:p>
                      <a:r>
                        <a:rPr lang="en-NZ" dirty="0">
                          <a:solidFill>
                            <a:schemeClr val="tx1"/>
                          </a:solidFill>
                        </a:rPr>
                        <a:t>Business owner</a:t>
                      </a:r>
                    </a:p>
                    <a:p>
                      <a:r>
                        <a:rPr lang="en-NZ" dirty="0">
                          <a:solidFill>
                            <a:schemeClr val="tx1"/>
                          </a:solidFill>
                        </a:rPr>
                        <a:t>(Kim Hayward)</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NZ" dirty="0">
                          <a:solidFill>
                            <a:schemeClr val="tx1"/>
                          </a:solidFill>
                        </a:rPr>
                        <a:t>Main stakeholder</a:t>
                      </a:r>
                    </a:p>
                    <a:p>
                      <a:pPr marL="285750" indent="-285750">
                        <a:buFont typeface="Arial" panose="020B0604020202020204" pitchFamily="34" charset="0"/>
                        <a:buChar char="•"/>
                      </a:pPr>
                      <a:r>
                        <a:rPr lang="en-NZ" dirty="0">
                          <a:solidFill>
                            <a:schemeClr val="tx1"/>
                          </a:solidFill>
                        </a:rPr>
                        <a:t>Decision maker</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NZ" dirty="0">
                          <a:solidFill>
                            <a:schemeClr val="tx1"/>
                          </a:solidFill>
                        </a:rPr>
                        <a:t>Owner and director of the company</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1840907"/>
                  </a:ext>
                </a:extLst>
              </a:tr>
              <a:tr h="695739">
                <a:tc>
                  <a:txBody>
                    <a:bodyPr/>
                    <a:lstStyle/>
                    <a:p>
                      <a:r>
                        <a:rPr lang="en-NZ" dirty="0">
                          <a:solidFill>
                            <a:schemeClr val="tx1"/>
                          </a:solidFill>
                        </a:rPr>
                        <a:t>Manager of marketing and sales</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NZ" dirty="0">
                          <a:solidFill>
                            <a:schemeClr val="tx1"/>
                          </a:solidFill>
                        </a:rPr>
                        <a:t>Stakeholder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NZ" dirty="0">
                          <a:solidFill>
                            <a:schemeClr val="tx1"/>
                          </a:solidFill>
                        </a:rPr>
                        <a:t>Supervises marketing and sales.</a:t>
                      </a:r>
                    </a:p>
                    <a:p>
                      <a:r>
                        <a:rPr lang="en-NZ" dirty="0">
                          <a:solidFill>
                            <a:schemeClr val="tx1"/>
                          </a:solidFill>
                        </a:rPr>
                        <a:t>Close contact with customer.</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4133522"/>
                  </a:ext>
                </a:extLst>
              </a:tr>
              <a:tr h="827098">
                <a:tc>
                  <a:txBody>
                    <a:bodyPr/>
                    <a:lstStyle/>
                    <a:p>
                      <a:r>
                        <a:rPr lang="en-NZ" dirty="0">
                          <a:solidFill>
                            <a:schemeClr val="tx1"/>
                          </a:solidFill>
                        </a:rPr>
                        <a:t>Manager of finance</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NZ" dirty="0">
                          <a:solidFill>
                            <a:schemeClr val="tx1"/>
                          </a:solidFill>
                        </a:rPr>
                        <a:t>Stakeholder</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NZ" dirty="0">
                          <a:solidFill>
                            <a:schemeClr val="tx1"/>
                          </a:solidFill>
                        </a:rPr>
                        <a:t>Reports and traces financial aspects.</a:t>
                      </a:r>
                    </a:p>
                    <a:p>
                      <a:r>
                        <a:rPr lang="en-NZ" dirty="0">
                          <a:solidFill>
                            <a:schemeClr val="tx1"/>
                          </a:solidFill>
                        </a:rPr>
                        <a:t>Decides on pricing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4800114"/>
                  </a:ext>
                </a:extLst>
              </a:tr>
              <a:tr h="1075227">
                <a:tc>
                  <a:txBody>
                    <a:bodyPr/>
                    <a:lstStyle/>
                    <a:p>
                      <a:r>
                        <a:rPr lang="en-NZ" dirty="0">
                          <a:solidFill>
                            <a:schemeClr val="tx1"/>
                          </a:solidFill>
                        </a:rPr>
                        <a:t>Production manager</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NZ" dirty="0">
                          <a:solidFill>
                            <a:schemeClr val="tx1"/>
                          </a:solidFill>
                        </a:rPr>
                        <a:t>Stakeholder</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NZ" dirty="0">
                          <a:solidFill>
                            <a:schemeClr val="tx1"/>
                          </a:solidFill>
                        </a:rPr>
                        <a:t>Supervises production, purveys materials, coordinates workers and organises dispatching of orders.</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8152982"/>
                  </a:ext>
                </a:extLst>
              </a:tr>
              <a:tr h="634309">
                <a:tc>
                  <a:txBody>
                    <a:bodyPr/>
                    <a:lstStyle/>
                    <a:p>
                      <a:r>
                        <a:rPr lang="en-NZ" dirty="0">
                          <a:solidFill>
                            <a:schemeClr val="tx1"/>
                          </a:solidFill>
                        </a:rPr>
                        <a:t>Local workers</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NZ" dirty="0">
                          <a:solidFill>
                            <a:schemeClr val="tx1"/>
                          </a:solidFill>
                        </a:rPr>
                        <a:t>Stakeholders</a:t>
                      </a:r>
                      <a:endParaRPr lang="en-AU" dirty="0">
                        <a:solidFill>
                          <a:schemeClr val="tx1"/>
                        </a:solidFill>
                      </a:endParaRPr>
                    </a:p>
                    <a:p>
                      <a:pPr marL="0" indent="0">
                        <a:buFont typeface="Arial" panose="020B0604020202020204" pitchFamily="34" charset="0"/>
                        <a:buNone/>
                      </a:pPr>
                      <a:r>
                        <a:rPr lang="en-AU" dirty="0">
                          <a:solidFill>
                            <a:schemeClr val="tx1"/>
                          </a:solidFill>
                        </a:rPr>
                        <a:t>(minimally affected)</a:t>
                      </a:r>
                      <a:endParaRPr lang="en-NZ"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NZ" dirty="0">
                          <a:solidFill>
                            <a:schemeClr val="tx1"/>
                          </a:solidFill>
                        </a:rPr>
                        <a:t>Work on location</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9928214"/>
                  </a:ext>
                </a:extLst>
              </a:tr>
              <a:tr h="634309">
                <a:tc>
                  <a:txBody>
                    <a:bodyPr/>
                    <a:lstStyle/>
                    <a:p>
                      <a:r>
                        <a:rPr lang="en-NZ" dirty="0">
                          <a:solidFill>
                            <a:schemeClr val="tx1"/>
                          </a:solidFill>
                        </a:rPr>
                        <a:t>Remote Workers</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lang="en-NZ" dirty="0">
                          <a:solidFill>
                            <a:schemeClr val="tx1"/>
                          </a:solidFill>
                        </a:rPr>
                        <a:t>Stakeholders</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NZ" dirty="0">
                          <a:solidFill>
                            <a:schemeClr val="tx1"/>
                          </a:solidFill>
                        </a:rPr>
                        <a:t>Work from home</a:t>
                      </a:r>
                      <a:endParaRPr lang="en-A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465665"/>
                  </a:ext>
                </a:extLst>
              </a:tr>
            </a:tbl>
          </a:graphicData>
        </a:graphic>
      </p:graphicFrame>
      <p:sp>
        <p:nvSpPr>
          <p:cNvPr id="6" name="TextBox 5">
            <a:extLst>
              <a:ext uri="{FF2B5EF4-FFF2-40B4-BE49-F238E27FC236}">
                <a16:creationId xmlns:a16="http://schemas.microsoft.com/office/drawing/2014/main" id="{C9E96F3A-AC5C-49F8-B899-CCF523E78B21}"/>
              </a:ext>
            </a:extLst>
          </p:cNvPr>
          <p:cNvSpPr txBox="1"/>
          <p:nvPr/>
        </p:nvSpPr>
        <p:spPr>
          <a:xfrm>
            <a:off x="580231" y="285750"/>
            <a:ext cx="11031538" cy="738664"/>
          </a:xfrm>
          <a:prstGeom prst="rect">
            <a:avLst/>
          </a:prstGeom>
          <a:noFill/>
        </p:spPr>
        <p:txBody>
          <a:bodyPr wrap="square" rtlCol="0">
            <a:spAutoFit/>
          </a:bodyPr>
          <a:lstStyle/>
          <a:p>
            <a:pPr algn="ctr"/>
            <a:r>
              <a:rPr lang="en-AU" sz="2400" b="1" dirty="0"/>
              <a:t>Organisational stakeholders</a:t>
            </a:r>
          </a:p>
          <a:p>
            <a:endParaRPr lang="en-AU" dirty="0"/>
          </a:p>
        </p:txBody>
      </p:sp>
    </p:spTree>
    <p:extLst>
      <p:ext uri="{BB962C8B-B14F-4D97-AF65-F5344CB8AC3E}">
        <p14:creationId xmlns:p14="http://schemas.microsoft.com/office/powerpoint/2010/main" val="182660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D8CAA-2467-43D2-9D0A-B22E68131F2E}"/>
              </a:ext>
            </a:extLst>
          </p:cNvPr>
          <p:cNvSpPr>
            <a:spLocks noGrp="1"/>
          </p:cNvSpPr>
          <p:nvPr>
            <p:ph idx="1"/>
          </p:nvPr>
        </p:nvSpPr>
        <p:spPr>
          <a:xfrm>
            <a:off x="2589212" y="381000"/>
            <a:ext cx="8915400" cy="6477000"/>
          </a:xfrm>
        </p:spPr>
        <p:txBody>
          <a:bodyPr>
            <a:normAutofit/>
          </a:bodyPr>
          <a:lstStyle/>
          <a:p>
            <a:pPr marL="0" indent="0">
              <a:buNone/>
            </a:pPr>
            <a:r>
              <a:rPr lang="en-AU" sz="2400" b="1" dirty="0"/>
              <a:t>Develop business relationship with client across the appropriate number of organisational units </a:t>
            </a:r>
          </a:p>
          <a:p>
            <a:pPr marL="0" indent="0">
              <a:buNone/>
            </a:pPr>
            <a:endParaRPr lang="en-AU" sz="2400" b="1" dirty="0"/>
          </a:p>
          <a:p>
            <a:r>
              <a:rPr lang="en-AU" sz="2000" dirty="0"/>
              <a:t>Due to the size of the company, </a:t>
            </a:r>
            <a:r>
              <a:rPr lang="en-AU" sz="2000" b="1" dirty="0"/>
              <a:t>communication</a:t>
            </a:r>
            <a:r>
              <a:rPr lang="en-AU" sz="2000" dirty="0"/>
              <a:t> is expected to be mostly </a:t>
            </a:r>
            <a:r>
              <a:rPr lang="en-AU" sz="2000" b="1" dirty="0"/>
              <a:t>informal</a:t>
            </a:r>
            <a:r>
              <a:rPr lang="en-AU" sz="2000" dirty="0"/>
              <a:t>, without any specified standard to be followed.</a:t>
            </a:r>
          </a:p>
          <a:p>
            <a:r>
              <a:rPr lang="en-AU" sz="2000" dirty="0"/>
              <a:t>The business owner and the management seem to exchange </a:t>
            </a:r>
            <a:r>
              <a:rPr lang="en-AU" sz="2000" b="1" dirty="0"/>
              <a:t>memos</a:t>
            </a:r>
            <a:r>
              <a:rPr lang="en-AU" sz="2000" dirty="0"/>
              <a:t> to keep record of </a:t>
            </a:r>
            <a:r>
              <a:rPr lang="en-AU" sz="2000" b="1" dirty="0"/>
              <a:t>more official communication</a:t>
            </a:r>
            <a:r>
              <a:rPr lang="en-AU" sz="2000" dirty="0"/>
              <a:t>.</a:t>
            </a:r>
          </a:p>
          <a:p>
            <a:endParaRPr lang="en-AU" sz="2000" dirty="0"/>
          </a:p>
          <a:p>
            <a:r>
              <a:rPr lang="en-AU" sz="2000" dirty="0"/>
              <a:t>The owner, staff and management are </a:t>
            </a:r>
            <a:r>
              <a:rPr lang="en-AU" sz="2000" b="1" dirty="0"/>
              <a:t>not technically oriented</a:t>
            </a:r>
            <a:r>
              <a:rPr lang="en-AU" sz="2000" dirty="0"/>
              <a:t>.</a:t>
            </a:r>
          </a:p>
          <a:p>
            <a:r>
              <a:rPr lang="en-AU" sz="2000" dirty="0"/>
              <a:t>The proposed solution needs to consider that it will be operated by non-technical people. This involves:</a:t>
            </a:r>
          </a:p>
          <a:p>
            <a:pPr lvl="1">
              <a:buFont typeface="Courier New" panose="02070309020205020404" pitchFamily="49" charset="0"/>
              <a:buChar char="o"/>
            </a:pPr>
            <a:r>
              <a:rPr lang="en-AU" sz="1800" dirty="0"/>
              <a:t>Clear and understandable documentation</a:t>
            </a:r>
          </a:p>
          <a:p>
            <a:pPr lvl="1">
              <a:buFont typeface="Courier New" panose="02070309020205020404" pitchFamily="49" charset="0"/>
              <a:buChar char="o"/>
            </a:pPr>
            <a:r>
              <a:rPr lang="en-AU" sz="1800" dirty="0"/>
              <a:t>Possible ongoing support and maintenance</a:t>
            </a:r>
          </a:p>
          <a:p>
            <a:pPr lvl="1">
              <a:buFont typeface="Courier New" panose="02070309020205020404" pitchFamily="49" charset="0"/>
              <a:buChar char="o"/>
            </a:pPr>
            <a:r>
              <a:rPr lang="en-AU" sz="1800" dirty="0"/>
              <a:t>Training</a:t>
            </a:r>
          </a:p>
          <a:p>
            <a:pPr lvl="1">
              <a:buFont typeface="Courier New" panose="02070309020205020404" pitchFamily="49" charset="0"/>
              <a:buChar char="o"/>
            </a:pPr>
            <a:r>
              <a:rPr lang="en-AU" sz="1800" dirty="0"/>
              <a:t>Installation and configuration</a:t>
            </a:r>
          </a:p>
          <a:p>
            <a:pPr lvl="1">
              <a:buFont typeface="Courier New" panose="02070309020205020404" pitchFamily="49" charset="0"/>
              <a:buChar char="o"/>
            </a:pPr>
            <a:r>
              <a:rPr lang="en-AU" sz="1800" dirty="0"/>
              <a:t>Customisation</a:t>
            </a:r>
          </a:p>
          <a:p>
            <a:pPr lvl="1">
              <a:buFont typeface="Courier New" panose="02070309020205020404" pitchFamily="49" charset="0"/>
              <a:buChar char="o"/>
            </a:pPr>
            <a:endParaRPr lang="en-AU" sz="1800" dirty="0"/>
          </a:p>
        </p:txBody>
      </p:sp>
    </p:spTree>
    <p:extLst>
      <p:ext uri="{BB962C8B-B14F-4D97-AF65-F5344CB8AC3E}">
        <p14:creationId xmlns:p14="http://schemas.microsoft.com/office/powerpoint/2010/main" val="149623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555F-5FCC-4FA3-9B7F-C2682058AA6B}"/>
              </a:ext>
            </a:extLst>
          </p:cNvPr>
          <p:cNvSpPr>
            <a:spLocks noGrp="1"/>
          </p:cNvSpPr>
          <p:nvPr>
            <p:ph type="title"/>
          </p:nvPr>
        </p:nvSpPr>
        <p:spPr>
          <a:xfrm>
            <a:off x="2589212" y="209550"/>
            <a:ext cx="8911687" cy="1280890"/>
          </a:xfrm>
        </p:spPr>
        <p:txBody>
          <a:bodyPr>
            <a:normAutofit/>
          </a:bodyPr>
          <a:lstStyle/>
          <a:p>
            <a:r>
              <a:rPr lang="en-AU" sz="3200" dirty="0"/>
              <a:t>2: determine context of business need or problem, including</a:t>
            </a:r>
          </a:p>
        </p:txBody>
      </p:sp>
      <p:sp>
        <p:nvSpPr>
          <p:cNvPr id="3" name="Content Placeholder 2">
            <a:extLst>
              <a:ext uri="{FF2B5EF4-FFF2-40B4-BE49-F238E27FC236}">
                <a16:creationId xmlns:a16="http://schemas.microsoft.com/office/drawing/2014/main" id="{7D02733D-5037-448B-9D81-FD32C7808565}"/>
              </a:ext>
            </a:extLst>
          </p:cNvPr>
          <p:cNvSpPr>
            <a:spLocks noGrp="1"/>
          </p:cNvSpPr>
          <p:nvPr>
            <p:ph idx="1"/>
          </p:nvPr>
        </p:nvSpPr>
        <p:spPr>
          <a:xfrm>
            <a:off x="2585499" y="1490440"/>
            <a:ext cx="8915400" cy="5367560"/>
          </a:xfrm>
        </p:spPr>
        <p:txBody>
          <a:bodyPr>
            <a:normAutofit/>
          </a:bodyPr>
          <a:lstStyle/>
          <a:p>
            <a:pPr marL="0" indent="0">
              <a:buNone/>
            </a:pPr>
            <a:r>
              <a:rPr lang="en-AU" sz="2400" b="1" dirty="0"/>
              <a:t>Work with client to define the business problem to be investigated</a:t>
            </a:r>
          </a:p>
          <a:p>
            <a:r>
              <a:rPr lang="en-AU" sz="2000" dirty="0"/>
              <a:t>As a result of two separated interviews with the business owner, the following has emerged:</a:t>
            </a:r>
          </a:p>
          <a:p>
            <a:pPr lvl="1">
              <a:buFont typeface="Wingdings" panose="05000000000000000000" pitchFamily="2" charset="2"/>
              <a:buChar char="v"/>
            </a:pPr>
            <a:r>
              <a:rPr lang="en-AU" sz="1800" dirty="0"/>
              <a:t>The client fears to be left behind if they don’t take steps in the online market.</a:t>
            </a:r>
          </a:p>
          <a:p>
            <a:pPr lvl="1">
              <a:buFont typeface="Wingdings" panose="05000000000000000000" pitchFamily="2" charset="2"/>
              <a:buChar char="v"/>
            </a:pPr>
            <a:r>
              <a:rPr lang="en-AU" sz="1800" dirty="0"/>
              <a:t>The client fears that the company image may result stale if not modernized.</a:t>
            </a:r>
          </a:p>
          <a:p>
            <a:pPr lvl="1">
              <a:buFont typeface="Wingdings" panose="05000000000000000000" pitchFamily="2" charset="2"/>
              <a:buChar char="v"/>
            </a:pPr>
            <a:r>
              <a:rPr lang="en-AU" sz="1800" dirty="0"/>
              <a:t>The client perceive the global market as the most attractive opportunity of growth</a:t>
            </a:r>
          </a:p>
          <a:p>
            <a:pPr lvl="1">
              <a:buFont typeface="Wingdings" panose="05000000000000000000" pitchFamily="2" charset="2"/>
              <a:buChar char="v"/>
            </a:pPr>
            <a:r>
              <a:rPr lang="en-AU" sz="1800" dirty="0"/>
              <a:t>The current marketing tools adopted, although effective, are poorly efficient.</a:t>
            </a:r>
          </a:p>
          <a:p>
            <a:pPr lvl="1">
              <a:buFont typeface="Wingdings" panose="05000000000000000000" pitchFamily="2" charset="2"/>
              <a:buChar char="v"/>
            </a:pPr>
            <a:r>
              <a:rPr lang="en-AU" sz="1800" dirty="0"/>
              <a:t>The client wants to improve communication with the customers by offering more products info and by obtaining customer feedback.</a:t>
            </a:r>
          </a:p>
        </p:txBody>
      </p:sp>
    </p:spTree>
    <p:extLst>
      <p:ext uri="{BB962C8B-B14F-4D97-AF65-F5344CB8AC3E}">
        <p14:creationId xmlns:p14="http://schemas.microsoft.com/office/powerpoint/2010/main" val="418280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C3B5D-2EAC-4C5A-B073-4A928BB4F9C4}"/>
              </a:ext>
            </a:extLst>
          </p:cNvPr>
          <p:cNvSpPr>
            <a:spLocks noGrp="1"/>
          </p:cNvSpPr>
          <p:nvPr>
            <p:ph idx="1"/>
          </p:nvPr>
        </p:nvSpPr>
        <p:spPr>
          <a:xfrm>
            <a:off x="2589212" y="419100"/>
            <a:ext cx="8915400" cy="6267450"/>
          </a:xfrm>
        </p:spPr>
        <p:txBody>
          <a:bodyPr>
            <a:normAutofit/>
          </a:bodyPr>
          <a:lstStyle/>
          <a:p>
            <a:r>
              <a:rPr lang="en-NZ" sz="2000" dirty="0"/>
              <a:t>More information has been extracted by the documentation provided by the client.</a:t>
            </a:r>
          </a:p>
          <a:p>
            <a:pPr lvl="1">
              <a:buFont typeface="Wingdings" panose="05000000000000000000" pitchFamily="2" charset="2"/>
              <a:buChar char="v"/>
            </a:pPr>
            <a:r>
              <a:rPr lang="en-AU" sz="1800" dirty="0"/>
              <a:t>The current marketing tools (brochures and publications) are not cost effective.</a:t>
            </a:r>
          </a:p>
          <a:p>
            <a:pPr lvl="1">
              <a:buFont typeface="Wingdings" panose="05000000000000000000" pitchFamily="2" charset="2"/>
              <a:buChar char="v"/>
            </a:pPr>
            <a:r>
              <a:rPr lang="en-AU" sz="1800" dirty="0"/>
              <a:t>The current marketing tools are ineffective at showcasing the products</a:t>
            </a:r>
          </a:p>
          <a:p>
            <a:pPr lvl="1">
              <a:buFont typeface="Wingdings" panose="05000000000000000000" pitchFamily="2" charset="2"/>
              <a:buChar char="v"/>
            </a:pPr>
            <a:r>
              <a:rPr lang="en-AU" sz="1800" dirty="0"/>
              <a:t>The currently adopted model to make orders is cumbersome</a:t>
            </a:r>
          </a:p>
          <a:p>
            <a:pPr lvl="1">
              <a:buFont typeface="Wingdings" panose="05000000000000000000" pitchFamily="2" charset="2"/>
              <a:buChar char="v"/>
            </a:pPr>
            <a:r>
              <a:rPr lang="en-AU" sz="1800" dirty="0"/>
              <a:t>The current record keeping methodology is prone to error</a:t>
            </a:r>
          </a:p>
          <a:p>
            <a:pPr lvl="1">
              <a:buFont typeface="Wingdings" panose="05000000000000000000" pitchFamily="2" charset="2"/>
              <a:buChar char="v"/>
            </a:pPr>
            <a:r>
              <a:rPr lang="en-AU" sz="1800" dirty="0"/>
              <a:t>The current process to create reports is slow, affecting sales and production</a:t>
            </a:r>
          </a:p>
          <a:p>
            <a:pPr lvl="1">
              <a:buFont typeface="Wingdings" panose="05000000000000000000" pitchFamily="2" charset="2"/>
              <a:buChar char="v"/>
            </a:pPr>
            <a:r>
              <a:rPr lang="en-AU" sz="1800" dirty="0"/>
              <a:t>The costs of keeping and maintaining the showroom impacts heavily the benefits.</a:t>
            </a:r>
          </a:p>
          <a:p>
            <a:pPr lvl="1">
              <a:buFont typeface="Wingdings" panose="05000000000000000000" pitchFamily="2" charset="2"/>
              <a:buChar char="v"/>
            </a:pPr>
            <a:r>
              <a:rPr lang="en-AU" sz="1800" dirty="0"/>
              <a:t>Presence on international markets would boost the company credibility.</a:t>
            </a:r>
          </a:p>
          <a:p>
            <a:pPr marL="57150" indent="0">
              <a:buNone/>
            </a:pPr>
            <a:endParaRPr lang="en-AU" sz="2000" dirty="0"/>
          </a:p>
          <a:p>
            <a:pPr marL="57150" indent="0">
              <a:buNone/>
            </a:pPr>
            <a:r>
              <a:rPr lang="en-AU" sz="2000" dirty="0"/>
              <a:t>The investigation concluded that the issues that Bazaar Ceramics is currently facing can be addressed by the development of an ecommerce website.</a:t>
            </a:r>
          </a:p>
        </p:txBody>
      </p:sp>
    </p:spTree>
    <p:extLst>
      <p:ext uri="{BB962C8B-B14F-4D97-AF65-F5344CB8AC3E}">
        <p14:creationId xmlns:p14="http://schemas.microsoft.com/office/powerpoint/2010/main" val="207052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D3B7A-4CEC-461E-B7F1-46352FF0F148}"/>
              </a:ext>
            </a:extLst>
          </p:cNvPr>
          <p:cNvSpPr>
            <a:spLocks noGrp="1"/>
          </p:cNvSpPr>
          <p:nvPr>
            <p:ph idx="1"/>
          </p:nvPr>
        </p:nvSpPr>
        <p:spPr>
          <a:xfrm>
            <a:off x="2589212" y="495300"/>
            <a:ext cx="8915400" cy="6191250"/>
          </a:xfrm>
        </p:spPr>
        <p:txBody>
          <a:bodyPr/>
          <a:lstStyle/>
          <a:p>
            <a:pPr marL="0" indent="0">
              <a:buNone/>
            </a:pPr>
            <a:r>
              <a:rPr lang="en-AU" sz="2400" b="1" dirty="0"/>
              <a:t>System boundaries and scope</a:t>
            </a:r>
          </a:p>
          <a:p>
            <a:pPr marL="0" indent="0">
              <a:buNone/>
            </a:pPr>
            <a:r>
              <a:rPr lang="en-AU" sz="2000" dirty="0"/>
              <a:t>The problem identified during the investigation will be addressed by the development of an ecommerce website.</a:t>
            </a:r>
          </a:p>
          <a:p>
            <a:endParaRPr lang="en-AU" sz="2000" dirty="0"/>
          </a:p>
          <a:p>
            <a:r>
              <a:rPr lang="en-AU" sz="2000" dirty="0"/>
              <a:t>The website will be produced by our development team with the direct involvement of the business owner and any other identified stakeholder.</a:t>
            </a:r>
          </a:p>
          <a:p>
            <a:r>
              <a:rPr lang="en-AU" sz="2000" dirty="0"/>
              <a:t>Communication between development team and stakeholders will be done by phone, by email and during scheduled meetings at intervals to be decided or according to availability.</a:t>
            </a:r>
          </a:p>
          <a:p>
            <a:r>
              <a:rPr lang="en-AU" sz="2000" dirty="0"/>
              <a:t>The purpose of the website will be to showcase and market Bazaar Ceramics products, to enable online purchase of the products, to display company’s info and to allow the customers to give feedback.</a:t>
            </a:r>
          </a:p>
          <a:p>
            <a:r>
              <a:rPr lang="en-AU" sz="2000" dirty="0"/>
              <a:t>From the day the development team will receive the requirements sign-off from the client, an estimated period of one month is to be expected for the delivery of a functional product.</a:t>
            </a:r>
          </a:p>
          <a:p>
            <a:pPr marL="0" indent="0">
              <a:buNone/>
            </a:pPr>
            <a:endParaRPr lang="en-AU" dirty="0"/>
          </a:p>
        </p:txBody>
      </p:sp>
    </p:spTree>
    <p:extLst>
      <p:ext uri="{BB962C8B-B14F-4D97-AF65-F5344CB8AC3E}">
        <p14:creationId xmlns:p14="http://schemas.microsoft.com/office/powerpoint/2010/main" val="62872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5D3C1-6DCD-4BD1-B4FE-AE900D2CA226}"/>
              </a:ext>
            </a:extLst>
          </p:cNvPr>
          <p:cNvSpPr>
            <a:spLocks noGrp="1"/>
          </p:cNvSpPr>
          <p:nvPr>
            <p:ph idx="1"/>
          </p:nvPr>
        </p:nvSpPr>
        <p:spPr>
          <a:xfrm>
            <a:off x="2589212" y="514350"/>
            <a:ext cx="8915400" cy="6057900"/>
          </a:xfrm>
        </p:spPr>
        <p:txBody>
          <a:bodyPr>
            <a:normAutofit/>
          </a:bodyPr>
          <a:lstStyle/>
          <a:p>
            <a:pPr marL="0" indent="0">
              <a:buNone/>
            </a:pPr>
            <a:r>
              <a:rPr lang="en-AU" sz="2400" b="1" dirty="0"/>
              <a:t>Work with client to substantiate documentation</a:t>
            </a:r>
          </a:p>
          <a:p>
            <a:pPr marL="0" indent="0">
              <a:buNone/>
            </a:pPr>
            <a:r>
              <a:rPr lang="en-AU" sz="2000" dirty="0"/>
              <a:t>Before development can start, the requirements need to be identified, agreed upon by development team and client and accordingly documented in a </a:t>
            </a:r>
            <a:r>
              <a:rPr lang="en-AU" sz="2000" b="1" dirty="0"/>
              <a:t>business requirements specification</a:t>
            </a:r>
            <a:r>
              <a:rPr lang="en-AU" sz="2000" dirty="0"/>
              <a:t>.</a:t>
            </a:r>
          </a:p>
          <a:p>
            <a:r>
              <a:rPr lang="en-AU" sz="2000" dirty="0"/>
              <a:t>The requirements define what the product is expected to do from the client perspective.</a:t>
            </a:r>
          </a:p>
          <a:p>
            <a:r>
              <a:rPr lang="en-AU" sz="2000" dirty="0"/>
              <a:t>Client involvement is mandatory to ensure that the requirements are meaningful and consistent with the client vision</a:t>
            </a:r>
          </a:p>
          <a:p>
            <a:r>
              <a:rPr lang="en-AU" sz="2000" dirty="0"/>
              <a:t>Requirements need to be </a:t>
            </a:r>
            <a:r>
              <a:rPr lang="en-AU" sz="2000" b="1" dirty="0"/>
              <a:t>accurate</a:t>
            </a:r>
          </a:p>
          <a:p>
            <a:r>
              <a:rPr lang="en-AU" sz="2000" dirty="0"/>
              <a:t>Requirements need to be </a:t>
            </a:r>
            <a:r>
              <a:rPr lang="en-AU" sz="2000" b="1" dirty="0"/>
              <a:t>complete</a:t>
            </a:r>
          </a:p>
          <a:p>
            <a:r>
              <a:rPr lang="en-AU" sz="2000" dirty="0"/>
              <a:t>Requirements need to be </a:t>
            </a:r>
            <a:r>
              <a:rPr lang="en-AU" sz="2000" b="1" dirty="0"/>
              <a:t>clear</a:t>
            </a:r>
          </a:p>
          <a:p>
            <a:endParaRPr lang="en-AU" sz="2000" b="1" dirty="0"/>
          </a:p>
          <a:p>
            <a:r>
              <a:rPr lang="en-AU" sz="2000" dirty="0"/>
              <a:t>Requirements also need to fit within the organizational standards and policies and with the boundaries provided by the law.</a:t>
            </a:r>
          </a:p>
        </p:txBody>
      </p:sp>
    </p:spTree>
    <p:extLst>
      <p:ext uri="{BB962C8B-B14F-4D97-AF65-F5344CB8AC3E}">
        <p14:creationId xmlns:p14="http://schemas.microsoft.com/office/powerpoint/2010/main" val="40267542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246</TotalTime>
  <Words>1307</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 New</vt:lpstr>
      <vt:lpstr>Wingdings</vt:lpstr>
      <vt:lpstr>Wingdings 3</vt:lpstr>
      <vt:lpstr>Wisp</vt:lpstr>
      <vt:lpstr>Author: Alessandro Ferro </vt:lpstr>
      <vt:lpstr>1: Establish business relationship   </vt:lpstr>
      <vt:lpstr>PowerPoint Presentation</vt:lpstr>
      <vt:lpstr>PowerPoint Presentation</vt:lpstr>
      <vt:lpstr>PowerPoint Presentation</vt:lpstr>
      <vt:lpstr>2: determine context of business need or problem, including</vt:lpstr>
      <vt:lpstr>PowerPoint Presentation</vt:lpstr>
      <vt:lpstr>PowerPoint Presentation</vt:lpstr>
      <vt:lpstr>PowerPoint Presentation</vt:lpstr>
      <vt:lpstr>3: analyse new information, including</vt:lpstr>
      <vt:lpstr>PowerPoint Presentation</vt:lpstr>
      <vt:lpstr>PowerPoint Presentation</vt:lpstr>
      <vt:lpstr>4: confirm system specifications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 Alessandro Ferro </dc:title>
  <dc:creator>emilie cheignon</dc:creator>
  <cp:lastModifiedBy>emilie cheignon</cp:lastModifiedBy>
  <cp:revision>53</cp:revision>
  <dcterms:created xsi:type="dcterms:W3CDTF">2020-10-16T05:14:54Z</dcterms:created>
  <dcterms:modified xsi:type="dcterms:W3CDTF">2020-10-24T09:51:29Z</dcterms:modified>
</cp:coreProperties>
</file>