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75" r:id="rId7"/>
    <p:sldId id="263" r:id="rId8"/>
    <p:sldId id="264" r:id="rId9"/>
    <p:sldId id="276" r:id="rId10"/>
    <p:sldId id="277" r:id="rId11"/>
    <p:sldId id="278" r:id="rId12"/>
    <p:sldId id="265" r:id="rId13"/>
    <p:sldId id="289" r:id="rId14"/>
    <p:sldId id="267" r:id="rId15"/>
    <p:sldId id="269" r:id="rId16"/>
    <p:sldId id="270" r:id="rId17"/>
    <p:sldId id="272" r:id="rId18"/>
    <p:sldId id="280" r:id="rId19"/>
    <p:sldId id="281" r:id="rId20"/>
    <p:sldId id="284" r:id="rId21"/>
    <p:sldId id="285"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86481" autoAdjust="0"/>
  </p:normalViewPr>
  <p:slideViewPr>
    <p:cSldViewPr snapToGrid="0">
      <p:cViewPr varScale="1">
        <p:scale>
          <a:sx n="91" d="100"/>
          <a:sy n="91" d="100"/>
        </p:scale>
        <p:origin x="774"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E544-CF63-4B4B-8781-A761CB9F8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6E38EF-FC00-4BAC-A995-F875604BF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28F7C2-63D8-4FF2-B584-C07A2D79D9DC}"/>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5" name="Footer Placeholder 4">
            <a:extLst>
              <a:ext uri="{FF2B5EF4-FFF2-40B4-BE49-F238E27FC236}">
                <a16:creationId xmlns:a16="http://schemas.microsoft.com/office/drawing/2014/main" id="{F473AB5D-24DB-446B-A0D6-9E8139848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C444E-03D9-4319-B98D-3498547DEE76}"/>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102768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AFD7-2BC4-4D1F-804E-BC199D1FA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B50DF-F97A-4254-9011-0AC240727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8AB54-8F8C-473D-9F39-B0742E716D50}"/>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5" name="Footer Placeholder 4">
            <a:extLst>
              <a:ext uri="{FF2B5EF4-FFF2-40B4-BE49-F238E27FC236}">
                <a16:creationId xmlns:a16="http://schemas.microsoft.com/office/drawing/2014/main" id="{445F924D-D871-4FB1-97C6-3FE3B339D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29056-CC8C-44FA-A971-A20467921649}"/>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358411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46B2E-8E4F-4EB0-890C-4DE8A32999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5BEE89-E6C6-41B6-A4A0-9D18A7B12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8C40A-9AE5-4ADE-AA4D-01CEEC31F51A}"/>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5" name="Footer Placeholder 4">
            <a:extLst>
              <a:ext uri="{FF2B5EF4-FFF2-40B4-BE49-F238E27FC236}">
                <a16:creationId xmlns:a16="http://schemas.microsoft.com/office/drawing/2014/main" id="{750AA79B-C6C3-4A78-BC65-EBBE99DFE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1FEBB-9566-4EEE-9A80-51C0DC26EA8C}"/>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170182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0C83-EB28-4496-A4E3-909A12967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1210-C7BE-4ABD-AEC7-995237A69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A4CC0-223D-4E4C-AE30-C71A8390754D}"/>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5" name="Footer Placeholder 4">
            <a:extLst>
              <a:ext uri="{FF2B5EF4-FFF2-40B4-BE49-F238E27FC236}">
                <a16:creationId xmlns:a16="http://schemas.microsoft.com/office/drawing/2014/main" id="{E8AC75B4-6F24-432C-B9B0-8923FE926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54B0D-CD50-4AAC-8B58-B6D7B3419993}"/>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208549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D3F7-2EF6-4E58-8AAE-96BFDDEFF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055417-8A45-4066-B40A-F04AB2B22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9398D-8710-4D99-B729-7ABFC9B6283E}"/>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5" name="Footer Placeholder 4">
            <a:extLst>
              <a:ext uri="{FF2B5EF4-FFF2-40B4-BE49-F238E27FC236}">
                <a16:creationId xmlns:a16="http://schemas.microsoft.com/office/drawing/2014/main" id="{18134A4C-F9A6-48B4-B9BD-54B01E8D2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A86BF-1F60-4898-84F8-A585BA462890}"/>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298595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A0C-C4F8-47EA-9A52-034F983C1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00028-A5D4-46FB-A6E0-259C9F470A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2A06C1-BC4F-4783-A241-731E799C7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468B4-014B-41D8-8854-1005C708CD0A}"/>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6" name="Footer Placeholder 5">
            <a:extLst>
              <a:ext uri="{FF2B5EF4-FFF2-40B4-BE49-F238E27FC236}">
                <a16:creationId xmlns:a16="http://schemas.microsoft.com/office/drawing/2014/main" id="{3D955D71-B0E1-4D80-9316-A8AA74F8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2500C-3B88-4A24-819E-68C15771D219}"/>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422464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E1C1-7344-4367-8F25-B906CAC6C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D5996-7A1A-450C-BC4B-576271CB1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171CD-C530-4B60-BDA1-0C2BCA4C5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7DCD0-74AD-4688-B1E1-724AD96EA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F3B97-B8EE-4847-BEEF-FFCA1F0E9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97C0D-4B03-4625-ADDB-A95212BF0820}"/>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8" name="Footer Placeholder 7">
            <a:extLst>
              <a:ext uri="{FF2B5EF4-FFF2-40B4-BE49-F238E27FC236}">
                <a16:creationId xmlns:a16="http://schemas.microsoft.com/office/drawing/2014/main" id="{F2D41CB0-87D9-47A2-A181-D7900348F4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855E3-52C3-4AFE-8092-F4B2B379CD45}"/>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14067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9E82-2955-4584-8AE2-9689BE1037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E9483D-00E2-4A29-8765-216F6CA4A7F9}"/>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4" name="Footer Placeholder 3">
            <a:extLst>
              <a:ext uri="{FF2B5EF4-FFF2-40B4-BE49-F238E27FC236}">
                <a16:creationId xmlns:a16="http://schemas.microsoft.com/office/drawing/2014/main" id="{271E7179-DE59-4C87-84EF-4188AF5C3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A5821-790F-43E1-9D0B-BD12B5B7C30A}"/>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131193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61C0A-50A5-4D6C-8EB8-0E32F961DB91}"/>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3" name="Footer Placeholder 2">
            <a:extLst>
              <a:ext uri="{FF2B5EF4-FFF2-40B4-BE49-F238E27FC236}">
                <a16:creationId xmlns:a16="http://schemas.microsoft.com/office/drawing/2014/main" id="{2C0FD694-55EE-498E-9B00-1324A9168E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DA2C0A-5E8F-42C4-8896-B650631E44CA}"/>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427746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BAF7-DCFD-4BBA-B1FE-DC30FDC58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6D53E-C280-4123-ACA1-DDB100376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E8E5A-1CB1-4EDA-AAA1-12C41AF5B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47B8E-8144-4D24-8FF3-33DC0B217097}"/>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6" name="Footer Placeholder 5">
            <a:extLst>
              <a:ext uri="{FF2B5EF4-FFF2-40B4-BE49-F238E27FC236}">
                <a16:creationId xmlns:a16="http://schemas.microsoft.com/office/drawing/2014/main" id="{80A76B15-2076-47EF-8B33-217BF759F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1096E-0FE0-4A52-92B3-9D3F5864A3E5}"/>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18574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E01D-C507-4EC1-9263-1530E67FA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478B73-6707-4C65-93A1-96B412699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3327C-BC08-4A63-AA45-41A7290B7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1B871-C8BC-49D9-A80A-08271F621A64}"/>
              </a:ext>
            </a:extLst>
          </p:cNvPr>
          <p:cNvSpPr>
            <a:spLocks noGrp="1"/>
          </p:cNvSpPr>
          <p:nvPr>
            <p:ph type="dt" sz="half" idx="10"/>
          </p:nvPr>
        </p:nvSpPr>
        <p:spPr/>
        <p:txBody>
          <a:bodyPr/>
          <a:lstStyle/>
          <a:p>
            <a:fld id="{A985F016-6B00-4568-9090-34FA899359D5}" type="datetimeFigureOut">
              <a:rPr lang="en-US" smtClean="0"/>
              <a:t>6/5/2020</a:t>
            </a:fld>
            <a:endParaRPr lang="en-US"/>
          </a:p>
        </p:txBody>
      </p:sp>
      <p:sp>
        <p:nvSpPr>
          <p:cNvPr id="6" name="Footer Placeholder 5">
            <a:extLst>
              <a:ext uri="{FF2B5EF4-FFF2-40B4-BE49-F238E27FC236}">
                <a16:creationId xmlns:a16="http://schemas.microsoft.com/office/drawing/2014/main" id="{22BB51E5-2E05-41B7-B918-9BDEB3B16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6E68F-E5BF-4807-A565-0E70B5D12849}"/>
              </a:ext>
            </a:extLst>
          </p:cNvPr>
          <p:cNvSpPr>
            <a:spLocks noGrp="1"/>
          </p:cNvSpPr>
          <p:nvPr>
            <p:ph type="sldNum" sz="quarter" idx="12"/>
          </p:nvPr>
        </p:nvSpPr>
        <p:spPr/>
        <p:txBody>
          <a:bodyPr/>
          <a:lstStyle/>
          <a:p>
            <a:fld id="{2711109D-0FB5-4C9E-B7FA-7333159EF8D3}" type="slidenum">
              <a:rPr lang="en-US" smtClean="0"/>
              <a:t>‹#›</a:t>
            </a:fld>
            <a:endParaRPr lang="en-US"/>
          </a:p>
        </p:txBody>
      </p:sp>
    </p:spTree>
    <p:extLst>
      <p:ext uri="{BB962C8B-B14F-4D97-AF65-F5344CB8AC3E}">
        <p14:creationId xmlns:p14="http://schemas.microsoft.com/office/powerpoint/2010/main" val="407085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8EBC6-EF68-4EAD-A48D-8D9BE22AA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7E493-3884-4B71-A53D-483B36886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C30D0-F996-401E-9EF0-1846C77FA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5F016-6B00-4568-9090-34FA899359D5}" type="datetimeFigureOut">
              <a:rPr lang="en-US" smtClean="0"/>
              <a:t>6/5/2020</a:t>
            </a:fld>
            <a:endParaRPr lang="en-US"/>
          </a:p>
        </p:txBody>
      </p:sp>
      <p:sp>
        <p:nvSpPr>
          <p:cNvPr id="5" name="Footer Placeholder 4">
            <a:extLst>
              <a:ext uri="{FF2B5EF4-FFF2-40B4-BE49-F238E27FC236}">
                <a16:creationId xmlns:a16="http://schemas.microsoft.com/office/drawing/2014/main" id="{3B186D65-2B18-4276-90A3-329EDE652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047741-9335-49A3-AFDA-9F7FA04BA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1109D-0FB5-4C9E-B7FA-7333159EF8D3}" type="slidenum">
              <a:rPr lang="en-US" smtClean="0"/>
              <a:t>‹#›</a:t>
            </a:fld>
            <a:endParaRPr lang="en-US"/>
          </a:p>
        </p:txBody>
      </p:sp>
    </p:spTree>
    <p:extLst>
      <p:ext uri="{BB962C8B-B14F-4D97-AF65-F5344CB8AC3E}">
        <p14:creationId xmlns:p14="http://schemas.microsoft.com/office/powerpoint/2010/main" val="363359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etterteam.com/code-of-ethics-and-professional-condu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5F9F-B9C1-45B7-B25F-CFEFB70E347D}"/>
              </a:ext>
            </a:extLst>
          </p:cNvPr>
          <p:cNvSpPr>
            <a:spLocks noGrp="1"/>
          </p:cNvSpPr>
          <p:nvPr>
            <p:ph type="ctrTitle"/>
          </p:nvPr>
        </p:nvSpPr>
        <p:spPr/>
        <p:txBody>
          <a:bodyPr>
            <a:normAutofit/>
          </a:bodyPr>
          <a:lstStyle/>
          <a:p>
            <a:r>
              <a:rPr lang="en-US" dirty="0"/>
              <a:t>ICTICT418-Assessment Task 2</a:t>
            </a:r>
          </a:p>
        </p:txBody>
      </p:sp>
      <p:sp>
        <p:nvSpPr>
          <p:cNvPr id="3" name="Subtitle 2">
            <a:extLst>
              <a:ext uri="{FF2B5EF4-FFF2-40B4-BE49-F238E27FC236}">
                <a16:creationId xmlns:a16="http://schemas.microsoft.com/office/drawing/2014/main" id="{E569DCCF-7C21-4D4B-A842-E56815B1C6FC}"/>
              </a:ext>
            </a:extLst>
          </p:cNvPr>
          <p:cNvSpPr>
            <a:spLocks noGrp="1"/>
          </p:cNvSpPr>
          <p:nvPr>
            <p:ph type="subTitle" idx="1"/>
          </p:nvPr>
        </p:nvSpPr>
        <p:spPr>
          <a:xfrm>
            <a:off x="0" y="3429000"/>
            <a:ext cx="9938084" cy="3429000"/>
          </a:xfrm>
        </p:spPr>
        <p:txBody>
          <a:bodyPr>
            <a:normAutofit fontScale="85000" lnSpcReduction="20000"/>
          </a:bodyPr>
          <a:lstStyle/>
          <a:p>
            <a:pPr marL="342900" indent="-342900" algn="l">
              <a:buFont typeface="Arial" panose="020B0604020202020204" pitchFamily="34" charset="0"/>
              <a:buChar char="•"/>
            </a:pPr>
            <a:r>
              <a:rPr lang="en-US" dirty="0"/>
              <a:t>In this task, you have to prepare a PowerPoint (or other presentation software) which is for presenting to your client and tell him how you will protect intellectual property, contribute to copyright policy, protect rights of stakeholders, contribute to privacy policy, maintain privacy policy, contribute to creation of ethics code and maintain ethics code.</a:t>
            </a:r>
          </a:p>
          <a:p>
            <a:pPr marL="342900" indent="-342900" algn="l">
              <a:buFont typeface="Arial" panose="020B0604020202020204" pitchFamily="34" charset="0"/>
              <a:buChar char="•"/>
            </a:pPr>
            <a:r>
              <a:rPr lang="en-US" dirty="0"/>
              <a:t>Therefore you </a:t>
            </a:r>
            <a:r>
              <a:rPr lang="en-US" b="1" dirty="0"/>
              <a:t>DO NOT </a:t>
            </a:r>
            <a:r>
              <a:rPr lang="en-US" dirty="0"/>
              <a:t>need to execute the privacy audit, generate the privacy report or create the privacy compliant webpages.  All will be done in Task 3.</a:t>
            </a:r>
          </a:p>
          <a:p>
            <a:pPr marL="342900" indent="-342900" algn="l">
              <a:buFont typeface="Arial" panose="020B0604020202020204" pitchFamily="34" charset="0"/>
              <a:buChar char="•"/>
            </a:pPr>
            <a:r>
              <a:rPr lang="en-US" dirty="0"/>
              <a:t>You can </a:t>
            </a:r>
            <a:r>
              <a:rPr lang="en-US" b="1" dirty="0"/>
              <a:t>use this PowerPoint file </a:t>
            </a:r>
            <a:r>
              <a:rPr lang="en-US" dirty="0"/>
              <a:t>to continue your work, however you still need to </a:t>
            </a:r>
            <a:r>
              <a:rPr lang="en-US" u="sng" dirty="0"/>
              <a:t>add/ remove </a:t>
            </a:r>
            <a:r>
              <a:rPr lang="en-US" dirty="0"/>
              <a:t>some pages, </a:t>
            </a:r>
            <a:r>
              <a:rPr lang="en-US" u="sng" dirty="0"/>
              <a:t>change</a:t>
            </a:r>
            <a:r>
              <a:rPr lang="en-US" dirty="0"/>
              <a:t> the heading and design of each page, </a:t>
            </a:r>
            <a:r>
              <a:rPr lang="en-US" u="sng" dirty="0"/>
              <a:t>add</a:t>
            </a:r>
            <a:r>
              <a:rPr lang="en-US" dirty="0"/>
              <a:t> appropriate diagrams to make it more </a:t>
            </a:r>
            <a:r>
              <a:rPr lang="en-US" b="1" dirty="0"/>
              <a:t>professional</a:t>
            </a:r>
            <a:r>
              <a:rPr lang="en-US" dirty="0"/>
              <a:t>.</a:t>
            </a:r>
          </a:p>
          <a:p>
            <a:pPr marL="342900" indent="-342900" algn="l">
              <a:buFont typeface="Arial" panose="020B0604020202020204" pitchFamily="34" charset="0"/>
              <a:buChar char="•"/>
            </a:pPr>
            <a:r>
              <a:rPr lang="en-US" dirty="0"/>
              <a:t>You can also </a:t>
            </a:r>
            <a:r>
              <a:rPr lang="en-US" b="1" dirty="0"/>
              <a:t>record</a:t>
            </a:r>
            <a:r>
              <a:rPr lang="en-US" dirty="0"/>
              <a:t> your Slide Show if you want to do the presentation as well.                  </a:t>
            </a:r>
            <a:r>
              <a:rPr lang="en-US" dirty="0">
                <a:sym typeface="Wingdings" panose="05000000000000000000" pitchFamily="2" charset="2"/>
              </a:rPr>
              <a:t></a:t>
            </a:r>
            <a:endParaRPr lang="en-US" dirty="0"/>
          </a:p>
          <a:p>
            <a:pPr marL="342900" indent="-342900" algn="l">
              <a:buFont typeface="Arial" panose="020B0604020202020204" pitchFamily="34" charset="0"/>
              <a:buChar char="•"/>
            </a:pPr>
            <a:r>
              <a:rPr lang="en-US" dirty="0"/>
              <a:t>You also have other choices to present, like submitting the audio/ video file; the link of that file; show to me when you come back College later; or other means.</a:t>
            </a:r>
          </a:p>
          <a:p>
            <a:endParaRPr lang="en-US" dirty="0"/>
          </a:p>
        </p:txBody>
      </p:sp>
      <p:pic>
        <p:nvPicPr>
          <p:cNvPr id="4" name="Picture 3">
            <a:extLst>
              <a:ext uri="{FF2B5EF4-FFF2-40B4-BE49-F238E27FC236}">
                <a16:creationId xmlns:a16="http://schemas.microsoft.com/office/drawing/2014/main" id="{68697522-EB17-428D-9200-90CFB4AF3FFD}"/>
              </a:ext>
            </a:extLst>
          </p:cNvPr>
          <p:cNvPicPr>
            <a:picLocks noChangeAspect="1"/>
          </p:cNvPicPr>
          <p:nvPr/>
        </p:nvPicPr>
        <p:blipFill>
          <a:blip r:embed="rId2"/>
          <a:stretch>
            <a:fillRect/>
          </a:stretch>
        </p:blipFill>
        <p:spPr>
          <a:xfrm>
            <a:off x="10058776" y="5230019"/>
            <a:ext cx="1771897" cy="1257475"/>
          </a:xfrm>
          <a:prstGeom prst="rect">
            <a:avLst/>
          </a:prstGeom>
        </p:spPr>
      </p:pic>
    </p:spTree>
    <p:extLst>
      <p:ext uri="{BB962C8B-B14F-4D97-AF65-F5344CB8AC3E}">
        <p14:creationId xmlns:p14="http://schemas.microsoft.com/office/powerpoint/2010/main" val="13357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26E-F633-468B-A953-06DDE1FA2238}"/>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altLang="zh-TW" sz="2800" dirty="0"/>
              <a:t>I</a:t>
            </a:r>
            <a:r>
              <a:rPr lang="en-US" sz="2800" dirty="0"/>
              <a:t>ntegrity, confidentiality, security and availability of information in </a:t>
            </a:r>
            <a:r>
              <a:rPr lang="en-US" altLang="zh-TW" sz="2800" dirty="0"/>
              <a:t>Bazaar Ceramics’ </a:t>
            </a:r>
            <a:r>
              <a:rPr lang="en-US" sz="2800" dirty="0"/>
              <a:t>policy</a:t>
            </a:r>
          </a:p>
        </p:txBody>
      </p:sp>
      <p:sp>
        <p:nvSpPr>
          <p:cNvPr id="3" name="Content Placeholder 2">
            <a:extLst>
              <a:ext uri="{FF2B5EF4-FFF2-40B4-BE49-F238E27FC236}">
                <a16:creationId xmlns:a16="http://schemas.microsoft.com/office/drawing/2014/main" id="{37CA5C25-6073-4FB1-B788-72CF00285D90}"/>
              </a:ext>
            </a:extLst>
          </p:cNvPr>
          <p:cNvSpPr>
            <a:spLocks noGrp="1"/>
          </p:cNvSpPr>
          <p:nvPr>
            <p:ph idx="1"/>
          </p:nvPr>
        </p:nvSpPr>
        <p:spPr/>
        <p:txBody>
          <a:bodyPr/>
          <a:lstStyle/>
          <a:p>
            <a:r>
              <a:rPr lang="en-US" dirty="0">
                <a:solidFill>
                  <a:srgbClr val="FF0000"/>
                </a:solidFill>
              </a:rPr>
              <a:t>Refer to Course Materials 3.4</a:t>
            </a:r>
          </a:p>
          <a:p>
            <a:r>
              <a:rPr lang="en-US" dirty="0">
                <a:solidFill>
                  <a:srgbClr val="FF0000"/>
                </a:solidFill>
              </a:rPr>
              <a:t>Integrity – e.g. make sure product prices are the same on website as well as in shop…</a:t>
            </a:r>
          </a:p>
          <a:p>
            <a:r>
              <a:rPr lang="en-US" dirty="0">
                <a:solidFill>
                  <a:srgbClr val="FF0000"/>
                </a:solidFill>
              </a:rPr>
              <a:t>Confidentiality…</a:t>
            </a:r>
          </a:p>
          <a:p>
            <a:endParaRPr lang="en-US" dirty="0">
              <a:solidFill>
                <a:srgbClr val="FF0000"/>
              </a:solidFill>
            </a:endParaRPr>
          </a:p>
        </p:txBody>
      </p:sp>
    </p:spTree>
    <p:extLst>
      <p:ext uri="{BB962C8B-B14F-4D97-AF65-F5344CB8AC3E}">
        <p14:creationId xmlns:p14="http://schemas.microsoft.com/office/powerpoint/2010/main" val="145440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26E-F633-468B-A953-06DDE1FA2238}"/>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Maintain confidentiality and proprietary rights of stakeholder interests</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636466169"/>
              </p:ext>
            </p:extLst>
          </p:nvPr>
        </p:nvGraphicFramePr>
        <p:xfrm>
          <a:off x="838200" y="1825625"/>
          <a:ext cx="10515600" cy="3606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altLang="zh-HK" dirty="0"/>
                        <a:t>Stakeholder</a:t>
                      </a:r>
                      <a:endParaRPr lang="zh-HK" altLang="en-US" dirty="0"/>
                    </a:p>
                  </a:txBody>
                  <a:tcPr/>
                </a:tc>
                <a:tc>
                  <a:txBody>
                    <a:bodyPr/>
                    <a:lstStyle/>
                    <a:p>
                      <a:r>
                        <a:rPr lang="en-US" altLang="zh-HK" dirty="0"/>
                        <a:t>Interest</a:t>
                      </a:r>
                      <a:r>
                        <a:rPr lang="en-US" altLang="zh-HK" baseline="0" dirty="0"/>
                        <a:t> and impact on the website development</a:t>
                      </a:r>
                      <a:endParaRPr lang="zh-HK" altLang="en-US" dirty="0"/>
                    </a:p>
                  </a:txBody>
                  <a:tcPr/>
                </a:tc>
                <a:extLst>
                  <a:ext uri="{0D108BD9-81ED-4DB2-BD59-A6C34878D82A}">
                    <a16:rowId xmlns:a16="http://schemas.microsoft.com/office/drawing/2014/main" val="10000"/>
                  </a:ext>
                </a:extLst>
              </a:tr>
              <a:tr h="370840">
                <a:tc>
                  <a:txBody>
                    <a:bodyPr/>
                    <a:lstStyle/>
                    <a:p>
                      <a:r>
                        <a:rPr lang="en-US" altLang="zh-HK" dirty="0"/>
                        <a:t>Customers</a:t>
                      </a:r>
                      <a:endParaRPr lang="zh-HK" altLang="en-US" dirty="0"/>
                    </a:p>
                  </a:txBody>
                  <a:tcPr/>
                </a:tc>
                <a:tc>
                  <a:txBody>
                    <a:bodyPr/>
                    <a:lstStyle/>
                    <a:p>
                      <a:r>
                        <a:rPr lang="en-US" altLang="zh-HK" dirty="0"/>
                        <a:t>Access to company product information, provide details to become members and place orders</a:t>
                      </a:r>
                      <a:endParaRPr lang="zh-HK" altLang="en-US" dirty="0"/>
                    </a:p>
                  </a:txBody>
                  <a:tcPr/>
                </a:tc>
                <a:extLst>
                  <a:ext uri="{0D108BD9-81ED-4DB2-BD59-A6C34878D82A}">
                    <a16:rowId xmlns:a16="http://schemas.microsoft.com/office/drawing/2014/main" val="10001"/>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2"/>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3"/>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4"/>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5"/>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6"/>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7"/>
                  </a:ext>
                </a:extLst>
              </a:tr>
              <a:tr h="370840">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8261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BBEB-3BF6-496C-9700-B1931D46C046}"/>
              </a:ext>
            </a:extLst>
          </p:cNvPr>
          <p:cNvSpPr>
            <a:spLocks noGrp="1"/>
          </p:cNvSpPr>
          <p:nvPr>
            <p:ph type="title"/>
          </p:nvPr>
        </p:nvSpPr>
        <p:spPr/>
        <p:txBody>
          <a:bodyPr>
            <a:normAutofit fontScale="90000"/>
          </a:bodyPr>
          <a:lstStyle/>
          <a:p>
            <a:pPr fontAlgn="base">
              <a:lnSpc>
                <a:spcPct val="105000"/>
              </a:lnSpc>
              <a:spcAft>
                <a:spcPts val="800"/>
              </a:spcAft>
            </a:pPr>
            <a:r>
              <a:rPr lang="en-AU" b="1" dirty="0"/>
              <a:t>Prepare documentation expressing how to contribute to privacy policy</a:t>
            </a:r>
            <a:endParaRPr lang="en-US" b="1" dirty="0"/>
          </a:p>
        </p:txBody>
      </p:sp>
    </p:spTree>
    <p:extLst>
      <p:ext uri="{BB962C8B-B14F-4D97-AF65-F5344CB8AC3E}">
        <p14:creationId xmlns:p14="http://schemas.microsoft.com/office/powerpoint/2010/main" val="334198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0D96-82B2-4CEC-B49D-A7DD8931EC5E}"/>
              </a:ext>
            </a:extLst>
          </p:cNvPr>
          <p:cNvSpPr>
            <a:spLocks noGrp="1"/>
          </p:cNvSpPr>
          <p:nvPr>
            <p:ph type="title"/>
          </p:nvPr>
        </p:nvSpPr>
        <p:spPr/>
        <p:txBody>
          <a:bodyPr>
            <a:noAutofit/>
          </a:bodyPr>
          <a:lstStyle/>
          <a:p>
            <a:pPr marL="457200" lvl="1" indent="0" fontAlgn="base">
              <a:lnSpc>
                <a:spcPct val="105000"/>
              </a:lnSpc>
              <a:spcAft>
                <a:spcPts val="0"/>
              </a:spcAft>
              <a:buFont typeface="Calibri" panose="020F0502020204030204" pitchFamily="34" charset="0"/>
              <a:buNone/>
            </a:pPr>
            <a:r>
              <a:rPr lang="en-US" altLang="zh-TW" sz="2800" dirty="0"/>
              <a:t>L</a:t>
            </a:r>
            <a:r>
              <a:rPr lang="en-US" sz="2800" dirty="0"/>
              <a:t>egislation and standards relating to Privacy policy and procedures vs currently in Bazaar Ceramics</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68925121"/>
              </p:ext>
            </p:extLst>
          </p:nvPr>
        </p:nvGraphicFramePr>
        <p:xfrm>
          <a:off x="838200" y="1825625"/>
          <a:ext cx="10515600" cy="46228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Privacy Act 1988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800" b="1" kern="1200" dirty="0">
                          <a:solidFill>
                            <a:schemeClr val="lt1"/>
                          </a:solidFill>
                          <a:effectLst/>
                          <a:latin typeface="+mn-lt"/>
                          <a:ea typeface="+mn-ea"/>
                          <a:cs typeface="+mn-cs"/>
                        </a:rPr>
                        <a:t>10 privacy principles</a:t>
                      </a:r>
                      <a:endParaRPr lang="en-US" altLang="zh-HK" b="0" dirty="0"/>
                    </a:p>
                    <a:p>
                      <a:endParaRPr lang="zh-HK"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Bazaar Ceramics (see attached</a:t>
                      </a:r>
                      <a:r>
                        <a:rPr lang="en-US" altLang="zh-HK" baseline="0" dirty="0"/>
                        <a:t> file)</a:t>
                      </a:r>
                      <a:endParaRPr lang="en-US" altLang="zh-HK" dirty="0"/>
                    </a:p>
                    <a:p>
                      <a:endParaRPr lang="zh-HK"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Why is it necessary to adhere to this policy in the company</a:t>
                      </a:r>
                    </a:p>
                    <a:p>
                      <a:endParaRPr lang="zh-HK" altLang="en-US" dirty="0"/>
                    </a:p>
                  </a:txBody>
                  <a:tcPr/>
                </a:tc>
                <a:extLst>
                  <a:ext uri="{0D108BD9-81ED-4DB2-BD59-A6C34878D82A}">
                    <a16:rowId xmlns:a16="http://schemas.microsoft.com/office/drawing/2014/main" val="10000"/>
                  </a:ext>
                </a:extLst>
              </a:tr>
              <a:tr h="370840">
                <a:tc>
                  <a:txBody>
                    <a:bodyPr/>
                    <a:lstStyle/>
                    <a:p>
                      <a:r>
                        <a:rPr lang="en-US" altLang="zh-HK" sz="1800" b="1" i="0" kern="1200" dirty="0">
                          <a:solidFill>
                            <a:schemeClr val="dk1"/>
                          </a:solidFill>
                          <a:effectLst/>
                          <a:latin typeface="+mn-lt"/>
                          <a:ea typeface="+mn-ea"/>
                          <a:cs typeface="+mn-cs"/>
                        </a:rPr>
                        <a:t>NPP 1 - Collection</a:t>
                      </a:r>
                      <a:endParaRPr lang="zh-HK" altLang="en-US" dirty="0"/>
                    </a:p>
                  </a:txBody>
                  <a:tcPr/>
                </a:tc>
                <a:tc>
                  <a:txBody>
                    <a:bodyPr/>
                    <a:lstStyle/>
                    <a:p>
                      <a:endParaRPr lang="zh-HK" altLang="en-US"/>
                    </a:p>
                  </a:txBody>
                  <a:tcPr/>
                </a:tc>
                <a:tc>
                  <a:txBody>
                    <a:bodyPr/>
                    <a:lstStyle/>
                    <a:p>
                      <a:endParaRPr lang="zh-HK" altLang="en-US" dirty="0"/>
                    </a:p>
                  </a:txBody>
                  <a:tcPr/>
                </a:tc>
                <a:extLst>
                  <a:ext uri="{0D108BD9-81ED-4DB2-BD59-A6C34878D82A}">
                    <a16:rowId xmlns:a16="http://schemas.microsoft.com/office/drawing/2014/main" val="10001"/>
                  </a:ext>
                </a:extLst>
              </a:tr>
              <a:tr h="370840">
                <a:tc>
                  <a:txBody>
                    <a:bodyPr/>
                    <a:lstStyle/>
                    <a:p>
                      <a:r>
                        <a:rPr lang="en-US" altLang="zh-HK" sz="1800" b="1" i="0" kern="1200" dirty="0">
                          <a:solidFill>
                            <a:schemeClr val="dk1"/>
                          </a:solidFill>
                          <a:effectLst/>
                          <a:latin typeface="+mn-lt"/>
                          <a:ea typeface="+mn-ea"/>
                          <a:cs typeface="+mn-cs"/>
                        </a:rPr>
                        <a:t>NPP 2 - Use &amp; Disclosure</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2"/>
                  </a:ext>
                </a:extLst>
              </a:tr>
              <a:tr h="370840">
                <a:tc>
                  <a:txBody>
                    <a:bodyPr/>
                    <a:lstStyle/>
                    <a:p>
                      <a:r>
                        <a:rPr lang="en-US" altLang="zh-HK" sz="1800" b="1" i="0" kern="1200" dirty="0">
                          <a:solidFill>
                            <a:schemeClr val="dk1"/>
                          </a:solidFill>
                          <a:effectLst/>
                          <a:latin typeface="+mn-lt"/>
                          <a:ea typeface="+mn-ea"/>
                          <a:cs typeface="+mn-cs"/>
                        </a:rPr>
                        <a:t>NPP 3 - Data Quality</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3"/>
                  </a:ext>
                </a:extLst>
              </a:tr>
              <a:tr h="370840">
                <a:tc>
                  <a:txBody>
                    <a:bodyPr/>
                    <a:lstStyle/>
                    <a:p>
                      <a:r>
                        <a:rPr lang="en-US" altLang="zh-HK" sz="1800" b="1" i="0" kern="1200" dirty="0">
                          <a:solidFill>
                            <a:schemeClr val="dk1"/>
                          </a:solidFill>
                          <a:effectLst/>
                          <a:latin typeface="+mn-lt"/>
                          <a:ea typeface="+mn-ea"/>
                          <a:cs typeface="+mn-cs"/>
                        </a:rPr>
                        <a:t>NPP 4 - Data Security</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4"/>
                  </a:ext>
                </a:extLst>
              </a:tr>
              <a:tr h="370840">
                <a:tc>
                  <a:txBody>
                    <a:bodyPr/>
                    <a:lstStyle/>
                    <a:p>
                      <a:r>
                        <a:rPr lang="en-US" altLang="zh-HK" sz="1800" b="1" i="0" kern="1200" dirty="0">
                          <a:solidFill>
                            <a:schemeClr val="dk1"/>
                          </a:solidFill>
                          <a:effectLst/>
                          <a:latin typeface="+mn-lt"/>
                          <a:ea typeface="+mn-ea"/>
                          <a:cs typeface="+mn-cs"/>
                        </a:rPr>
                        <a:t>NPP 5 – Openness</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5"/>
                  </a:ext>
                </a:extLst>
              </a:tr>
              <a:tr h="370840">
                <a:tc>
                  <a:txBody>
                    <a:bodyPr/>
                    <a:lstStyle/>
                    <a:p>
                      <a:r>
                        <a:rPr lang="en-US" altLang="zh-HK" sz="1800" b="1" i="0" kern="1200" dirty="0">
                          <a:solidFill>
                            <a:schemeClr val="dk1"/>
                          </a:solidFill>
                          <a:effectLst/>
                          <a:latin typeface="+mn-lt"/>
                          <a:ea typeface="+mn-ea"/>
                          <a:cs typeface="+mn-cs"/>
                        </a:rPr>
                        <a:t>NPP 6 - Access &amp; Correction</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6"/>
                  </a:ext>
                </a:extLst>
              </a:tr>
              <a:tr h="370840">
                <a:tc>
                  <a:txBody>
                    <a:bodyPr/>
                    <a:lstStyle/>
                    <a:p>
                      <a:r>
                        <a:rPr lang="en-US" altLang="zh-HK" sz="1800" b="1" i="0" kern="1200" dirty="0">
                          <a:solidFill>
                            <a:schemeClr val="dk1"/>
                          </a:solidFill>
                          <a:effectLst/>
                          <a:latin typeface="+mn-lt"/>
                          <a:ea typeface="+mn-ea"/>
                          <a:cs typeface="+mn-cs"/>
                        </a:rPr>
                        <a:t>NPP 7 – Identifiers</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7"/>
                  </a:ext>
                </a:extLst>
              </a:tr>
              <a:tr h="370840">
                <a:tc>
                  <a:txBody>
                    <a:bodyPr/>
                    <a:lstStyle/>
                    <a:p>
                      <a:r>
                        <a:rPr lang="en-US" altLang="zh-HK" sz="1800" b="1" i="0" kern="1200" dirty="0">
                          <a:solidFill>
                            <a:schemeClr val="dk1"/>
                          </a:solidFill>
                          <a:effectLst/>
                          <a:latin typeface="+mn-lt"/>
                          <a:ea typeface="+mn-ea"/>
                          <a:cs typeface="+mn-cs"/>
                        </a:rPr>
                        <a:t>NPP 8 – Anonymity</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8"/>
                  </a:ext>
                </a:extLst>
              </a:tr>
              <a:tr h="370840">
                <a:tc>
                  <a:txBody>
                    <a:bodyPr/>
                    <a:lstStyle/>
                    <a:p>
                      <a:r>
                        <a:rPr lang="en-US" altLang="zh-HK" sz="1800" b="1" i="0" kern="1200" dirty="0">
                          <a:solidFill>
                            <a:schemeClr val="dk1"/>
                          </a:solidFill>
                          <a:effectLst/>
                          <a:latin typeface="+mn-lt"/>
                          <a:ea typeface="+mn-ea"/>
                          <a:cs typeface="+mn-cs"/>
                        </a:rPr>
                        <a:t>NPP 9 - </a:t>
                      </a:r>
                      <a:r>
                        <a:rPr lang="en-US" altLang="zh-HK" sz="1800" b="1" i="0" kern="1200" dirty="0" err="1">
                          <a:solidFill>
                            <a:schemeClr val="dk1"/>
                          </a:solidFill>
                          <a:effectLst/>
                          <a:latin typeface="+mn-lt"/>
                          <a:ea typeface="+mn-ea"/>
                          <a:cs typeface="+mn-cs"/>
                        </a:rPr>
                        <a:t>Transborder</a:t>
                      </a:r>
                      <a:r>
                        <a:rPr lang="en-US" altLang="zh-HK" sz="1800" b="1" i="0" kern="1200" dirty="0">
                          <a:solidFill>
                            <a:schemeClr val="dk1"/>
                          </a:solidFill>
                          <a:effectLst/>
                          <a:latin typeface="+mn-lt"/>
                          <a:ea typeface="+mn-ea"/>
                          <a:cs typeface="+mn-cs"/>
                        </a:rPr>
                        <a:t> Data Flows</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9"/>
                  </a:ext>
                </a:extLst>
              </a:tr>
              <a:tr h="370840">
                <a:tc>
                  <a:txBody>
                    <a:bodyPr/>
                    <a:lstStyle/>
                    <a:p>
                      <a:r>
                        <a:rPr lang="en-US" altLang="zh-HK" sz="1800" b="1" i="0" kern="1200" dirty="0">
                          <a:solidFill>
                            <a:schemeClr val="dk1"/>
                          </a:solidFill>
                          <a:effectLst/>
                          <a:latin typeface="+mn-lt"/>
                          <a:ea typeface="+mn-ea"/>
                          <a:cs typeface="+mn-cs"/>
                        </a:rPr>
                        <a:t>NPP 10 - Sensitive Information</a:t>
                      </a:r>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0453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0EDE-262A-425E-9CBA-44B8619A58A4}"/>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Steps to implement new work procedures and collect feedback from stakeholders</a:t>
            </a:r>
          </a:p>
        </p:txBody>
      </p:sp>
      <p:sp>
        <p:nvSpPr>
          <p:cNvPr id="3" name="Content Placeholder 2">
            <a:extLst>
              <a:ext uri="{FF2B5EF4-FFF2-40B4-BE49-F238E27FC236}">
                <a16:creationId xmlns:a16="http://schemas.microsoft.com/office/drawing/2014/main" id="{D334B1D0-CA09-43FF-B9E7-3ACB7031FDF9}"/>
              </a:ext>
            </a:extLst>
          </p:cNvPr>
          <p:cNvSpPr>
            <a:spLocks noGrp="1"/>
          </p:cNvSpPr>
          <p:nvPr>
            <p:ph idx="1"/>
          </p:nvPr>
        </p:nvSpPr>
        <p:spPr/>
        <p:txBody>
          <a:bodyPr/>
          <a:lstStyle/>
          <a:p>
            <a:r>
              <a:rPr lang="en-US" dirty="0">
                <a:solidFill>
                  <a:srgbClr val="FF0000"/>
                </a:solidFill>
              </a:rPr>
              <a:t>Refer to Course Materials 4.3</a:t>
            </a:r>
          </a:p>
          <a:p>
            <a:r>
              <a:rPr lang="en-US" dirty="0">
                <a:solidFill>
                  <a:srgbClr val="FF0000"/>
                </a:solidFill>
              </a:rPr>
              <a:t>Step 1: Consultation</a:t>
            </a:r>
          </a:p>
          <a:p>
            <a:r>
              <a:rPr lang="en-US" dirty="0">
                <a:solidFill>
                  <a:srgbClr val="FF0000"/>
                </a:solidFill>
              </a:rPr>
              <a:t>…</a:t>
            </a:r>
          </a:p>
        </p:txBody>
      </p:sp>
    </p:spTree>
    <p:extLst>
      <p:ext uri="{BB962C8B-B14F-4D97-AF65-F5344CB8AC3E}">
        <p14:creationId xmlns:p14="http://schemas.microsoft.com/office/powerpoint/2010/main" val="215367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1C31-3C31-4548-B6C8-61A5690EA5C9}"/>
              </a:ext>
            </a:extLst>
          </p:cNvPr>
          <p:cNvSpPr>
            <a:spLocks noGrp="1"/>
          </p:cNvSpPr>
          <p:nvPr>
            <p:ph type="title"/>
          </p:nvPr>
        </p:nvSpPr>
        <p:spPr/>
        <p:txBody>
          <a:bodyPr>
            <a:normAutofit fontScale="90000"/>
          </a:bodyPr>
          <a:lstStyle/>
          <a:p>
            <a:pPr fontAlgn="base">
              <a:lnSpc>
                <a:spcPct val="105000"/>
              </a:lnSpc>
              <a:spcAft>
                <a:spcPts val="0"/>
              </a:spcAft>
            </a:pPr>
            <a:r>
              <a:rPr lang="en-AU" b="1" dirty="0"/>
              <a:t>Prepare documentation expressing how to maintain privacy policy</a:t>
            </a:r>
            <a:endParaRPr lang="en-US" b="1" dirty="0"/>
          </a:p>
        </p:txBody>
      </p:sp>
    </p:spTree>
    <p:extLst>
      <p:ext uri="{BB962C8B-B14F-4D97-AF65-F5344CB8AC3E}">
        <p14:creationId xmlns:p14="http://schemas.microsoft.com/office/powerpoint/2010/main" val="284290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55-C792-474E-B12F-4A876035AB4B}"/>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Review work practices to ensure application of privacy policy and procedures</a:t>
            </a:r>
          </a:p>
        </p:txBody>
      </p:sp>
      <p:sp>
        <p:nvSpPr>
          <p:cNvPr id="3" name="Content Placeholder 2">
            <a:extLst>
              <a:ext uri="{FF2B5EF4-FFF2-40B4-BE49-F238E27FC236}">
                <a16:creationId xmlns:a16="http://schemas.microsoft.com/office/drawing/2014/main" id="{894D9BA9-C395-486E-B22E-4DC873945C76}"/>
              </a:ext>
            </a:extLst>
          </p:cNvPr>
          <p:cNvSpPr>
            <a:spLocks noGrp="1"/>
          </p:cNvSpPr>
          <p:nvPr>
            <p:ph idx="1"/>
          </p:nvPr>
        </p:nvSpPr>
        <p:spPr/>
        <p:txBody>
          <a:bodyPr/>
          <a:lstStyle/>
          <a:p>
            <a:r>
              <a:rPr lang="en-US" dirty="0">
                <a:solidFill>
                  <a:srgbClr val="FF0000"/>
                </a:solidFill>
              </a:rPr>
              <a:t>Refer to Course Materials 5.1</a:t>
            </a:r>
          </a:p>
          <a:p>
            <a:r>
              <a:rPr lang="en-US" dirty="0">
                <a:solidFill>
                  <a:srgbClr val="FF0000"/>
                </a:solidFill>
              </a:rPr>
              <a:t>The steps to review work practices</a:t>
            </a:r>
          </a:p>
          <a:p>
            <a:r>
              <a:rPr lang="en-US" dirty="0">
                <a:solidFill>
                  <a:srgbClr val="FF0000"/>
                </a:solidFill>
              </a:rPr>
              <a:t>E.g. Prepare Privacy Audit</a:t>
            </a:r>
          </a:p>
          <a:p>
            <a:endParaRPr lang="en-US" dirty="0">
              <a:solidFill>
                <a:srgbClr val="FF0000"/>
              </a:solidFill>
            </a:endParaRPr>
          </a:p>
        </p:txBody>
      </p:sp>
    </p:spTree>
    <p:extLst>
      <p:ext uri="{BB962C8B-B14F-4D97-AF65-F5344CB8AC3E}">
        <p14:creationId xmlns:p14="http://schemas.microsoft.com/office/powerpoint/2010/main" val="390140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5AEE-E622-4CFD-BC46-E889D4E3B436}"/>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altLang="zh-HK" sz="2800" dirty="0"/>
              <a:t>Review work practices to ensure system security according to Bazaar Ceramics’ privacy policy</a:t>
            </a:r>
            <a:endParaRPr lang="en-US" sz="2800" dirty="0"/>
          </a:p>
        </p:txBody>
      </p:sp>
      <p:sp>
        <p:nvSpPr>
          <p:cNvPr id="3" name="Content Placeholder 2">
            <a:extLst>
              <a:ext uri="{FF2B5EF4-FFF2-40B4-BE49-F238E27FC236}">
                <a16:creationId xmlns:a16="http://schemas.microsoft.com/office/drawing/2014/main" id="{D1292CCC-0E98-4522-9406-8B9686645768}"/>
              </a:ext>
            </a:extLst>
          </p:cNvPr>
          <p:cNvSpPr>
            <a:spLocks noGrp="1"/>
          </p:cNvSpPr>
          <p:nvPr>
            <p:ph idx="1"/>
          </p:nvPr>
        </p:nvSpPr>
        <p:spPr/>
        <p:txBody>
          <a:bodyPr>
            <a:normAutofit fontScale="85000" lnSpcReduction="20000"/>
          </a:bodyPr>
          <a:lstStyle/>
          <a:p>
            <a:r>
              <a:rPr lang="en-US" dirty="0">
                <a:solidFill>
                  <a:srgbClr val="FF0000"/>
                </a:solidFill>
              </a:rPr>
              <a:t>Are all staff, including short-term staff and contractors, able to access the policy easily?</a:t>
            </a:r>
          </a:p>
          <a:p>
            <a:r>
              <a:rPr lang="en-US" dirty="0">
                <a:solidFill>
                  <a:srgbClr val="FF0000"/>
                </a:solidFill>
              </a:rPr>
              <a:t>Are mechanisms in place for ensuring that the policy is updated and reviewed? For example, are regular reviews scheduled? Do designated staff members have responsibility for maintaining the policy?</a:t>
            </a:r>
          </a:p>
          <a:p>
            <a:r>
              <a:rPr lang="en-US" dirty="0">
                <a:solidFill>
                  <a:srgbClr val="FF0000"/>
                </a:solidFill>
              </a:rPr>
              <a:t>Are mechanisms in place to enable staff members to seek clarification of the policy or suggest updates?</a:t>
            </a:r>
          </a:p>
          <a:p>
            <a:r>
              <a:rPr lang="en-US" dirty="0">
                <a:solidFill>
                  <a:srgbClr val="FF0000"/>
                </a:solidFill>
              </a:rPr>
              <a:t>Are staff reminded to refer to the policy and informed of updates as they occur?</a:t>
            </a:r>
          </a:p>
          <a:p>
            <a:r>
              <a:rPr lang="en-US" dirty="0">
                <a:solidFill>
                  <a:srgbClr val="FF0000"/>
                </a:solidFill>
              </a:rPr>
              <a:t>How does the entity ensure that the policy is being observed?</a:t>
            </a:r>
          </a:p>
          <a:p>
            <a:r>
              <a:rPr lang="en-US" dirty="0">
                <a:solidFill>
                  <a:srgbClr val="FF0000"/>
                </a:solidFill>
              </a:rPr>
              <a:t>Does the policy require that regular security reviews or audits are conducted?</a:t>
            </a:r>
          </a:p>
          <a:p>
            <a:r>
              <a:rPr lang="en-US" dirty="0">
                <a:solidFill>
                  <a:srgbClr val="FF0000"/>
                </a:solidFill>
              </a:rPr>
              <a:t>What steps does the entity take if it becomes evident that staff members are not observing elements of the policy?</a:t>
            </a:r>
          </a:p>
        </p:txBody>
      </p:sp>
    </p:spTree>
    <p:extLst>
      <p:ext uri="{BB962C8B-B14F-4D97-AF65-F5344CB8AC3E}">
        <p14:creationId xmlns:p14="http://schemas.microsoft.com/office/powerpoint/2010/main" val="24843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1C31-3C31-4548-B6C8-61A5690EA5C9}"/>
              </a:ext>
            </a:extLst>
          </p:cNvPr>
          <p:cNvSpPr>
            <a:spLocks noGrp="1"/>
          </p:cNvSpPr>
          <p:nvPr>
            <p:ph type="title"/>
          </p:nvPr>
        </p:nvSpPr>
        <p:spPr/>
        <p:txBody>
          <a:bodyPr>
            <a:normAutofit fontScale="90000"/>
          </a:bodyPr>
          <a:lstStyle/>
          <a:p>
            <a:pPr fontAlgn="base">
              <a:lnSpc>
                <a:spcPct val="105000"/>
              </a:lnSpc>
              <a:spcAft>
                <a:spcPts val="0"/>
              </a:spcAft>
            </a:pPr>
            <a:r>
              <a:rPr lang="en-AU" b="1" dirty="0"/>
              <a:t>Prepare documentation expressing how to </a:t>
            </a:r>
            <a:r>
              <a:rPr lang="en-US" b="1" dirty="0"/>
              <a:t>contribute to creation of ethics code</a:t>
            </a:r>
          </a:p>
        </p:txBody>
      </p:sp>
    </p:spTree>
    <p:extLst>
      <p:ext uri="{BB962C8B-B14F-4D97-AF65-F5344CB8AC3E}">
        <p14:creationId xmlns:p14="http://schemas.microsoft.com/office/powerpoint/2010/main" val="1016584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55-C792-474E-B12F-4A876035AB4B}"/>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Code of ethics to align with legislation and standards for the Bazaar Ceramic</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30142893"/>
              </p:ext>
            </p:extLst>
          </p:nvPr>
        </p:nvGraphicFramePr>
        <p:xfrm>
          <a:off x="838200" y="1825625"/>
          <a:ext cx="10515600" cy="1833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altLang="zh-HK" sz="1800" b="1" kern="1200" dirty="0">
                          <a:solidFill>
                            <a:schemeClr val="lt1"/>
                          </a:solidFill>
                          <a:effectLst/>
                          <a:latin typeface="+mn-lt"/>
                          <a:ea typeface="+mn-ea"/>
                          <a:cs typeface="+mn-cs"/>
                        </a:rPr>
                        <a:t>Privacy Principle</a:t>
                      </a:r>
                      <a:endParaRPr lang="zh-HK" altLang="en-US" dirty="0"/>
                    </a:p>
                  </a:txBody>
                  <a:tcPr/>
                </a:tc>
                <a:tc>
                  <a:txBody>
                    <a:bodyPr/>
                    <a:lstStyle/>
                    <a:p>
                      <a:r>
                        <a:rPr lang="en-US" altLang="zh-HK" sz="1800" b="1" kern="1200" dirty="0">
                          <a:solidFill>
                            <a:schemeClr val="lt1"/>
                          </a:solidFill>
                          <a:effectLst/>
                          <a:latin typeface="+mn-lt"/>
                          <a:ea typeface="+mn-ea"/>
                          <a:cs typeface="+mn-cs"/>
                        </a:rPr>
                        <a:t>Measure</a:t>
                      </a:r>
                      <a:endParaRPr lang="zh-HK" altLang="en-US" dirty="0"/>
                    </a:p>
                  </a:txBody>
                  <a:tcPr/>
                </a:tc>
                <a:extLst>
                  <a:ext uri="{0D108BD9-81ED-4DB2-BD59-A6C34878D82A}">
                    <a16:rowId xmlns:a16="http://schemas.microsoft.com/office/drawing/2014/main" val="10000"/>
                  </a:ext>
                </a:extLst>
              </a:tr>
              <a:tr h="370840">
                <a:tc>
                  <a:txBody>
                    <a:bodyPr/>
                    <a:lstStyle/>
                    <a:p>
                      <a:r>
                        <a:rPr lang="en-US" altLang="zh-HK" sz="1800" b="1" i="1" kern="1200" dirty="0">
                          <a:solidFill>
                            <a:schemeClr val="dk1"/>
                          </a:solidFill>
                          <a:effectLst/>
                          <a:latin typeface="+mn-lt"/>
                          <a:ea typeface="+mn-ea"/>
                          <a:cs typeface="+mn-cs"/>
                        </a:rPr>
                        <a:t>NPP 4 - Data Security</a:t>
                      </a:r>
                      <a:endParaRPr lang="zh-TW" altLang="zh-HK" sz="1800" kern="1200" dirty="0">
                        <a:solidFill>
                          <a:schemeClr val="dk1"/>
                        </a:solidFill>
                        <a:effectLst/>
                        <a:latin typeface="+mn-lt"/>
                        <a:ea typeface="+mn-ea"/>
                        <a:cs typeface="+mn-cs"/>
                      </a:endParaRPr>
                    </a:p>
                    <a:p>
                      <a:r>
                        <a:rPr lang="en-US" altLang="zh-HK" sz="1800" kern="1200" dirty="0">
                          <a:solidFill>
                            <a:schemeClr val="dk1"/>
                          </a:solidFill>
                          <a:effectLst/>
                          <a:latin typeface="+mn-lt"/>
                          <a:ea typeface="+mn-ea"/>
                          <a:cs typeface="+mn-cs"/>
                        </a:rPr>
                        <a:t>An </a:t>
                      </a:r>
                      <a:r>
                        <a:rPr lang="en-US" altLang="zh-HK" sz="1800" kern="1200" dirty="0" err="1">
                          <a:solidFill>
                            <a:schemeClr val="dk1"/>
                          </a:solidFill>
                          <a:effectLst/>
                          <a:latin typeface="+mn-lt"/>
                          <a:ea typeface="+mn-ea"/>
                          <a:cs typeface="+mn-cs"/>
                        </a:rPr>
                        <a:t>organisation</a:t>
                      </a:r>
                      <a:r>
                        <a:rPr lang="en-US" altLang="zh-HK" sz="1800" kern="1200" dirty="0">
                          <a:solidFill>
                            <a:schemeClr val="dk1"/>
                          </a:solidFill>
                          <a:effectLst/>
                          <a:latin typeface="+mn-lt"/>
                          <a:ea typeface="+mn-ea"/>
                          <a:cs typeface="+mn-cs"/>
                        </a:rPr>
                        <a:t> must take reasonable steps to protect the personal information it holds from misuse and loss and from </a:t>
                      </a:r>
                      <a:r>
                        <a:rPr lang="en-US" altLang="zh-HK" sz="1800" kern="1200" dirty="0" err="1">
                          <a:solidFill>
                            <a:schemeClr val="dk1"/>
                          </a:solidFill>
                          <a:effectLst/>
                          <a:latin typeface="+mn-lt"/>
                          <a:ea typeface="+mn-ea"/>
                          <a:cs typeface="+mn-cs"/>
                        </a:rPr>
                        <a:t>unauthorised</a:t>
                      </a:r>
                      <a:r>
                        <a:rPr lang="en-US" altLang="zh-HK" sz="1800" kern="1200" dirty="0">
                          <a:solidFill>
                            <a:schemeClr val="dk1"/>
                          </a:solidFill>
                          <a:effectLst/>
                          <a:latin typeface="+mn-lt"/>
                          <a:ea typeface="+mn-ea"/>
                          <a:cs typeface="+mn-cs"/>
                        </a:rPr>
                        <a:t> access modification or disclosure. </a:t>
                      </a:r>
                      <a:endParaRPr lang="zh-HK" altLang="en-US" dirty="0"/>
                    </a:p>
                  </a:txBody>
                  <a:tcPr/>
                </a:tc>
                <a:tc>
                  <a:txBody>
                    <a:bodyPr/>
                    <a:lstStyle/>
                    <a:p>
                      <a:r>
                        <a:rPr lang="en-US" altLang="zh-HK" sz="1800" kern="1200" dirty="0">
                          <a:solidFill>
                            <a:schemeClr val="dk1"/>
                          </a:solidFill>
                          <a:effectLst/>
                          <a:latin typeface="+mn-lt"/>
                          <a:ea typeface="+mn-ea"/>
                          <a:cs typeface="+mn-cs"/>
                        </a:rPr>
                        <a:t>Data Backup</a:t>
                      </a:r>
                      <a:br>
                        <a:rPr lang="en-US" altLang="zh-HK" sz="1800" kern="1200" dirty="0">
                          <a:solidFill>
                            <a:schemeClr val="dk1"/>
                          </a:solidFill>
                          <a:effectLst/>
                          <a:latin typeface="+mn-lt"/>
                          <a:ea typeface="+mn-ea"/>
                          <a:cs typeface="+mn-cs"/>
                        </a:rPr>
                      </a:br>
                      <a:r>
                        <a:rPr lang="en-US" altLang="zh-HK" sz="1800" kern="1200" dirty="0">
                          <a:solidFill>
                            <a:schemeClr val="dk1"/>
                          </a:solidFill>
                          <a:effectLst/>
                          <a:latin typeface="+mn-lt"/>
                          <a:ea typeface="+mn-ea"/>
                          <a:cs typeface="+mn-cs"/>
                        </a:rPr>
                        <a:t>Data redundancy</a:t>
                      </a:r>
                    </a:p>
                    <a:p>
                      <a:r>
                        <a:rPr lang="en-US" altLang="zh-HK" sz="1800" kern="1200" dirty="0">
                          <a:solidFill>
                            <a:schemeClr val="dk1"/>
                          </a:solidFill>
                          <a:effectLst/>
                          <a:latin typeface="+mn-lt"/>
                          <a:ea typeface="+mn-ea"/>
                          <a:cs typeface="+mn-cs"/>
                        </a:rPr>
                        <a:t>User authentication</a:t>
                      </a:r>
                      <a:endParaRPr lang="zh-HK" alt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3099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B769-2A2C-4387-9918-E5FFA03CEB94}"/>
              </a:ext>
            </a:extLst>
          </p:cNvPr>
          <p:cNvSpPr>
            <a:spLocks noGrp="1"/>
          </p:cNvSpPr>
          <p:nvPr>
            <p:ph type="title"/>
          </p:nvPr>
        </p:nvSpPr>
        <p:spPr/>
        <p:txBody>
          <a:bodyPr>
            <a:normAutofit fontScale="90000"/>
          </a:bodyPr>
          <a:lstStyle/>
          <a:p>
            <a:pPr fontAlgn="base">
              <a:lnSpc>
                <a:spcPct val="105000"/>
              </a:lnSpc>
              <a:spcAft>
                <a:spcPts val="800"/>
              </a:spcAft>
            </a:pPr>
            <a:r>
              <a:rPr lang="en-AU" b="1" dirty="0"/>
              <a:t>Prepare documentation expressing how to protect intellectual property</a:t>
            </a:r>
            <a:endParaRPr lang="en-US" b="1" dirty="0"/>
          </a:p>
        </p:txBody>
      </p:sp>
    </p:spTree>
    <p:extLst>
      <p:ext uri="{BB962C8B-B14F-4D97-AF65-F5344CB8AC3E}">
        <p14:creationId xmlns:p14="http://schemas.microsoft.com/office/powerpoint/2010/main" val="106120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55-C792-474E-B12F-4A876035AB4B}"/>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altLang="zh-HK" sz="2800" dirty="0"/>
              <a:t>Steps to implement new ethical work practices and collect feedback from stakeholders</a:t>
            </a:r>
            <a:endParaRPr lang="en-US" sz="2800" dirty="0"/>
          </a:p>
        </p:txBody>
      </p:sp>
      <p:sp>
        <p:nvSpPr>
          <p:cNvPr id="3" name="Content Placeholder 2">
            <a:extLst>
              <a:ext uri="{FF2B5EF4-FFF2-40B4-BE49-F238E27FC236}">
                <a16:creationId xmlns:a16="http://schemas.microsoft.com/office/drawing/2014/main" id="{894D9BA9-C395-486E-B22E-4DC873945C76}"/>
              </a:ext>
            </a:extLst>
          </p:cNvPr>
          <p:cNvSpPr>
            <a:spLocks noGrp="1"/>
          </p:cNvSpPr>
          <p:nvPr>
            <p:ph idx="1"/>
          </p:nvPr>
        </p:nvSpPr>
        <p:spPr/>
        <p:txBody>
          <a:bodyPr/>
          <a:lstStyle/>
          <a:p>
            <a:r>
              <a:rPr lang="en-US" altLang="zh-HK" dirty="0">
                <a:solidFill>
                  <a:srgbClr val="FF0000"/>
                </a:solidFill>
              </a:rPr>
              <a:t>Refer to Course Materials 6.3</a:t>
            </a:r>
          </a:p>
          <a:p>
            <a:r>
              <a:rPr lang="en-US" altLang="zh-HK" dirty="0">
                <a:solidFill>
                  <a:srgbClr val="FF0000"/>
                </a:solidFill>
              </a:rPr>
              <a:t>Prepare code of ethics</a:t>
            </a:r>
          </a:p>
          <a:p>
            <a:r>
              <a:rPr lang="en-US" altLang="zh-HK" dirty="0">
                <a:solidFill>
                  <a:srgbClr val="FF0000"/>
                </a:solidFill>
              </a:rPr>
              <a:t>Communication and awareness campaigns</a:t>
            </a:r>
          </a:p>
          <a:p>
            <a:r>
              <a:rPr lang="en-US" altLang="zh-HK" dirty="0">
                <a:solidFill>
                  <a:srgbClr val="FF0000"/>
                </a:solidFill>
              </a:rPr>
              <a:t>…</a:t>
            </a:r>
          </a:p>
        </p:txBody>
      </p:sp>
    </p:spTree>
    <p:extLst>
      <p:ext uri="{BB962C8B-B14F-4D97-AF65-F5344CB8AC3E}">
        <p14:creationId xmlns:p14="http://schemas.microsoft.com/office/powerpoint/2010/main" val="126900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1C31-3C31-4548-B6C8-61A5690EA5C9}"/>
              </a:ext>
            </a:extLst>
          </p:cNvPr>
          <p:cNvSpPr>
            <a:spLocks noGrp="1"/>
          </p:cNvSpPr>
          <p:nvPr>
            <p:ph type="title"/>
          </p:nvPr>
        </p:nvSpPr>
        <p:spPr/>
        <p:txBody>
          <a:bodyPr>
            <a:normAutofit fontScale="90000"/>
          </a:bodyPr>
          <a:lstStyle/>
          <a:p>
            <a:pPr fontAlgn="base">
              <a:lnSpc>
                <a:spcPct val="105000"/>
              </a:lnSpc>
              <a:spcAft>
                <a:spcPts val="0"/>
              </a:spcAft>
            </a:pPr>
            <a:r>
              <a:rPr lang="en-AU" b="1" dirty="0"/>
              <a:t>Prepare documentation expressing how to </a:t>
            </a:r>
            <a:r>
              <a:rPr lang="en-US" b="1" dirty="0"/>
              <a:t>maintain ethics code</a:t>
            </a:r>
          </a:p>
        </p:txBody>
      </p:sp>
    </p:spTree>
    <p:extLst>
      <p:ext uri="{BB962C8B-B14F-4D97-AF65-F5344CB8AC3E}">
        <p14:creationId xmlns:p14="http://schemas.microsoft.com/office/powerpoint/2010/main" val="26452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55-C792-474E-B12F-4A876035AB4B}"/>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Establish a review and grievance procedure to enable confidential reporting of any ethical issues</a:t>
            </a:r>
          </a:p>
        </p:txBody>
      </p:sp>
      <p:sp>
        <p:nvSpPr>
          <p:cNvPr id="3" name="Content Placeholder 2">
            <a:extLst>
              <a:ext uri="{FF2B5EF4-FFF2-40B4-BE49-F238E27FC236}">
                <a16:creationId xmlns:a16="http://schemas.microsoft.com/office/drawing/2014/main" id="{894D9BA9-C395-486E-B22E-4DC873945C76}"/>
              </a:ext>
            </a:extLst>
          </p:cNvPr>
          <p:cNvSpPr>
            <a:spLocks noGrp="1"/>
          </p:cNvSpPr>
          <p:nvPr>
            <p:ph idx="1"/>
          </p:nvPr>
        </p:nvSpPr>
        <p:spPr/>
        <p:txBody>
          <a:bodyPr/>
          <a:lstStyle/>
          <a:p>
            <a:r>
              <a:rPr lang="en-US" dirty="0">
                <a:solidFill>
                  <a:srgbClr val="FF0000"/>
                </a:solidFill>
              </a:rPr>
              <a:t>Refer to Course Materials 7.2</a:t>
            </a:r>
          </a:p>
          <a:p>
            <a:r>
              <a:rPr lang="en-US" dirty="0">
                <a:solidFill>
                  <a:srgbClr val="FF0000"/>
                </a:solidFill>
              </a:rPr>
              <a:t>Ten steps process for resolving ethical issues</a:t>
            </a:r>
          </a:p>
          <a:p>
            <a:r>
              <a:rPr lang="en-US" dirty="0">
                <a:solidFill>
                  <a:srgbClr val="FF0000"/>
                </a:solidFill>
              </a:rPr>
              <a:t>…</a:t>
            </a:r>
          </a:p>
        </p:txBody>
      </p:sp>
    </p:spTree>
    <p:extLst>
      <p:ext uri="{BB962C8B-B14F-4D97-AF65-F5344CB8AC3E}">
        <p14:creationId xmlns:p14="http://schemas.microsoft.com/office/powerpoint/2010/main" val="400908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0D96-82B2-4CEC-B49D-A7DD8931EC5E}"/>
              </a:ext>
            </a:extLst>
          </p:cNvPr>
          <p:cNvSpPr>
            <a:spLocks noGrp="1"/>
          </p:cNvSpPr>
          <p:nvPr>
            <p:ph type="title"/>
          </p:nvPr>
        </p:nvSpPr>
        <p:spPr/>
        <p:txBody>
          <a:bodyPr>
            <a:noAutofit/>
          </a:bodyPr>
          <a:lstStyle/>
          <a:p>
            <a:pPr marL="457200" lvl="1" indent="0" fontAlgn="base">
              <a:lnSpc>
                <a:spcPct val="105000"/>
              </a:lnSpc>
              <a:spcAft>
                <a:spcPts val="0"/>
              </a:spcAft>
              <a:buFont typeface="Calibri" panose="020F0502020204030204" pitchFamily="34" charset="0"/>
              <a:buNone/>
            </a:pPr>
            <a:r>
              <a:rPr lang="en-US" altLang="zh-TW" sz="2800" dirty="0"/>
              <a:t>L</a:t>
            </a:r>
            <a:r>
              <a:rPr lang="en-US" sz="2800" dirty="0"/>
              <a:t>egislation and standards relating to intellectual property and copyright vs currently in Bazaar Ceramics</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397040333"/>
              </p:ext>
            </p:extLst>
          </p:nvPr>
        </p:nvGraphicFramePr>
        <p:xfrm>
          <a:off x="838200" y="1825625"/>
          <a:ext cx="10515600" cy="30378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Current IP and Copyright</a:t>
                      </a:r>
                    </a:p>
                    <a:p>
                      <a:endParaRPr lang="zh-HK"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Bazaar Ceramics (see attached</a:t>
                      </a:r>
                      <a:r>
                        <a:rPr lang="en-US" altLang="zh-HK" baseline="0" dirty="0"/>
                        <a:t> file)</a:t>
                      </a:r>
                      <a:endParaRPr lang="en-US" altLang="zh-HK" dirty="0"/>
                    </a:p>
                    <a:p>
                      <a:endParaRPr lang="zh-HK"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Why is it necessary to adhere to this policy in the company</a:t>
                      </a:r>
                    </a:p>
                    <a:p>
                      <a:endParaRPr lang="zh-HK" altLang="en-US"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Copyright Act 1968</a:t>
                      </a:r>
                    </a:p>
                    <a:p>
                      <a:endParaRPr lang="zh-HK" altLang="en-US" dirty="0"/>
                    </a:p>
                  </a:txBody>
                  <a:tcPr/>
                </a:tc>
                <a:tc>
                  <a:txBody>
                    <a:bodyPr/>
                    <a:lstStyle/>
                    <a:p>
                      <a:endParaRPr lang="zh-HK" altLang="en-US"/>
                    </a:p>
                  </a:txBody>
                  <a:tcPr/>
                </a:tc>
                <a:tc>
                  <a:txBody>
                    <a:bodyPr/>
                    <a:lstStyle/>
                    <a:p>
                      <a:endParaRPr lang="zh-HK" altLang="en-US" dirty="0"/>
                    </a:p>
                  </a:txBody>
                  <a:tcPr/>
                </a:tc>
                <a:extLst>
                  <a:ext uri="{0D108BD9-81ED-4DB2-BD59-A6C34878D82A}">
                    <a16:rowId xmlns:a16="http://schemas.microsoft.com/office/drawing/2014/main" val="10001"/>
                  </a:ext>
                </a:extLst>
              </a:tr>
              <a:tr h="370840">
                <a:tc>
                  <a:txBody>
                    <a:bodyPr/>
                    <a:lstStyle/>
                    <a:p>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2"/>
                  </a:ext>
                </a:extLst>
              </a:tr>
              <a:tr h="370840">
                <a:tc>
                  <a:txBody>
                    <a:bodyPr/>
                    <a:lstStyle/>
                    <a:p>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3"/>
                  </a:ext>
                </a:extLst>
              </a:tr>
              <a:tr h="370840">
                <a:tc>
                  <a:txBody>
                    <a:bodyPr/>
                    <a:lstStyle/>
                    <a:p>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4"/>
                  </a:ext>
                </a:extLst>
              </a:tr>
              <a:tr h="370840">
                <a:tc>
                  <a:txBody>
                    <a:bodyPr/>
                    <a:lstStyle/>
                    <a:p>
                      <a:endParaRPr lang="zh-HK" altLang="en-US" dirty="0"/>
                    </a:p>
                  </a:txBody>
                  <a:tcPr/>
                </a:tc>
                <a:tc>
                  <a:txBody>
                    <a:bodyPr/>
                    <a:lstStyle/>
                    <a:p>
                      <a:endParaRPr lang="zh-HK" altLang="en-US" dirty="0"/>
                    </a:p>
                  </a:txBody>
                  <a:tcPr/>
                </a:tc>
                <a:tc>
                  <a:txBody>
                    <a:bodyPr/>
                    <a:lstStyle/>
                    <a:p>
                      <a:endParaRPr lang="zh-HK"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958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3DD2-BC04-4903-866F-E7D726F67A96}"/>
              </a:ext>
            </a:extLst>
          </p:cNvPr>
          <p:cNvSpPr>
            <a:spLocks noGrp="1"/>
          </p:cNvSpPr>
          <p:nvPr>
            <p:ph type="title"/>
          </p:nvPr>
        </p:nvSpPr>
        <p:spPr/>
        <p:txBody>
          <a:bodyPr>
            <a:normAutofit fontScale="90000"/>
          </a:bodyPr>
          <a:lstStyle/>
          <a:p>
            <a:pPr fontAlgn="base">
              <a:lnSpc>
                <a:spcPct val="105000"/>
              </a:lnSpc>
              <a:spcAft>
                <a:spcPts val="800"/>
              </a:spcAft>
            </a:pPr>
            <a:r>
              <a:rPr lang="en-AU" b="1" dirty="0"/>
              <a:t>Prepare documentation expressing how to contribute to copyright policy</a:t>
            </a:r>
            <a:endParaRPr lang="en-US" b="1" dirty="0"/>
          </a:p>
        </p:txBody>
      </p:sp>
    </p:spTree>
    <p:extLst>
      <p:ext uri="{BB962C8B-B14F-4D97-AF65-F5344CB8AC3E}">
        <p14:creationId xmlns:p14="http://schemas.microsoft.com/office/powerpoint/2010/main" val="36610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5E12-EB82-4A61-8D0C-BAAC63F66163}"/>
              </a:ext>
            </a:extLst>
          </p:cNvPr>
          <p:cNvSpPr>
            <a:spLocks noGrp="1"/>
          </p:cNvSpPr>
          <p:nvPr>
            <p:ph type="title"/>
          </p:nvPr>
        </p:nvSpPr>
        <p:spPr/>
        <p:txBody>
          <a:bodyPr>
            <a:noAutofit/>
          </a:bodyPr>
          <a:lstStyle/>
          <a:p>
            <a:pPr marL="457200" lvl="1" indent="0" fontAlgn="base">
              <a:lnSpc>
                <a:spcPct val="105000"/>
              </a:lnSpc>
              <a:spcAft>
                <a:spcPts val="0"/>
              </a:spcAft>
              <a:buFont typeface="Calibri" panose="020F0502020204030204" pitchFamily="34" charset="0"/>
              <a:buNone/>
            </a:pPr>
            <a:r>
              <a:rPr lang="en-US" sz="2800" dirty="0"/>
              <a:t>Steps to create the policy and procedure and d</a:t>
            </a:r>
            <a:r>
              <a:rPr lang="en-US" altLang="zh-HK" sz="2800" dirty="0"/>
              <a:t>istribute it to stakeholders</a:t>
            </a:r>
            <a:endParaRPr lang="en-US" sz="2800" dirty="0"/>
          </a:p>
        </p:txBody>
      </p:sp>
      <p:sp>
        <p:nvSpPr>
          <p:cNvPr id="3" name="Content Placeholder 2">
            <a:extLst>
              <a:ext uri="{FF2B5EF4-FFF2-40B4-BE49-F238E27FC236}">
                <a16:creationId xmlns:a16="http://schemas.microsoft.com/office/drawing/2014/main" id="{C934520B-C99E-480D-BB84-C290D4735BC9}"/>
              </a:ext>
            </a:extLst>
          </p:cNvPr>
          <p:cNvSpPr>
            <a:spLocks noGrp="1"/>
          </p:cNvSpPr>
          <p:nvPr>
            <p:ph idx="1"/>
          </p:nvPr>
        </p:nvSpPr>
        <p:spPr/>
        <p:txBody>
          <a:bodyPr/>
          <a:lstStyle/>
          <a:p>
            <a:r>
              <a:rPr lang="en-US" altLang="zh-HK" dirty="0">
                <a:solidFill>
                  <a:srgbClr val="FF0000"/>
                </a:solidFill>
              </a:rPr>
              <a:t>Refer to Course Materials 2.1 - Guidelines for Creating a Copyright Compliance Policy</a:t>
            </a:r>
          </a:p>
          <a:p>
            <a:r>
              <a:rPr lang="en-US" altLang="zh-HK" dirty="0">
                <a:solidFill>
                  <a:srgbClr val="FF0000"/>
                </a:solidFill>
              </a:rPr>
              <a:t>Solicit advice from experts…</a:t>
            </a:r>
          </a:p>
          <a:p>
            <a:endParaRPr lang="en-US" altLang="zh-HK" dirty="0">
              <a:solidFill>
                <a:srgbClr val="FF0000"/>
              </a:solidFill>
            </a:endParaRPr>
          </a:p>
          <a:p>
            <a:r>
              <a:rPr lang="en-US" altLang="zh-HK" dirty="0">
                <a:solidFill>
                  <a:srgbClr val="FF0000"/>
                </a:solidFill>
              </a:rPr>
              <a:t>Convey the policy to all via email, intranet…</a:t>
            </a:r>
          </a:p>
        </p:txBody>
      </p:sp>
    </p:spTree>
    <p:extLst>
      <p:ext uri="{BB962C8B-B14F-4D97-AF65-F5344CB8AC3E}">
        <p14:creationId xmlns:p14="http://schemas.microsoft.com/office/powerpoint/2010/main" val="387506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3DD2-BC04-4903-866F-E7D726F67A96}"/>
              </a:ext>
            </a:extLst>
          </p:cNvPr>
          <p:cNvSpPr>
            <a:spLocks noGrp="1"/>
          </p:cNvSpPr>
          <p:nvPr>
            <p:ph type="title"/>
          </p:nvPr>
        </p:nvSpPr>
        <p:spPr/>
        <p:txBody>
          <a:bodyPr>
            <a:normAutofit fontScale="90000"/>
          </a:bodyPr>
          <a:lstStyle/>
          <a:p>
            <a:pPr fontAlgn="base">
              <a:lnSpc>
                <a:spcPct val="105000"/>
              </a:lnSpc>
              <a:spcAft>
                <a:spcPts val="800"/>
              </a:spcAft>
            </a:pPr>
            <a:r>
              <a:rPr lang="en-AU" b="1" dirty="0"/>
              <a:t>Prepare documentation expressing how to protect rights of stakeholders</a:t>
            </a:r>
            <a:endParaRPr lang="en-US" b="1" dirty="0"/>
          </a:p>
        </p:txBody>
      </p:sp>
    </p:spTree>
    <p:extLst>
      <p:ext uri="{BB962C8B-B14F-4D97-AF65-F5344CB8AC3E}">
        <p14:creationId xmlns:p14="http://schemas.microsoft.com/office/powerpoint/2010/main" val="391390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7869-5B10-4F10-88EB-84DC01440307}"/>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The relevance of legislation and standards to Bazaar Ceramics’ outcomes</a:t>
            </a:r>
          </a:p>
        </p:txBody>
      </p:sp>
      <p:sp>
        <p:nvSpPr>
          <p:cNvPr id="3" name="Content Placeholder 2">
            <a:extLst>
              <a:ext uri="{FF2B5EF4-FFF2-40B4-BE49-F238E27FC236}">
                <a16:creationId xmlns:a16="http://schemas.microsoft.com/office/drawing/2014/main" id="{59CCFDC8-5D63-4F11-841E-E91C99F021E9}"/>
              </a:ext>
            </a:extLst>
          </p:cNvPr>
          <p:cNvSpPr>
            <a:spLocks noGrp="1"/>
          </p:cNvSpPr>
          <p:nvPr>
            <p:ph idx="1"/>
          </p:nvPr>
        </p:nvSpPr>
        <p:spPr/>
        <p:txBody>
          <a:bodyPr/>
          <a:lstStyle/>
          <a:p>
            <a:r>
              <a:rPr lang="en-US" dirty="0">
                <a:solidFill>
                  <a:srgbClr val="FF0000"/>
                </a:solidFill>
              </a:rPr>
              <a:t>Refer to Course Materials 3.1</a:t>
            </a:r>
          </a:p>
          <a:p>
            <a:r>
              <a:rPr lang="en-US" dirty="0">
                <a:solidFill>
                  <a:srgbClr val="FF0000"/>
                </a:solidFill>
              </a:rPr>
              <a:t>List the legislation and standards which are for website project</a:t>
            </a:r>
          </a:p>
          <a:p>
            <a:r>
              <a:rPr lang="en-US" dirty="0">
                <a:solidFill>
                  <a:srgbClr val="FF0000"/>
                </a:solidFill>
              </a:rPr>
              <a:t>E.g. Copyright Law Basics</a:t>
            </a:r>
          </a:p>
          <a:p>
            <a:r>
              <a:rPr lang="en-US" dirty="0">
                <a:solidFill>
                  <a:srgbClr val="FF0000"/>
                </a:solidFill>
              </a:rPr>
              <a:t>…</a:t>
            </a:r>
          </a:p>
        </p:txBody>
      </p:sp>
    </p:spTree>
    <p:extLst>
      <p:ext uri="{BB962C8B-B14F-4D97-AF65-F5344CB8AC3E}">
        <p14:creationId xmlns:p14="http://schemas.microsoft.com/office/powerpoint/2010/main" val="89633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26E-F633-468B-A953-06DDE1FA2238}"/>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sz="2800" dirty="0"/>
              <a:t>Bazaar Ceramics’ privacy policy and procedures</a:t>
            </a:r>
          </a:p>
        </p:txBody>
      </p:sp>
      <p:sp>
        <p:nvSpPr>
          <p:cNvPr id="3" name="Content Placeholder 2">
            <a:extLst>
              <a:ext uri="{FF2B5EF4-FFF2-40B4-BE49-F238E27FC236}">
                <a16:creationId xmlns:a16="http://schemas.microsoft.com/office/drawing/2014/main" id="{37CA5C25-6073-4FB1-B788-72CF00285D90}"/>
              </a:ext>
            </a:extLst>
          </p:cNvPr>
          <p:cNvSpPr>
            <a:spLocks noGrp="1"/>
          </p:cNvSpPr>
          <p:nvPr>
            <p:ph idx="1"/>
          </p:nvPr>
        </p:nvSpPr>
        <p:spPr/>
        <p:txBody>
          <a:bodyPr/>
          <a:lstStyle/>
          <a:p>
            <a:r>
              <a:rPr lang="en-US" altLang="zh-HK" dirty="0">
                <a:solidFill>
                  <a:srgbClr val="FF0000"/>
                </a:solidFill>
              </a:rPr>
              <a:t>Refer to Course Materials 3.2</a:t>
            </a:r>
          </a:p>
          <a:p>
            <a:r>
              <a:rPr lang="en-US" altLang="zh-HK" dirty="0">
                <a:solidFill>
                  <a:srgbClr val="FF0000"/>
                </a:solidFill>
              </a:rPr>
              <a:t>List the items which should be included in the Privacy Policy</a:t>
            </a:r>
          </a:p>
          <a:p>
            <a:r>
              <a:rPr lang="en-US" altLang="zh-HK" dirty="0">
                <a:solidFill>
                  <a:srgbClr val="FF0000"/>
                </a:solidFill>
              </a:rPr>
              <a:t>E.g. detailed list of personal information the business collects</a:t>
            </a:r>
          </a:p>
          <a:p>
            <a:r>
              <a:rPr lang="en-US" altLang="zh-HK" dirty="0">
                <a:solidFill>
                  <a:srgbClr val="FF0000"/>
                </a:solidFill>
              </a:rPr>
              <a:t>…</a:t>
            </a:r>
          </a:p>
        </p:txBody>
      </p:sp>
    </p:spTree>
    <p:extLst>
      <p:ext uri="{BB962C8B-B14F-4D97-AF65-F5344CB8AC3E}">
        <p14:creationId xmlns:p14="http://schemas.microsoft.com/office/powerpoint/2010/main" val="314495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26E-F633-468B-A953-06DDE1FA2238}"/>
              </a:ext>
            </a:extLst>
          </p:cNvPr>
          <p:cNvSpPr>
            <a:spLocks noGrp="1"/>
          </p:cNvSpPr>
          <p:nvPr>
            <p:ph type="title"/>
          </p:nvPr>
        </p:nvSpPr>
        <p:spPr/>
        <p:txBody>
          <a:bodyPr>
            <a:normAutofit/>
          </a:bodyPr>
          <a:lstStyle/>
          <a:p>
            <a:pPr marL="457200" lvl="1" indent="0" fontAlgn="base">
              <a:lnSpc>
                <a:spcPct val="105000"/>
              </a:lnSpc>
              <a:spcAft>
                <a:spcPts val="0"/>
              </a:spcAft>
              <a:buFont typeface="Calibri" panose="020F0502020204030204" pitchFamily="34" charset="0"/>
              <a:buNone/>
            </a:pPr>
            <a:r>
              <a:rPr lang="en-US" altLang="zh-HK" sz="2800" dirty="0"/>
              <a:t>Bazaar Ceramics’ </a:t>
            </a:r>
            <a:r>
              <a:rPr lang="en-US" sz="2800" dirty="0"/>
              <a:t>code of ethics</a:t>
            </a:r>
          </a:p>
        </p:txBody>
      </p:sp>
      <p:sp>
        <p:nvSpPr>
          <p:cNvPr id="3" name="Content Placeholder 2">
            <a:extLst>
              <a:ext uri="{FF2B5EF4-FFF2-40B4-BE49-F238E27FC236}">
                <a16:creationId xmlns:a16="http://schemas.microsoft.com/office/drawing/2014/main" id="{37CA5C25-6073-4FB1-B788-72CF00285D90}"/>
              </a:ext>
            </a:extLst>
          </p:cNvPr>
          <p:cNvSpPr>
            <a:spLocks noGrp="1"/>
          </p:cNvSpPr>
          <p:nvPr>
            <p:ph idx="1"/>
          </p:nvPr>
        </p:nvSpPr>
        <p:spPr/>
        <p:txBody>
          <a:bodyPr/>
          <a:lstStyle/>
          <a:p>
            <a:r>
              <a:rPr lang="en-US" dirty="0">
                <a:solidFill>
                  <a:srgbClr val="FF0000"/>
                </a:solidFill>
              </a:rPr>
              <a:t>List any code of ethics that company has, if not it should have.</a:t>
            </a:r>
          </a:p>
          <a:p>
            <a:r>
              <a:rPr lang="en-US" dirty="0">
                <a:solidFill>
                  <a:srgbClr val="FF0000"/>
                </a:solidFill>
                <a:hlinkClick r:id="rId2"/>
              </a:rPr>
              <a:t>https://www.betterteam.com/code-of-ethics-and-professional-conduct</a:t>
            </a:r>
            <a:endParaRPr lang="en-US" dirty="0">
              <a:solidFill>
                <a:srgbClr val="FF0000"/>
              </a:solidFill>
            </a:endParaRPr>
          </a:p>
          <a:p>
            <a:r>
              <a:rPr lang="en-US" dirty="0">
                <a:solidFill>
                  <a:srgbClr val="FF0000"/>
                </a:solidFill>
              </a:rPr>
              <a:t>E.g. The work environment</a:t>
            </a:r>
          </a:p>
          <a:p>
            <a:r>
              <a:rPr lang="en-US" dirty="0">
                <a:solidFill>
                  <a:srgbClr val="FF0000"/>
                </a:solidFill>
              </a:rPr>
              <a:t>Conflicts of interest</a:t>
            </a:r>
          </a:p>
          <a:p>
            <a:r>
              <a:rPr lang="en-US" dirty="0">
                <a:solidFill>
                  <a:srgbClr val="FF0000"/>
                </a:solidFill>
              </a:rPr>
              <a:t>…</a:t>
            </a:r>
          </a:p>
          <a:p>
            <a:endParaRPr lang="en-US" dirty="0">
              <a:solidFill>
                <a:srgbClr val="FF0000"/>
              </a:solidFill>
            </a:endParaRPr>
          </a:p>
        </p:txBody>
      </p:sp>
    </p:spTree>
    <p:extLst>
      <p:ext uri="{BB962C8B-B14F-4D97-AF65-F5344CB8AC3E}">
        <p14:creationId xmlns:p14="http://schemas.microsoft.com/office/powerpoint/2010/main" val="364474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904</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ICTICT418-Assessment Task 2</vt:lpstr>
      <vt:lpstr>Prepare documentation expressing how to protect intellectual property</vt:lpstr>
      <vt:lpstr>Legislation and standards relating to intellectual property and copyright vs currently in Bazaar Ceramics</vt:lpstr>
      <vt:lpstr>Prepare documentation expressing how to contribute to copyright policy</vt:lpstr>
      <vt:lpstr>Steps to create the policy and procedure and distribute it to stakeholders</vt:lpstr>
      <vt:lpstr>Prepare documentation expressing how to protect rights of stakeholders</vt:lpstr>
      <vt:lpstr>The relevance of legislation and standards to Bazaar Ceramics’ outcomes</vt:lpstr>
      <vt:lpstr>Bazaar Ceramics’ privacy policy and procedures</vt:lpstr>
      <vt:lpstr>Bazaar Ceramics’ code of ethics</vt:lpstr>
      <vt:lpstr>Integrity, confidentiality, security and availability of information in Bazaar Ceramics’ policy</vt:lpstr>
      <vt:lpstr>Maintain confidentiality and proprietary rights of stakeholder interests</vt:lpstr>
      <vt:lpstr>Prepare documentation expressing how to contribute to privacy policy</vt:lpstr>
      <vt:lpstr>Legislation and standards relating to Privacy policy and procedures vs currently in Bazaar Ceramics</vt:lpstr>
      <vt:lpstr>Steps to implement new work procedures and collect feedback from stakeholders</vt:lpstr>
      <vt:lpstr>Prepare documentation expressing how to maintain privacy policy</vt:lpstr>
      <vt:lpstr>Review work practices to ensure application of privacy policy and procedures</vt:lpstr>
      <vt:lpstr>Review work practices to ensure system security according to Bazaar Ceramics’ privacy policy</vt:lpstr>
      <vt:lpstr>Prepare documentation expressing how to contribute to creation of ethics code</vt:lpstr>
      <vt:lpstr>Code of ethics to align with legislation and standards for the Bazaar Ceramic</vt:lpstr>
      <vt:lpstr>Steps to implement new ethical work practices and collect feedback from stakeholders</vt:lpstr>
      <vt:lpstr>Prepare documentation expressing how to maintain ethics code</vt:lpstr>
      <vt:lpstr>Establish a review and grievance procedure to enable confidential reporting of any ethical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ICTSAS505 - Assessment Task 2</dc:title>
  <dc:creator>Ida Ho</dc:creator>
  <cp:lastModifiedBy>Ida Ho</cp:lastModifiedBy>
  <cp:revision>30</cp:revision>
  <dcterms:created xsi:type="dcterms:W3CDTF">2020-05-21T06:13:29Z</dcterms:created>
  <dcterms:modified xsi:type="dcterms:W3CDTF">2020-06-05T00:04:24Z</dcterms:modified>
</cp:coreProperties>
</file>