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F8D5-A286-439C-BF2D-BC7BBCE34F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934668F-260E-4B66-B3D4-622E86F21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FEF0A9D-902C-4FDB-94AB-6987A1C85B52}"/>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5" name="Footer Placeholder 4">
            <a:extLst>
              <a:ext uri="{FF2B5EF4-FFF2-40B4-BE49-F238E27FC236}">
                <a16:creationId xmlns:a16="http://schemas.microsoft.com/office/drawing/2014/main" id="{5F11FBEF-01F1-49A9-AED7-C19E0120FAC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877AFC-8C50-4D2B-83B8-D4100EF07FA4}"/>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4004912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8831-1E5F-47B1-9F6F-64623786407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0379DEC-2DEB-43F9-9F53-AADF9C8804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EF9C21-C983-4154-A355-3B64C56A4B5C}"/>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5" name="Footer Placeholder 4">
            <a:extLst>
              <a:ext uri="{FF2B5EF4-FFF2-40B4-BE49-F238E27FC236}">
                <a16:creationId xmlns:a16="http://schemas.microsoft.com/office/drawing/2014/main" id="{5D15BFB8-0271-451D-A332-B3E594B856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4F0D5B-1084-4C2E-845A-4110C1A50F98}"/>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10618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39F7D-505A-4FDE-BE7C-EB5A1FFFA7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9A2005D-4DCC-4175-BD25-ADF5295D5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D0EBDB-8C96-467E-89CA-D02EFE47DC56}"/>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5" name="Footer Placeholder 4">
            <a:extLst>
              <a:ext uri="{FF2B5EF4-FFF2-40B4-BE49-F238E27FC236}">
                <a16:creationId xmlns:a16="http://schemas.microsoft.com/office/drawing/2014/main" id="{D5A292A9-A0DC-43BA-8B85-5B45CD7770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4D0166-800F-4BB2-8F77-6D34A6BD0429}"/>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159562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40F1-15BE-4A47-ADAB-97C2B8FDB7C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DDBD56A-E56C-4681-BE42-FA4828569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3ABD71-6031-4361-93CA-1B36A767007D}"/>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5" name="Footer Placeholder 4">
            <a:extLst>
              <a:ext uri="{FF2B5EF4-FFF2-40B4-BE49-F238E27FC236}">
                <a16:creationId xmlns:a16="http://schemas.microsoft.com/office/drawing/2014/main" id="{6D60E51D-3F34-4E00-B61D-2B67B7F109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B283758-C79E-42F2-9330-E960BB9BC059}"/>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156329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6A0D-33BC-4EDF-80FE-7C19CB082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F6B183E-253E-45C9-9B61-7490B3ED0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6E2AC-6C6B-4D99-B97C-B4C636B2D4BC}"/>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5" name="Footer Placeholder 4">
            <a:extLst>
              <a:ext uri="{FF2B5EF4-FFF2-40B4-BE49-F238E27FC236}">
                <a16:creationId xmlns:a16="http://schemas.microsoft.com/office/drawing/2014/main" id="{523D9EFD-ECBE-4D74-B201-4EC5544893A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9930D2-76BE-4F62-A3D3-AEE5CCFF4D60}"/>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69278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3F88-2651-43B0-AFC9-D5186786AF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D7CEB8-B5FD-427D-8C24-AB8FDFED14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580744-5C35-4F5E-A646-8D1C551E4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F3C28D3-8D59-420F-B52A-07A6FBDD1EF2}"/>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6" name="Footer Placeholder 5">
            <a:extLst>
              <a:ext uri="{FF2B5EF4-FFF2-40B4-BE49-F238E27FC236}">
                <a16:creationId xmlns:a16="http://schemas.microsoft.com/office/drawing/2014/main" id="{5D8D386E-00A7-4D38-B70B-F30483712A1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3684BA-1130-404F-82F7-F5609DAE606A}"/>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205097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AB98-716D-44DB-819C-A55D97D6F7C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C1E7A83-7F51-43A4-98D8-27F0B3F018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155F13-A120-4DA1-B6CF-E4A18A474C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A098A77-3F93-48FD-B519-8878EA323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8749B-57E6-4E22-9832-12CE04611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3A3F7E2-92B8-41E4-A3B7-0E9F330FF471}"/>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8" name="Footer Placeholder 7">
            <a:extLst>
              <a:ext uri="{FF2B5EF4-FFF2-40B4-BE49-F238E27FC236}">
                <a16:creationId xmlns:a16="http://schemas.microsoft.com/office/drawing/2014/main" id="{1F1718DC-7F30-4DC9-80FB-C9B0468E7FC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00C50C1-835F-45A5-81DB-EE4B84025EEA}"/>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291162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4339-5D5B-4F49-9CA0-BB9747ECBD1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3BB6B23-7806-41D6-B5FF-0655B78A4252}"/>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4" name="Footer Placeholder 3">
            <a:extLst>
              <a:ext uri="{FF2B5EF4-FFF2-40B4-BE49-F238E27FC236}">
                <a16:creationId xmlns:a16="http://schemas.microsoft.com/office/drawing/2014/main" id="{F5015537-F861-45AA-96E1-41675C3563F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B53BA4E-848A-4E8E-A914-33B560A698F6}"/>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130102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E5DB3-C6CE-4677-8C81-33B555E48F11}"/>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3" name="Footer Placeholder 2">
            <a:extLst>
              <a:ext uri="{FF2B5EF4-FFF2-40B4-BE49-F238E27FC236}">
                <a16:creationId xmlns:a16="http://schemas.microsoft.com/office/drawing/2014/main" id="{5AFC272D-35DC-4EE5-9408-F611F0556FF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215B507-91AD-4F30-8623-D51B33ACE170}"/>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160365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8A9B-B620-49A6-AB7C-B58E37CBF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E8F2B8D-44B0-4904-A154-F00DA061B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13BB8F9-2CC6-4215-844B-732C901FA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0BDAA-7583-46DE-A414-3F89F965FA54}"/>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6" name="Footer Placeholder 5">
            <a:extLst>
              <a:ext uri="{FF2B5EF4-FFF2-40B4-BE49-F238E27FC236}">
                <a16:creationId xmlns:a16="http://schemas.microsoft.com/office/drawing/2014/main" id="{A7718325-526C-4485-BC98-9A9E37860A2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B2398A8-3F24-4D41-8E93-94CE55556C61}"/>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425351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2101-15DB-4C60-892B-2B27B5FCC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034C908-A0A9-4BD7-BC47-C8C009032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E2319D4-EF2B-41E6-8E6F-0F3296977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DE20A-F4F4-49C0-94CA-763BEA89C7C8}"/>
              </a:ext>
            </a:extLst>
          </p:cNvPr>
          <p:cNvSpPr>
            <a:spLocks noGrp="1"/>
          </p:cNvSpPr>
          <p:nvPr>
            <p:ph type="dt" sz="half" idx="10"/>
          </p:nvPr>
        </p:nvSpPr>
        <p:spPr/>
        <p:txBody>
          <a:bodyPr/>
          <a:lstStyle/>
          <a:p>
            <a:fld id="{AFDE6437-6388-4759-80BB-8444E3BF47D2}" type="datetimeFigureOut">
              <a:rPr lang="en-AU" smtClean="0"/>
              <a:t>3/03/2021</a:t>
            </a:fld>
            <a:endParaRPr lang="en-AU"/>
          </a:p>
        </p:txBody>
      </p:sp>
      <p:sp>
        <p:nvSpPr>
          <p:cNvPr id="6" name="Footer Placeholder 5">
            <a:extLst>
              <a:ext uri="{FF2B5EF4-FFF2-40B4-BE49-F238E27FC236}">
                <a16:creationId xmlns:a16="http://schemas.microsoft.com/office/drawing/2014/main" id="{2BCCDCC1-895C-48DD-8A79-B249B2DD1C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B73986D-8606-4EC1-AE02-1FC876B256B2}"/>
              </a:ext>
            </a:extLst>
          </p:cNvPr>
          <p:cNvSpPr>
            <a:spLocks noGrp="1"/>
          </p:cNvSpPr>
          <p:nvPr>
            <p:ph type="sldNum" sz="quarter" idx="12"/>
          </p:nvPr>
        </p:nvSpPr>
        <p:spPr/>
        <p:txBody>
          <a:bodyPr/>
          <a:lstStyle/>
          <a:p>
            <a:fld id="{7EF3E7CE-3801-4894-9996-32413835CC63}" type="slidenum">
              <a:rPr lang="en-AU" smtClean="0"/>
              <a:t>‹#›</a:t>
            </a:fld>
            <a:endParaRPr lang="en-AU"/>
          </a:p>
        </p:txBody>
      </p:sp>
    </p:spTree>
    <p:extLst>
      <p:ext uri="{BB962C8B-B14F-4D97-AF65-F5344CB8AC3E}">
        <p14:creationId xmlns:p14="http://schemas.microsoft.com/office/powerpoint/2010/main" val="141179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19592-01CF-4C36-BC0B-6AC658220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B5EFE3B-C80B-4F8B-92DC-379F647B6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E77438-8A8B-4B1E-B91C-9B5C3FCBC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E6437-6388-4759-80BB-8444E3BF47D2}" type="datetimeFigureOut">
              <a:rPr lang="en-AU" smtClean="0"/>
              <a:t>3/03/2021</a:t>
            </a:fld>
            <a:endParaRPr lang="en-AU"/>
          </a:p>
        </p:txBody>
      </p:sp>
      <p:sp>
        <p:nvSpPr>
          <p:cNvPr id="5" name="Footer Placeholder 4">
            <a:extLst>
              <a:ext uri="{FF2B5EF4-FFF2-40B4-BE49-F238E27FC236}">
                <a16:creationId xmlns:a16="http://schemas.microsoft.com/office/drawing/2014/main" id="{F0A34CF7-6CFC-412E-A952-009F929BA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4E358EB-DC5F-4C2E-BAC5-17A7DAD1B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3E7CE-3801-4894-9996-32413835CC63}" type="slidenum">
              <a:rPr lang="en-AU" smtClean="0"/>
              <a:t>‹#›</a:t>
            </a:fld>
            <a:endParaRPr lang="en-AU"/>
          </a:p>
        </p:txBody>
      </p:sp>
    </p:spTree>
    <p:extLst>
      <p:ext uri="{BB962C8B-B14F-4D97-AF65-F5344CB8AC3E}">
        <p14:creationId xmlns:p14="http://schemas.microsoft.com/office/powerpoint/2010/main" val="104507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BAE8-0E52-464D-9212-33A999CACCFF}"/>
              </a:ext>
            </a:extLst>
          </p:cNvPr>
          <p:cNvSpPr>
            <a:spLocks noGrp="1"/>
          </p:cNvSpPr>
          <p:nvPr>
            <p:ph type="ctrTitle"/>
          </p:nvPr>
        </p:nvSpPr>
        <p:spPr>
          <a:xfrm>
            <a:off x="1524000" y="2668250"/>
            <a:ext cx="9144000" cy="3195170"/>
          </a:xfrm>
        </p:spPr>
        <p:txBody>
          <a:bodyPr>
            <a:normAutofit fontScale="90000"/>
          </a:bodyPr>
          <a:lstStyle/>
          <a:p>
            <a:r>
              <a:rPr lang="en-AU" b="1" dirty="0"/>
              <a:t>Author: </a:t>
            </a:r>
            <a:r>
              <a:rPr lang="en-AU" i="1" dirty="0"/>
              <a:t>Alessandro Ferro</a:t>
            </a:r>
            <a:br>
              <a:rPr lang="en-AU" dirty="0"/>
            </a:br>
            <a:r>
              <a:rPr lang="en-AU" dirty="0"/>
              <a:t> </a:t>
            </a:r>
            <a:br>
              <a:rPr lang="en-AU" dirty="0"/>
            </a:br>
            <a:r>
              <a:rPr lang="en-AU" dirty="0"/>
              <a:t> </a:t>
            </a:r>
            <a:br>
              <a:rPr lang="en-AU" dirty="0"/>
            </a:br>
            <a:r>
              <a:rPr lang="en-AU" dirty="0"/>
              <a:t> </a:t>
            </a:r>
            <a:br>
              <a:rPr lang="en-AU" dirty="0"/>
            </a:br>
            <a:r>
              <a:rPr lang="en-AU" dirty="0"/>
              <a:t> </a:t>
            </a:r>
            <a:br>
              <a:rPr lang="en-AU" dirty="0"/>
            </a:br>
            <a:r>
              <a:rPr lang="en-AU" b="1" dirty="0"/>
              <a:t> </a:t>
            </a:r>
            <a:br>
              <a:rPr lang="en-AU" dirty="0"/>
            </a:br>
            <a:r>
              <a:rPr lang="en-AU" b="1" dirty="0"/>
              <a:t> </a:t>
            </a:r>
            <a:br>
              <a:rPr lang="en-AU" dirty="0"/>
            </a:br>
            <a:r>
              <a:rPr lang="en-AU" b="1" dirty="0"/>
              <a:t> </a:t>
            </a:r>
            <a:br>
              <a:rPr lang="en-AU" dirty="0"/>
            </a:br>
            <a:r>
              <a:rPr lang="en-AU" b="1" dirty="0"/>
              <a:t>ICTSAS505</a:t>
            </a:r>
            <a:br>
              <a:rPr lang="en-AU" dirty="0"/>
            </a:br>
            <a:r>
              <a:rPr lang="en-AU" b="1" dirty="0"/>
              <a:t> </a:t>
            </a:r>
            <a:br>
              <a:rPr lang="en-AU" dirty="0"/>
            </a:br>
            <a:r>
              <a:rPr lang="en-AU" b="1" dirty="0"/>
              <a:t>Task 1</a:t>
            </a:r>
            <a:br>
              <a:rPr lang="en-AU" dirty="0"/>
            </a:br>
            <a:r>
              <a:rPr lang="en-US" dirty="0"/>
              <a:t> </a:t>
            </a:r>
            <a:endParaRPr lang="en-AU" dirty="0"/>
          </a:p>
        </p:txBody>
      </p:sp>
      <p:sp>
        <p:nvSpPr>
          <p:cNvPr id="3" name="Subtitle 2">
            <a:extLst>
              <a:ext uri="{FF2B5EF4-FFF2-40B4-BE49-F238E27FC236}">
                <a16:creationId xmlns:a16="http://schemas.microsoft.com/office/drawing/2014/main" id="{583B163F-72D0-4389-AFD2-F7E49E762DE0}"/>
              </a:ext>
            </a:extLst>
          </p:cNvPr>
          <p:cNvSpPr>
            <a:spLocks noGrp="1"/>
          </p:cNvSpPr>
          <p:nvPr>
            <p:ph type="subTitle" idx="1"/>
          </p:nvPr>
        </p:nvSpPr>
        <p:spPr>
          <a:xfrm>
            <a:off x="1524000" y="215834"/>
            <a:ext cx="9144000" cy="1655762"/>
          </a:xfrm>
        </p:spPr>
        <p:txBody>
          <a:bodyPr>
            <a:normAutofit/>
          </a:bodyPr>
          <a:lstStyle/>
          <a:p>
            <a:pPr algn="l"/>
            <a:r>
              <a:rPr lang="en-NZ" sz="1400" b="1" dirty="0"/>
              <a:t>Author: </a:t>
            </a:r>
            <a:r>
              <a:rPr lang="en-NZ" sz="1400" i="1" dirty="0"/>
              <a:t>Alessandro Ferro</a:t>
            </a:r>
            <a:endParaRPr lang="en-AU" sz="1400" b="1" dirty="0"/>
          </a:p>
        </p:txBody>
      </p:sp>
    </p:spTree>
    <p:extLst>
      <p:ext uri="{BB962C8B-B14F-4D97-AF65-F5344CB8AC3E}">
        <p14:creationId xmlns:p14="http://schemas.microsoft.com/office/powerpoint/2010/main" val="22466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2455-B90B-45E8-8F2D-29056A7DAD91}"/>
              </a:ext>
            </a:extLst>
          </p:cNvPr>
          <p:cNvSpPr>
            <a:spLocks noGrp="1"/>
          </p:cNvSpPr>
          <p:nvPr>
            <p:ph type="title"/>
          </p:nvPr>
        </p:nvSpPr>
        <p:spPr/>
        <p:txBody>
          <a:bodyPr>
            <a:normAutofit fontScale="90000"/>
          </a:bodyPr>
          <a:lstStyle/>
          <a:p>
            <a:r>
              <a:rPr lang="en-NZ" sz="2700" b="1" dirty="0"/>
              <a:t>3. </a:t>
            </a:r>
            <a:r>
              <a:rPr lang="en-AU" sz="2700" b="1" dirty="0"/>
              <a:t>Prepare documentation expressing how to formulate prevention and recovery strategy</a:t>
            </a:r>
            <a:br>
              <a:rPr lang="en-AU" dirty="0"/>
            </a:br>
            <a:endParaRPr lang="en-AU" dirty="0"/>
          </a:p>
        </p:txBody>
      </p:sp>
      <p:sp>
        <p:nvSpPr>
          <p:cNvPr id="3" name="Content Placeholder 2">
            <a:extLst>
              <a:ext uri="{FF2B5EF4-FFF2-40B4-BE49-F238E27FC236}">
                <a16:creationId xmlns:a16="http://schemas.microsoft.com/office/drawing/2014/main" id="{BF91861D-D75A-4162-A8AF-8D9DAE823AF5}"/>
              </a:ext>
            </a:extLst>
          </p:cNvPr>
          <p:cNvSpPr>
            <a:spLocks noGrp="1"/>
          </p:cNvSpPr>
          <p:nvPr>
            <p:ph idx="1"/>
          </p:nvPr>
        </p:nvSpPr>
        <p:spPr>
          <a:xfrm>
            <a:off x="838200" y="1485900"/>
            <a:ext cx="10515600" cy="5189220"/>
          </a:xfrm>
        </p:spPr>
        <p:txBody>
          <a:bodyPr>
            <a:normAutofit/>
          </a:bodyPr>
          <a:lstStyle/>
          <a:p>
            <a:pPr marL="0" indent="0">
              <a:buNone/>
            </a:pPr>
            <a:r>
              <a:rPr lang="en-NZ" sz="2400" dirty="0"/>
              <a:t>When planning for risk prevention and disaster recovery, it is important to consider which strategies are already in place in the company and if there are ways to adopt more cost effective measures.</a:t>
            </a:r>
          </a:p>
          <a:p>
            <a:pPr marL="0" indent="0">
              <a:buNone/>
            </a:pPr>
            <a:r>
              <a:rPr lang="en-NZ" sz="2400" dirty="0"/>
              <a:t>With consideration for some of the most common risks in an IT related environment, there are prevention strategies that are useful to focus on.</a:t>
            </a:r>
          </a:p>
          <a:p>
            <a:pPr marL="0" indent="0">
              <a:buNone/>
            </a:pPr>
            <a:r>
              <a:rPr lang="en-NZ" sz="2400" b="1" dirty="0"/>
              <a:t>Facility protection: </a:t>
            </a:r>
            <a:r>
              <a:rPr lang="en-NZ" sz="2400" dirty="0"/>
              <a:t>Fire detection and suppression is required by the Australian law. Some of the more common measures include: Automatic fire suppression systems, Fire hose reel, Fire hydrants, Smoke detectors and alarms, Fire doors, Fire extinguishers, Solid-core doors, Smoke exhaust systems, Exit signs, Fire drenchers, Emergency lighting, Exit systems and paths to travel to exits.</a:t>
            </a:r>
          </a:p>
          <a:p>
            <a:pPr marL="0" indent="0">
              <a:buNone/>
            </a:pPr>
            <a:r>
              <a:rPr lang="en-NZ" sz="2400" b="1" dirty="0"/>
              <a:t>Physical Security and Protection: </a:t>
            </a:r>
            <a:r>
              <a:rPr lang="en-NZ" sz="2400" dirty="0"/>
              <a:t>To protect valuable assets and data from theft or corruption, the premises in which those are kept should be protected. Some ways to implement this form of protection are: Key card, Fingerprints, Face scanning, biometrics, Security patrols, Surveillance, Lock and key.</a:t>
            </a:r>
            <a:endParaRPr lang="en-AU" sz="2400" b="1" dirty="0"/>
          </a:p>
        </p:txBody>
      </p:sp>
    </p:spTree>
    <p:extLst>
      <p:ext uri="{BB962C8B-B14F-4D97-AF65-F5344CB8AC3E}">
        <p14:creationId xmlns:p14="http://schemas.microsoft.com/office/powerpoint/2010/main" val="7595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D6422-0C46-4D1B-992C-1DD8B85DCE1F}"/>
              </a:ext>
            </a:extLst>
          </p:cNvPr>
          <p:cNvSpPr>
            <a:spLocks noGrp="1"/>
          </p:cNvSpPr>
          <p:nvPr>
            <p:ph idx="1"/>
          </p:nvPr>
        </p:nvSpPr>
        <p:spPr>
          <a:xfrm>
            <a:off x="838200" y="640080"/>
            <a:ext cx="10515600" cy="5536883"/>
          </a:xfrm>
        </p:spPr>
        <p:txBody>
          <a:bodyPr>
            <a:normAutofit/>
          </a:bodyPr>
          <a:lstStyle/>
          <a:p>
            <a:pPr marL="0" indent="0">
              <a:buNone/>
            </a:pPr>
            <a:r>
              <a:rPr lang="en-NZ" sz="2400" b="1" dirty="0"/>
              <a:t>Power protection and Continuity: </a:t>
            </a:r>
            <a:r>
              <a:rPr lang="en-NZ" sz="2400" dirty="0"/>
              <a:t>Almost all the machines and machinery used in a company need electricity to be able to operate. Power issues can heavily compromise a business productivity and can come in various forms:</a:t>
            </a:r>
          </a:p>
          <a:p>
            <a:pPr lvl="1"/>
            <a:r>
              <a:rPr lang="en-NZ" sz="2000" dirty="0"/>
              <a:t>Blackout: Complete power cut</a:t>
            </a:r>
          </a:p>
          <a:p>
            <a:pPr lvl="1"/>
            <a:r>
              <a:rPr lang="en-NZ" sz="2000" dirty="0"/>
              <a:t>Brownout: Noticeable power drop</a:t>
            </a:r>
          </a:p>
          <a:p>
            <a:pPr lvl="1"/>
            <a:r>
              <a:rPr lang="en-NZ" sz="2000" dirty="0"/>
              <a:t>Surge: Power spike that exceed the standard voltage.</a:t>
            </a:r>
            <a:endParaRPr lang="en-AU" sz="2000" dirty="0"/>
          </a:p>
          <a:p>
            <a:pPr marL="0" indent="0">
              <a:buNone/>
            </a:pPr>
            <a:r>
              <a:rPr lang="en-NZ" sz="2400" dirty="0"/>
              <a:t>To face the effects of problems with the electricity supply, a company can adopt the following strategies: UPS, Stand-by generators, Surge arrestors.</a:t>
            </a:r>
          </a:p>
          <a:p>
            <a:pPr marL="0" indent="0">
              <a:buNone/>
            </a:pPr>
            <a:r>
              <a:rPr lang="en-NZ" sz="2400" b="1" dirty="0"/>
              <a:t>Water damage protection: </a:t>
            </a:r>
            <a:r>
              <a:rPr lang="en-NZ" sz="2400" dirty="0"/>
              <a:t>Water leaks or the malfunction of other water based systems can easily damage electrical devices and hardware. A water leakage can be not as immediately noticeable as a blackout or as a flood, but nonetheless can have harmful consequences for a business. The best protection from this kind of problems is prevention, which can be achieved by using a Water Leak Detection System.</a:t>
            </a:r>
          </a:p>
        </p:txBody>
      </p:sp>
    </p:spTree>
    <p:extLst>
      <p:ext uri="{BB962C8B-B14F-4D97-AF65-F5344CB8AC3E}">
        <p14:creationId xmlns:p14="http://schemas.microsoft.com/office/powerpoint/2010/main" val="5468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6DF23F-99C1-459B-8E93-9B4D25E8B40D}"/>
              </a:ext>
            </a:extLst>
          </p:cNvPr>
          <p:cNvSpPr>
            <a:spLocks noGrp="1"/>
          </p:cNvSpPr>
          <p:nvPr>
            <p:ph idx="1"/>
          </p:nvPr>
        </p:nvSpPr>
        <p:spPr>
          <a:xfrm>
            <a:off x="838200" y="274320"/>
            <a:ext cx="10515600" cy="6423660"/>
          </a:xfrm>
        </p:spPr>
        <p:txBody>
          <a:bodyPr>
            <a:normAutofit/>
          </a:bodyPr>
          <a:lstStyle/>
          <a:p>
            <a:pPr marL="0" indent="0">
              <a:buNone/>
            </a:pPr>
            <a:r>
              <a:rPr lang="en-NZ" sz="2400" b="1" dirty="0"/>
              <a:t>IT System Protection: </a:t>
            </a:r>
            <a:r>
              <a:rPr lang="en-NZ" sz="2400" dirty="0"/>
              <a:t>IT systems are constantly subject to external attacks. This applies even more for business that handle valuable assets and information. These are the strategies that can be adopted for protection:</a:t>
            </a:r>
            <a:r>
              <a:rPr lang="en-AU" sz="2400" b="1" dirty="0"/>
              <a:t> </a:t>
            </a:r>
            <a:r>
              <a:rPr lang="en-AU" sz="2400" dirty="0"/>
              <a:t>Firewalls, Password authentication, Intrusion detection, Encryption and Public keys, Vulnerability testing, User rights, Anti-virus software, OS and application software patching and updating, Security policies.</a:t>
            </a:r>
          </a:p>
          <a:p>
            <a:pPr marL="0" indent="0">
              <a:buNone/>
            </a:pPr>
            <a:r>
              <a:rPr lang="en-AU" sz="2400" b="1" dirty="0"/>
              <a:t>Data protection/Preservation: </a:t>
            </a:r>
            <a:r>
              <a:rPr lang="en-AU" sz="2400" dirty="0"/>
              <a:t>There are numerous reasons that can lead to the loss or the corruption of data and it’s important to have a backup plan in place to avoid. The common backup strategies are: Tape, Disk mirroring, RAID, Cloud hybrid, Cloud.</a:t>
            </a:r>
          </a:p>
          <a:p>
            <a:pPr marL="0" indent="0">
              <a:buNone/>
            </a:pPr>
            <a:r>
              <a:rPr lang="en-AU" sz="2400" b="1" dirty="0"/>
              <a:t>Business Continuity Strategies: </a:t>
            </a:r>
            <a:r>
              <a:rPr lang="en-AU" sz="2400" dirty="0"/>
              <a:t>Although prevention is always the best strategy, sometimes disasters cannot be avoided and a strategy to keep the business running should be adopted. In an IT environment, this is usually achieved with Hot Standby or with Warm/Cold Standby.</a:t>
            </a:r>
          </a:p>
          <a:p>
            <a:pPr marL="0" indent="0">
              <a:buNone/>
            </a:pPr>
            <a:r>
              <a:rPr lang="en-AU" sz="2400" dirty="0"/>
              <a:t>Once a prevention and recovery strategy has been defined, a set of Operation reviews should be undertaken by the management to assess the effectiveness of the processes.</a:t>
            </a:r>
            <a:endParaRPr lang="en-NZ" sz="2400" dirty="0"/>
          </a:p>
        </p:txBody>
      </p:sp>
    </p:spTree>
    <p:extLst>
      <p:ext uri="{BB962C8B-B14F-4D97-AF65-F5344CB8AC3E}">
        <p14:creationId xmlns:p14="http://schemas.microsoft.com/office/powerpoint/2010/main" val="203553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4651-B3A3-477D-ACAB-F3157983CA6A}"/>
              </a:ext>
            </a:extLst>
          </p:cNvPr>
          <p:cNvSpPr>
            <a:spLocks noGrp="1"/>
          </p:cNvSpPr>
          <p:nvPr>
            <p:ph type="title"/>
          </p:nvPr>
        </p:nvSpPr>
        <p:spPr>
          <a:xfrm>
            <a:off x="838200" y="365125"/>
            <a:ext cx="10515600" cy="869315"/>
          </a:xfrm>
        </p:spPr>
        <p:txBody>
          <a:bodyPr>
            <a:normAutofit/>
          </a:bodyPr>
          <a:lstStyle/>
          <a:p>
            <a:r>
              <a:rPr lang="en-NZ" sz="2400" b="1" dirty="0"/>
              <a:t>4. </a:t>
            </a:r>
            <a:r>
              <a:rPr lang="en-AU" sz="2400" b="1" dirty="0"/>
              <a:t>Prepare documentation expressing how to develop disaster recovery plan to support strategy</a:t>
            </a:r>
          </a:p>
        </p:txBody>
      </p:sp>
      <p:sp>
        <p:nvSpPr>
          <p:cNvPr id="3" name="Content Placeholder 2">
            <a:extLst>
              <a:ext uri="{FF2B5EF4-FFF2-40B4-BE49-F238E27FC236}">
                <a16:creationId xmlns:a16="http://schemas.microsoft.com/office/drawing/2014/main" id="{E65AFB39-2123-4C38-BFE9-4966CB3DA976}"/>
              </a:ext>
            </a:extLst>
          </p:cNvPr>
          <p:cNvSpPr>
            <a:spLocks noGrp="1"/>
          </p:cNvSpPr>
          <p:nvPr>
            <p:ph idx="1"/>
          </p:nvPr>
        </p:nvSpPr>
        <p:spPr>
          <a:xfrm>
            <a:off x="838200" y="1417320"/>
            <a:ext cx="10515600" cy="4759643"/>
          </a:xfrm>
        </p:spPr>
        <p:txBody>
          <a:bodyPr>
            <a:normAutofit/>
          </a:bodyPr>
          <a:lstStyle/>
          <a:p>
            <a:pPr marL="0" indent="0">
              <a:buNone/>
            </a:pPr>
            <a:r>
              <a:rPr lang="en-NZ" sz="2400" dirty="0"/>
              <a:t>For the implementation of a disaster recovery plan the first step is the identification of the resources required. These can be </a:t>
            </a:r>
            <a:r>
              <a:rPr lang="en-NZ" sz="2400" b="1" dirty="0"/>
              <a:t>Hardware, Software and buildings</a:t>
            </a:r>
            <a:r>
              <a:rPr lang="en-NZ" sz="2400" dirty="0"/>
              <a:t>.</a:t>
            </a:r>
          </a:p>
          <a:p>
            <a:pPr marL="0" indent="0">
              <a:buNone/>
            </a:pPr>
            <a:r>
              <a:rPr lang="en-NZ" sz="2400" b="1" dirty="0"/>
              <a:t>Human resources </a:t>
            </a:r>
            <a:r>
              <a:rPr lang="en-NZ" sz="2400" dirty="0"/>
              <a:t>are also a necessary part to consider when planning for disaster recovery and can be organised by category as Operational team, Disaster Response team and Disaster Recovery team.</a:t>
            </a:r>
          </a:p>
          <a:p>
            <a:pPr marL="0" indent="0">
              <a:buNone/>
            </a:pPr>
            <a:r>
              <a:rPr lang="en-NZ" sz="2400" dirty="0"/>
              <a:t>Once the resources have been identified, the necessary procedures need to be outlined, to define the responsibilities and what need to be performed for disaster recovery. In this step is important to consider that different departments should be involved and must be able to operate together for the same goal.</a:t>
            </a:r>
          </a:p>
          <a:p>
            <a:pPr marL="0" indent="0">
              <a:buNone/>
            </a:pPr>
            <a:r>
              <a:rPr lang="en-NZ" sz="2400" dirty="0"/>
              <a:t>Another aspect that need not to be underestimated is the criteria to adopt to declare a disaster. Creating a plan that tries to include every possible scenario is one way to do this, but it’s important to remember that human judgment is still the key factor.</a:t>
            </a:r>
          </a:p>
        </p:txBody>
      </p:sp>
    </p:spTree>
    <p:extLst>
      <p:ext uri="{BB962C8B-B14F-4D97-AF65-F5344CB8AC3E}">
        <p14:creationId xmlns:p14="http://schemas.microsoft.com/office/powerpoint/2010/main" val="25795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7DA3C-C00E-4CCE-9726-31BF2694A934}"/>
              </a:ext>
            </a:extLst>
          </p:cNvPr>
          <p:cNvSpPr>
            <a:spLocks noGrp="1"/>
          </p:cNvSpPr>
          <p:nvPr>
            <p:ph idx="1"/>
          </p:nvPr>
        </p:nvSpPr>
        <p:spPr>
          <a:xfrm>
            <a:off x="838200" y="525780"/>
            <a:ext cx="10515600" cy="6012180"/>
          </a:xfrm>
        </p:spPr>
        <p:txBody>
          <a:bodyPr>
            <a:normAutofit/>
          </a:bodyPr>
          <a:lstStyle/>
          <a:p>
            <a:pPr marL="0" indent="0">
              <a:buNone/>
            </a:pPr>
            <a:r>
              <a:rPr lang="en-NZ" sz="2400" dirty="0"/>
              <a:t>Lastly, a disaster recovery plan should be documented following the appropriate standard and complete with all the relevant information. The standard can be set by government or international organization (ISO, AS), by the organization or could also be relevant standards specific to the project.</a:t>
            </a:r>
          </a:p>
          <a:p>
            <a:pPr marL="0" indent="0">
              <a:buNone/>
            </a:pPr>
            <a:r>
              <a:rPr lang="en-NZ" sz="2400" dirty="0"/>
              <a:t>e.g.:</a:t>
            </a:r>
          </a:p>
          <a:p>
            <a:pPr>
              <a:buFont typeface="Wingdings" panose="05000000000000000000" pitchFamily="2" charset="2"/>
              <a:buChar char="§"/>
            </a:pPr>
            <a:r>
              <a:rPr lang="en-NZ" sz="2400" dirty="0"/>
              <a:t>Proper pagination format</a:t>
            </a:r>
          </a:p>
          <a:p>
            <a:pPr>
              <a:buFont typeface="Wingdings" panose="05000000000000000000" pitchFamily="2" charset="2"/>
              <a:buChar char="§"/>
            </a:pPr>
            <a:r>
              <a:rPr lang="en-NZ" sz="2400" dirty="0"/>
              <a:t>Company information</a:t>
            </a:r>
          </a:p>
          <a:p>
            <a:pPr>
              <a:buFont typeface="Wingdings" panose="05000000000000000000" pitchFamily="2" charset="2"/>
              <a:buChar char="§"/>
            </a:pPr>
            <a:r>
              <a:rPr lang="en-NZ" sz="2400" dirty="0"/>
              <a:t>Objective and scope of the plan</a:t>
            </a:r>
          </a:p>
          <a:p>
            <a:pPr>
              <a:buFont typeface="Wingdings" panose="05000000000000000000" pitchFamily="2" charset="2"/>
              <a:buChar char="§"/>
            </a:pPr>
            <a:r>
              <a:rPr lang="en-NZ" sz="2400" dirty="0"/>
              <a:t>Business processes and assets</a:t>
            </a:r>
          </a:p>
          <a:p>
            <a:pPr>
              <a:buFont typeface="Wingdings" panose="05000000000000000000" pitchFamily="2" charset="2"/>
              <a:buChar char="§"/>
            </a:pPr>
            <a:r>
              <a:rPr lang="en-NZ" sz="2400" dirty="0"/>
              <a:t>Risk and vulnerabilities</a:t>
            </a:r>
          </a:p>
          <a:p>
            <a:pPr>
              <a:buFont typeface="Wingdings" panose="05000000000000000000" pitchFamily="2" charset="2"/>
              <a:buChar char="§"/>
            </a:pPr>
            <a:r>
              <a:rPr lang="en-NZ" sz="2400" dirty="0"/>
              <a:t>Disaster Prevention, Response and Recovery Strategies and Procedures</a:t>
            </a:r>
          </a:p>
          <a:p>
            <a:pPr>
              <a:buFont typeface="Wingdings" panose="05000000000000000000" pitchFamily="2" charset="2"/>
              <a:buChar char="§"/>
            </a:pPr>
            <a:r>
              <a:rPr lang="en-NZ" sz="2400" dirty="0"/>
              <a:t>Strategies and responsibilities</a:t>
            </a:r>
          </a:p>
          <a:p>
            <a:pPr>
              <a:buFont typeface="Wingdings" panose="05000000000000000000" pitchFamily="2" charset="2"/>
              <a:buChar char="§"/>
            </a:pPr>
            <a:r>
              <a:rPr lang="en-NZ" sz="2400" dirty="0"/>
              <a:t>Disaster declaration, updating and testing</a:t>
            </a:r>
          </a:p>
          <a:p>
            <a:pPr>
              <a:buFont typeface="Wingdings" panose="05000000000000000000" pitchFamily="2" charset="2"/>
              <a:buChar char="§"/>
            </a:pPr>
            <a:r>
              <a:rPr lang="en-NZ" sz="2400" dirty="0"/>
              <a:t>Disaster Recovery Plan Implementation</a:t>
            </a:r>
          </a:p>
        </p:txBody>
      </p:sp>
    </p:spTree>
    <p:extLst>
      <p:ext uri="{BB962C8B-B14F-4D97-AF65-F5344CB8AC3E}">
        <p14:creationId xmlns:p14="http://schemas.microsoft.com/office/powerpoint/2010/main" val="3586771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8B013-86F9-4127-8204-0FDF65B3BDFB}"/>
              </a:ext>
            </a:extLst>
          </p:cNvPr>
          <p:cNvSpPr>
            <a:spLocks noGrp="1"/>
          </p:cNvSpPr>
          <p:nvPr>
            <p:ph idx="1"/>
          </p:nvPr>
        </p:nvSpPr>
        <p:spPr>
          <a:xfrm>
            <a:off x="838200" y="365760"/>
            <a:ext cx="10515600" cy="5811203"/>
          </a:xfrm>
        </p:spPr>
        <p:txBody>
          <a:bodyPr>
            <a:normAutofit/>
          </a:bodyPr>
          <a:lstStyle/>
          <a:p>
            <a:pPr marL="0" indent="0">
              <a:buNone/>
            </a:pPr>
            <a:r>
              <a:rPr lang="en-NZ" sz="2400" dirty="0"/>
              <a:t>Other important information that should be part of a disaster recovery plan are the </a:t>
            </a:r>
            <a:r>
              <a:rPr lang="en-NZ" sz="2400" b="1" dirty="0"/>
              <a:t>cut-over </a:t>
            </a:r>
            <a:r>
              <a:rPr lang="en-NZ" sz="2400" dirty="0"/>
              <a:t>criteria. These would specify the cut-over authorisations, the actual system down time and would estimate the impact on the business.</a:t>
            </a:r>
          </a:p>
          <a:p>
            <a:pPr marL="0" indent="0">
              <a:buNone/>
            </a:pPr>
            <a:endParaRPr lang="en-NZ" sz="2400" dirty="0"/>
          </a:p>
          <a:p>
            <a:pPr marL="0" indent="0">
              <a:buNone/>
            </a:pPr>
            <a:r>
              <a:rPr lang="en-NZ" sz="2400" dirty="0"/>
              <a:t>In conclusion, a disaster recovery plan should contain all the information and processes that would allow a business to survive and/or keep operating at best in case of an expected or unexpected </a:t>
            </a:r>
            <a:r>
              <a:rPr lang="en-NZ" sz="2400"/>
              <a:t>adverse event.</a:t>
            </a:r>
            <a:endParaRPr lang="en-AU" sz="2400" dirty="0"/>
          </a:p>
        </p:txBody>
      </p:sp>
    </p:spTree>
    <p:extLst>
      <p:ext uri="{BB962C8B-B14F-4D97-AF65-F5344CB8AC3E}">
        <p14:creationId xmlns:p14="http://schemas.microsoft.com/office/powerpoint/2010/main" val="340819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107D-3215-422E-8920-0EEF65EB7E6E}"/>
              </a:ext>
            </a:extLst>
          </p:cNvPr>
          <p:cNvSpPr>
            <a:spLocks noGrp="1"/>
          </p:cNvSpPr>
          <p:nvPr>
            <p:ph type="ctrTitle"/>
          </p:nvPr>
        </p:nvSpPr>
        <p:spPr>
          <a:xfrm>
            <a:off x="1524000" y="310198"/>
            <a:ext cx="9144000" cy="855661"/>
          </a:xfrm>
        </p:spPr>
        <p:txBody>
          <a:bodyPr>
            <a:normAutofit/>
          </a:bodyPr>
          <a:lstStyle/>
          <a:p>
            <a:pPr algn="l"/>
            <a:r>
              <a:rPr lang="en-NZ" sz="2400" b="1" dirty="0"/>
              <a:t>1.  Preparing documentation expressing how to evaluate impact of business continuity</a:t>
            </a:r>
            <a:endParaRPr lang="en-AU" sz="2400" b="1" dirty="0"/>
          </a:p>
        </p:txBody>
      </p:sp>
      <p:sp>
        <p:nvSpPr>
          <p:cNvPr id="3" name="Subtitle 2">
            <a:extLst>
              <a:ext uri="{FF2B5EF4-FFF2-40B4-BE49-F238E27FC236}">
                <a16:creationId xmlns:a16="http://schemas.microsoft.com/office/drawing/2014/main" id="{5085FAE4-44B4-4241-A3A4-AAED0FF2849A}"/>
              </a:ext>
            </a:extLst>
          </p:cNvPr>
          <p:cNvSpPr>
            <a:spLocks noGrp="1"/>
          </p:cNvSpPr>
          <p:nvPr>
            <p:ph type="subTitle" idx="1"/>
          </p:nvPr>
        </p:nvSpPr>
        <p:spPr>
          <a:xfrm>
            <a:off x="1524000" y="1394460"/>
            <a:ext cx="9144000" cy="5153342"/>
          </a:xfrm>
        </p:spPr>
        <p:txBody>
          <a:bodyPr>
            <a:normAutofit/>
          </a:bodyPr>
          <a:lstStyle/>
          <a:p>
            <a:pPr algn="l"/>
            <a:r>
              <a:rPr lang="en-NZ" sz="2000" dirty="0"/>
              <a:t>To properly evaluate how the disruption of a system would impact business continuity, and to prepare the appropriate documentation, some information must be gathered:</a:t>
            </a:r>
          </a:p>
          <a:p>
            <a:pPr algn="l"/>
            <a:r>
              <a:rPr lang="en-NZ" sz="2000" b="1" dirty="0"/>
              <a:t>Business critical functions: </a:t>
            </a:r>
            <a:r>
              <a:rPr lang="en-NZ" sz="2000" dirty="0"/>
              <a:t>They can vary depending on the business, but some are common pretty much every business. These are:</a:t>
            </a:r>
          </a:p>
          <a:p>
            <a:pPr marL="800100" lvl="1" indent="-342900" algn="l">
              <a:buFont typeface="Arial" panose="020B0604020202020204" pitchFamily="34" charset="0"/>
              <a:buChar char="•"/>
            </a:pPr>
            <a:r>
              <a:rPr lang="en-NZ" sz="1600" dirty="0"/>
              <a:t>Financial functions</a:t>
            </a:r>
          </a:p>
          <a:p>
            <a:pPr marL="800100" lvl="1" indent="-342900" algn="l">
              <a:buFont typeface="Arial" panose="020B0604020202020204" pitchFamily="34" charset="0"/>
              <a:buChar char="•"/>
            </a:pPr>
            <a:r>
              <a:rPr lang="en-NZ" sz="1600" dirty="0"/>
              <a:t>Payroll functions</a:t>
            </a:r>
          </a:p>
          <a:p>
            <a:pPr marL="800100" lvl="1" indent="-342900" algn="l">
              <a:buFont typeface="Arial" panose="020B0604020202020204" pitchFamily="34" charset="0"/>
              <a:buChar char="•"/>
            </a:pPr>
            <a:r>
              <a:rPr lang="en-NZ" sz="1600" dirty="0"/>
              <a:t>Administrative functions</a:t>
            </a:r>
          </a:p>
          <a:p>
            <a:pPr marL="800100" lvl="1" indent="-342900" algn="l">
              <a:buFont typeface="Arial" panose="020B0604020202020204" pitchFamily="34" charset="0"/>
              <a:buChar char="•"/>
            </a:pPr>
            <a:r>
              <a:rPr lang="en-NZ" sz="1600" dirty="0"/>
              <a:t>Customer service functions</a:t>
            </a:r>
            <a:endParaRPr lang="en-AU" sz="1600" dirty="0"/>
          </a:p>
          <a:p>
            <a:pPr algn="l"/>
            <a:r>
              <a:rPr lang="en-AU" sz="2000" dirty="0"/>
              <a:t>In a similar manner, which data and software are critical to business continuity must be understood. These information can be retrieved from available </a:t>
            </a:r>
            <a:r>
              <a:rPr lang="en-AU" sz="2000" b="1" dirty="0"/>
              <a:t>documentation</a:t>
            </a:r>
            <a:r>
              <a:rPr lang="en-AU" sz="2000" dirty="0"/>
              <a:t>, such as:</a:t>
            </a:r>
          </a:p>
          <a:p>
            <a:pPr marL="800100" lvl="1" indent="-342900" algn="l">
              <a:buFont typeface="Arial" panose="020B0604020202020204" pitchFamily="34" charset="0"/>
              <a:buChar char="•"/>
            </a:pPr>
            <a:r>
              <a:rPr lang="en-AU" sz="1600" dirty="0"/>
              <a:t>ISO </a:t>
            </a:r>
          </a:p>
          <a:p>
            <a:pPr marL="800100" lvl="1" indent="-342900" algn="l">
              <a:buFont typeface="Arial" panose="020B0604020202020204" pitchFamily="34" charset="0"/>
              <a:buChar char="•"/>
            </a:pPr>
            <a:r>
              <a:rPr lang="en-AU" sz="1600" dirty="0"/>
              <a:t>Management reports</a:t>
            </a:r>
          </a:p>
          <a:p>
            <a:pPr marL="800100" lvl="1" indent="-342900" algn="l">
              <a:buFont typeface="Arial" panose="020B0604020202020204" pitchFamily="34" charset="0"/>
              <a:buChar char="•"/>
            </a:pPr>
            <a:r>
              <a:rPr lang="en-AU" sz="1600" dirty="0"/>
              <a:t>Audit reports</a:t>
            </a:r>
          </a:p>
          <a:p>
            <a:pPr marL="800100" lvl="1" indent="-342900" algn="l">
              <a:buFont typeface="Arial" panose="020B0604020202020204" pitchFamily="34" charset="0"/>
              <a:buChar char="•"/>
            </a:pPr>
            <a:r>
              <a:rPr lang="en-AU" sz="1600" dirty="0"/>
              <a:t>Maintenance logs</a:t>
            </a:r>
          </a:p>
          <a:p>
            <a:pPr marL="800100" lvl="1" indent="-342900" algn="l">
              <a:buFont typeface="Arial" panose="020B0604020202020204" pitchFamily="34" charset="0"/>
              <a:buChar char="•"/>
            </a:pPr>
            <a:r>
              <a:rPr lang="en-AU" sz="1600" dirty="0"/>
              <a:t>Customer satisfaction reports</a:t>
            </a:r>
          </a:p>
        </p:txBody>
      </p:sp>
    </p:spTree>
    <p:extLst>
      <p:ext uri="{BB962C8B-B14F-4D97-AF65-F5344CB8AC3E}">
        <p14:creationId xmlns:p14="http://schemas.microsoft.com/office/powerpoint/2010/main" val="139522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AA7A41-DD06-4E80-BD78-1CFF6E985BCD}"/>
              </a:ext>
            </a:extLst>
          </p:cNvPr>
          <p:cNvSpPr>
            <a:spLocks noGrp="1"/>
          </p:cNvSpPr>
          <p:nvPr>
            <p:ph type="subTitle" idx="1"/>
          </p:nvPr>
        </p:nvSpPr>
        <p:spPr>
          <a:xfrm>
            <a:off x="1524000" y="434340"/>
            <a:ext cx="9144000" cy="5875020"/>
          </a:xfrm>
        </p:spPr>
        <p:txBody>
          <a:bodyPr/>
          <a:lstStyle/>
          <a:p>
            <a:pPr algn="l"/>
            <a:r>
              <a:rPr lang="en-NZ" dirty="0"/>
              <a:t>Once the previous steps are accomplished, the threats that can compromise the assets, information and functions of the business need to be identified.</a:t>
            </a:r>
          </a:p>
          <a:p>
            <a:pPr algn="l"/>
            <a:r>
              <a:rPr lang="en-NZ" dirty="0"/>
              <a:t>For IT related companies, the most common </a:t>
            </a:r>
            <a:r>
              <a:rPr lang="en-NZ" b="1" dirty="0"/>
              <a:t>threats </a:t>
            </a:r>
            <a:r>
              <a:rPr lang="en-NZ" dirty="0"/>
              <a:t>are:</a:t>
            </a:r>
          </a:p>
          <a:p>
            <a:pPr marL="800100" lvl="1" indent="-342900" algn="l">
              <a:buFont typeface="Arial" panose="020B0604020202020204" pitchFamily="34" charset="0"/>
              <a:buChar char="•"/>
            </a:pPr>
            <a:r>
              <a:rPr lang="en-NZ" dirty="0"/>
              <a:t>Cyber attack</a:t>
            </a:r>
          </a:p>
          <a:p>
            <a:pPr marL="800100" lvl="1" indent="-342900" algn="l">
              <a:buFont typeface="Arial" panose="020B0604020202020204" pitchFamily="34" charset="0"/>
              <a:buChar char="•"/>
            </a:pPr>
            <a:r>
              <a:rPr lang="en-NZ" dirty="0"/>
              <a:t>Denial of service</a:t>
            </a:r>
          </a:p>
          <a:p>
            <a:pPr marL="800100" lvl="1" indent="-342900" algn="l">
              <a:buFont typeface="Arial" panose="020B0604020202020204" pitchFamily="34" charset="0"/>
              <a:buChar char="•"/>
            </a:pPr>
            <a:r>
              <a:rPr lang="en-NZ" dirty="0"/>
              <a:t>Accident</a:t>
            </a:r>
          </a:p>
          <a:p>
            <a:pPr marL="800100" lvl="1" indent="-342900" algn="l">
              <a:buFont typeface="Arial" panose="020B0604020202020204" pitchFamily="34" charset="0"/>
              <a:buChar char="•"/>
            </a:pPr>
            <a:r>
              <a:rPr lang="en-NZ" dirty="0"/>
              <a:t>Espionage</a:t>
            </a:r>
          </a:p>
          <a:p>
            <a:pPr marL="800100" lvl="1" indent="-342900" algn="l">
              <a:buFont typeface="Arial" panose="020B0604020202020204" pitchFamily="34" charset="0"/>
              <a:buChar char="•"/>
            </a:pPr>
            <a:r>
              <a:rPr lang="en-NZ" dirty="0"/>
              <a:t>Network failure</a:t>
            </a:r>
          </a:p>
          <a:p>
            <a:pPr marL="800100" lvl="1" indent="-342900" algn="l">
              <a:buFont typeface="Arial" panose="020B0604020202020204" pitchFamily="34" charset="0"/>
              <a:buChar char="•"/>
            </a:pPr>
            <a:r>
              <a:rPr lang="en-NZ" dirty="0"/>
              <a:t>Sabotage</a:t>
            </a:r>
          </a:p>
          <a:p>
            <a:pPr marL="800100" lvl="1" indent="-342900" algn="l">
              <a:buFont typeface="Arial" panose="020B0604020202020204" pitchFamily="34" charset="0"/>
              <a:buChar char="•"/>
            </a:pPr>
            <a:r>
              <a:rPr lang="en-NZ" dirty="0"/>
              <a:t>Security</a:t>
            </a:r>
          </a:p>
          <a:p>
            <a:pPr marL="800100" lvl="1" indent="-342900" algn="l">
              <a:buFont typeface="Arial" panose="020B0604020202020204" pitchFamily="34" charset="0"/>
              <a:buChar char="•"/>
            </a:pPr>
            <a:r>
              <a:rPr lang="en-NZ" dirty="0"/>
              <a:t>Virus</a:t>
            </a:r>
          </a:p>
          <a:p>
            <a:pPr marL="800100" lvl="1" indent="-342900" algn="l">
              <a:buFont typeface="Arial" panose="020B0604020202020204" pitchFamily="34" charset="0"/>
              <a:buChar char="•"/>
            </a:pPr>
            <a:r>
              <a:rPr lang="en-NZ" dirty="0"/>
              <a:t>Natural calamities</a:t>
            </a:r>
          </a:p>
          <a:p>
            <a:pPr marL="800100" lvl="1" indent="-342900" algn="l">
              <a:buFont typeface="Arial" panose="020B0604020202020204" pitchFamily="34" charset="0"/>
              <a:buChar char="•"/>
            </a:pPr>
            <a:endParaRPr lang="en-NZ" dirty="0"/>
          </a:p>
          <a:p>
            <a:pPr algn="l"/>
            <a:endParaRPr lang="en-NZ" dirty="0"/>
          </a:p>
        </p:txBody>
      </p:sp>
    </p:spTree>
    <p:extLst>
      <p:ext uri="{BB962C8B-B14F-4D97-AF65-F5344CB8AC3E}">
        <p14:creationId xmlns:p14="http://schemas.microsoft.com/office/powerpoint/2010/main" val="400043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BF559C-7396-462A-A2C2-365D5356119E}"/>
              </a:ext>
            </a:extLst>
          </p:cNvPr>
          <p:cNvSpPr>
            <a:spLocks noGrp="1"/>
          </p:cNvSpPr>
          <p:nvPr>
            <p:ph type="subTitle" idx="1"/>
          </p:nvPr>
        </p:nvSpPr>
        <p:spPr>
          <a:xfrm>
            <a:off x="1524000" y="548640"/>
            <a:ext cx="9144000" cy="5623560"/>
          </a:xfrm>
        </p:spPr>
        <p:txBody>
          <a:bodyPr/>
          <a:lstStyle/>
          <a:p>
            <a:pPr algn="l"/>
            <a:r>
              <a:rPr lang="en-NZ" dirty="0"/>
              <a:t>Now that all the vital information have been gathered, a strategy to prevent or minimise the disruption to business operations and to define the approach to disaster recovery, can be documented.</a:t>
            </a:r>
          </a:p>
          <a:p>
            <a:pPr algn="l"/>
            <a:r>
              <a:rPr lang="en-NZ" dirty="0"/>
              <a:t>The strategy will need to keep in account some </a:t>
            </a:r>
            <a:r>
              <a:rPr lang="en-NZ" b="1" dirty="0"/>
              <a:t>legal, commercial </a:t>
            </a:r>
            <a:r>
              <a:rPr lang="en-NZ" dirty="0"/>
              <a:t>and </a:t>
            </a:r>
            <a:r>
              <a:rPr lang="en-NZ" b="1" dirty="0"/>
              <a:t>practical </a:t>
            </a:r>
            <a:r>
              <a:rPr lang="en-NZ" dirty="0"/>
              <a:t>aspects, to be viable.</a:t>
            </a:r>
          </a:p>
          <a:p>
            <a:pPr algn="l"/>
            <a:r>
              <a:rPr lang="en-NZ" b="1" dirty="0"/>
              <a:t>Statutory requirements:</a:t>
            </a:r>
          </a:p>
          <a:p>
            <a:pPr marL="800100" lvl="1" indent="-342900" algn="l">
              <a:buFont typeface="Arial" panose="020B0604020202020204" pitchFamily="34" charset="0"/>
              <a:buChar char="•"/>
            </a:pPr>
            <a:r>
              <a:rPr lang="en-NZ" dirty="0"/>
              <a:t>Industry standards</a:t>
            </a:r>
          </a:p>
          <a:p>
            <a:pPr marL="800100" lvl="1" indent="-342900" algn="l">
              <a:buFont typeface="Arial" panose="020B0604020202020204" pitchFamily="34" charset="0"/>
              <a:buChar char="•"/>
            </a:pPr>
            <a:r>
              <a:rPr lang="en-NZ" dirty="0"/>
              <a:t>Privacy and confidentiality</a:t>
            </a:r>
          </a:p>
          <a:p>
            <a:pPr marL="800100" lvl="1" indent="-342900" algn="l">
              <a:buFont typeface="Arial" panose="020B0604020202020204" pitchFamily="34" charset="0"/>
              <a:buChar char="•"/>
            </a:pPr>
            <a:r>
              <a:rPr lang="en-NZ" dirty="0"/>
              <a:t>Legal requirements</a:t>
            </a:r>
          </a:p>
          <a:p>
            <a:pPr algn="l"/>
            <a:r>
              <a:rPr lang="en-NZ" b="1" dirty="0"/>
              <a:t>Commercial requirements:</a:t>
            </a:r>
          </a:p>
          <a:p>
            <a:pPr marL="800100" lvl="1" indent="-342900" algn="l">
              <a:buFont typeface="Arial" panose="020B0604020202020204" pitchFamily="34" charset="0"/>
              <a:buChar char="•"/>
            </a:pPr>
            <a:r>
              <a:rPr lang="en-NZ" dirty="0"/>
              <a:t>Availability/Accessibility (backup, storage, data recovery)</a:t>
            </a:r>
          </a:p>
          <a:p>
            <a:pPr marL="800100" lvl="1" indent="-342900" algn="l">
              <a:buFont typeface="Arial" panose="020B0604020202020204" pitchFamily="34" charset="0"/>
              <a:buChar char="•"/>
            </a:pPr>
            <a:r>
              <a:rPr lang="en-NZ" dirty="0"/>
              <a:t>Security (hacking, firewalls, passwords, logins)</a:t>
            </a:r>
          </a:p>
          <a:p>
            <a:pPr marL="800100" lvl="1" indent="-342900" algn="l">
              <a:buFont typeface="Arial" panose="020B0604020202020204" pitchFamily="34" charset="0"/>
              <a:buChar char="•"/>
            </a:pPr>
            <a:r>
              <a:rPr lang="en-NZ" dirty="0"/>
              <a:t>Confidentiality (encryption)</a:t>
            </a:r>
          </a:p>
          <a:p>
            <a:pPr algn="l"/>
            <a:r>
              <a:rPr lang="en-NZ" b="1" dirty="0"/>
              <a:t>Practical constraints </a:t>
            </a:r>
            <a:r>
              <a:rPr lang="en-NZ" dirty="0"/>
              <a:t>refer to the budget available, the hardware, software, legality and time constraints.</a:t>
            </a:r>
            <a:endParaRPr lang="en-NZ" b="1" dirty="0"/>
          </a:p>
        </p:txBody>
      </p:sp>
    </p:spTree>
    <p:extLst>
      <p:ext uri="{BB962C8B-B14F-4D97-AF65-F5344CB8AC3E}">
        <p14:creationId xmlns:p14="http://schemas.microsoft.com/office/powerpoint/2010/main" val="295086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306A-B033-4FA5-9445-BF1BDE778E97}"/>
              </a:ext>
            </a:extLst>
          </p:cNvPr>
          <p:cNvSpPr>
            <a:spLocks noGrp="1"/>
          </p:cNvSpPr>
          <p:nvPr>
            <p:ph type="title"/>
          </p:nvPr>
        </p:nvSpPr>
        <p:spPr>
          <a:xfrm>
            <a:off x="838200" y="365125"/>
            <a:ext cx="10515600" cy="709295"/>
          </a:xfrm>
        </p:spPr>
        <p:txBody>
          <a:bodyPr>
            <a:normAutofit fontScale="90000"/>
          </a:bodyPr>
          <a:lstStyle/>
          <a:p>
            <a:r>
              <a:rPr lang="en-NZ" sz="2400" b="1" dirty="0"/>
              <a:t>2. </a:t>
            </a:r>
            <a:r>
              <a:rPr lang="en-AU" sz="2700" b="1" dirty="0"/>
              <a:t>Prepare documentation expressing how to evaluate threats to system</a:t>
            </a:r>
            <a:br>
              <a:rPr lang="en-AU" dirty="0"/>
            </a:br>
            <a:endParaRPr lang="en-AU" sz="2400" b="1" dirty="0"/>
          </a:p>
        </p:txBody>
      </p:sp>
      <p:sp>
        <p:nvSpPr>
          <p:cNvPr id="3" name="Content Placeholder 2">
            <a:extLst>
              <a:ext uri="{FF2B5EF4-FFF2-40B4-BE49-F238E27FC236}">
                <a16:creationId xmlns:a16="http://schemas.microsoft.com/office/drawing/2014/main" id="{748D31AE-5AD7-48EE-AF61-4470DDB19F9A}"/>
              </a:ext>
            </a:extLst>
          </p:cNvPr>
          <p:cNvSpPr>
            <a:spLocks noGrp="1"/>
          </p:cNvSpPr>
          <p:nvPr>
            <p:ph idx="1"/>
          </p:nvPr>
        </p:nvSpPr>
        <p:spPr>
          <a:xfrm>
            <a:off x="838200" y="891540"/>
            <a:ext cx="10515600" cy="5806440"/>
          </a:xfrm>
        </p:spPr>
        <p:txBody>
          <a:bodyPr>
            <a:normAutofit/>
          </a:bodyPr>
          <a:lstStyle/>
          <a:p>
            <a:pPr marL="0" indent="0">
              <a:buNone/>
            </a:pPr>
            <a:r>
              <a:rPr lang="en-NZ" sz="2400" dirty="0"/>
              <a:t>To properly identify which threats the system can be subject to, the first step is to identify all the information relevant to the system itself.</a:t>
            </a:r>
          </a:p>
          <a:p>
            <a:pPr lvl="1"/>
            <a:r>
              <a:rPr lang="en-AU" b="1" dirty="0"/>
              <a:t>Hardware, software and system interfaces</a:t>
            </a:r>
          </a:p>
          <a:p>
            <a:pPr lvl="1"/>
            <a:r>
              <a:rPr lang="en-AU" dirty="0"/>
              <a:t>Data and information</a:t>
            </a:r>
          </a:p>
          <a:p>
            <a:pPr lvl="1"/>
            <a:r>
              <a:rPr lang="en-AU" dirty="0"/>
              <a:t>Persons involved with the system</a:t>
            </a:r>
          </a:p>
          <a:p>
            <a:pPr lvl="1"/>
            <a:r>
              <a:rPr lang="en-AU" b="1" dirty="0"/>
              <a:t>System mission and its value for the company</a:t>
            </a:r>
          </a:p>
          <a:p>
            <a:pPr lvl="1"/>
            <a:r>
              <a:rPr lang="en-AU" dirty="0"/>
              <a:t>System architecture</a:t>
            </a:r>
          </a:p>
          <a:p>
            <a:pPr lvl="1"/>
            <a:r>
              <a:rPr lang="en-AU" dirty="0"/>
              <a:t>Network</a:t>
            </a:r>
          </a:p>
          <a:p>
            <a:pPr lvl="1"/>
            <a:r>
              <a:rPr lang="en-AU" b="1" dirty="0"/>
              <a:t>Technical, management and operational safeguards</a:t>
            </a:r>
          </a:p>
          <a:p>
            <a:pPr lvl="1"/>
            <a:r>
              <a:rPr lang="en-AU" b="1" dirty="0"/>
              <a:t>Physical security environment</a:t>
            </a:r>
          </a:p>
          <a:p>
            <a:pPr lvl="1"/>
            <a:r>
              <a:rPr lang="en-AU" dirty="0"/>
              <a:t>Environmental security.</a:t>
            </a:r>
          </a:p>
          <a:p>
            <a:pPr lvl="1"/>
            <a:endParaRPr lang="en-AU" sz="2000" dirty="0"/>
          </a:p>
          <a:p>
            <a:pPr marL="0" indent="0">
              <a:buNone/>
            </a:pPr>
            <a:r>
              <a:rPr lang="en-AU" sz="2400" dirty="0"/>
              <a:t>All of these information can be gathered through questionnaire to the personnel, through on-site interviews, in the system documentation and with the use of automated scanning tools.</a:t>
            </a:r>
          </a:p>
        </p:txBody>
      </p:sp>
    </p:spTree>
    <p:extLst>
      <p:ext uri="{BB962C8B-B14F-4D97-AF65-F5344CB8AC3E}">
        <p14:creationId xmlns:p14="http://schemas.microsoft.com/office/powerpoint/2010/main" val="281636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0346F-47B1-4450-AC2D-14C1ED67A5EE}"/>
              </a:ext>
            </a:extLst>
          </p:cNvPr>
          <p:cNvSpPr>
            <a:spLocks noGrp="1"/>
          </p:cNvSpPr>
          <p:nvPr>
            <p:ph idx="1"/>
          </p:nvPr>
        </p:nvSpPr>
        <p:spPr>
          <a:xfrm>
            <a:off x="838200" y="457200"/>
            <a:ext cx="10515600" cy="6080760"/>
          </a:xfrm>
        </p:spPr>
        <p:txBody>
          <a:bodyPr>
            <a:normAutofit/>
          </a:bodyPr>
          <a:lstStyle/>
          <a:p>
            <a:pPr marL="0" indent="0">
              <a:buNone/>
            </a:pPr>
            <a:r>
              <a:rPr lang="en-NZ" sz="2400" dirty="0"/>
              <a:t>With the system well understood and assessed, the identification of the threats can now start.</a:t>
            </a:r>
          </a:p>
          <a:p>
            <a:pPr marL="0" indent="0">
              <a:buNone/>
            </a:pPr>
            <a:r>
              <a:rPr lang="en-NZ" sz="2400" dirty="0"/>
              <a:t>Threat source can either be Natural, Human or Environmental.</a:t>
            </a:r>
          </a:p>
          <a:p>
            <a:pPr marL="0" indent="0">
              <a:buNone/>
            </a:pPr>
            <a:r>
              <a:rPr lang="en-NZ" sz="2400" b="1" dirty="0"/>
              <a:t>Natural threats </a:t>
            </a:r>
            <a:r>
              <a:rPr lang="en-NZ" sz="2400" dirty="0"/>
              <a:t>include any natural event that can cause damage. They can have catastrophic proportions, such as flood, earthquakes, tornadoes and so on.</a:t>
            </a:r>
          </a:p>
          <a:p>
            <a:pPr marL="0" indent="0">
              <a:buNone/>
            </a:pPr>
            <a:r>
              <a:rPr lang="en-NZ" sz="2400" dirty="0"/>
              <a:t>Natural sources are difficult or impossible to predict and their likelihood to happen highly depends on the location of the business (a snow storm in the Sahara desert is highly unlikely).</a:t>
            </a:r>
          </a:p>
          <a:p>
            <a:pPr marL="0" indent="0">
              <a:buNone/>
            </a:pPr>
            <a:r>
              <a:rPr lang="en-NZ" sz="2400" b="1" dirty="0"/>
              <a:t>Environmenta</a:t>
            </a:r>
            <a:r>
              <a:rPr lang="en-NZ" sz="2400" dirty="0"/>
              <a:t>l sources of threats include pollution, liquid leakage, chemicals, etc.</a:t>
            </a:r>
          </a:p>
          <a:p>
            <a:pPr marL="0" indent="0">
              <a:buNone/>
            </a:pPr>
            <a:r>
              <a:rPr lang="en-NZ" sz="2400" b="1" dirty="0"/>
              <a:t>Human threats</a:t>
            </a:r>
            <a:r>
              <a:rPr lang="en-NZ" sz="2400" dirty="0"/>
              <a:t> can either be intentional or unintentional acts. Unintentional acts can be caused by poor training or simply by mistake.</a:t>
            </a:r>
          </a:p>
          <a:p>
            <a:pPr marL="0" indent="0">
              <a:buNone/>
            </a:pPr>
            <a:r>
              <a:rPr lang="en-NZ" sz="2400" dirty="0"/>
              <a:t>Intentional acts can be benign in nature, when the motivation of the person compromising the security of the system is aligned with the interests of the company.</a:t>
            </a:r>
          </a:p>
          <a:p>
            <a:pPr marL="0" indent="0">
              <a:buNone/>
            </a:pPr>
            <a:endParaRPr lang="en-NZ" sz="2000" dirty="0"/>
          </a:p>
          <a:p>
            <a:pPr marL="0" indent="0">
              <a:buNone/>
            </a:pPr>
            <a:endParaRPr lang="en-AU" sz="2000" dirty="0"/>
          </a:p>
        </p:txBody>
      </p:sp>
    </p:spTree>
    <p:extLst>
      <p:ext uri="{BB962C8B-B14F-4D97-AF65-F5344CB8AC3E}">
        <p14:creationId xmlns:p14="http://schemas.microsoft.com/office/powerpoint/2010/main" val="42600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2A6DE-7471-447C-8656-16EA72D3DEAA}"/>
              </a:ext>
            </a:extLst>
          </p:cNvPr>
          <p:cNvSpPr>
            <a:spLocks noGrp="1"/>
          </p:cNvSpPr>
          <p:nvPr>
            <p:ph idx="1"/>
          </p:nvPr>
        </p:nvSpPr>
        <p:spPr>
          <a:xfrm>
            <a:off x="838200" y="434340"/>
            <a:ext cx="10515600" cy="5742623"/>
          </a:xfrm>
        </p:spPr>
        <p:txBody>
          <a:bodyPr>
            <a:normAutofit/>
          </a:bodyPr>
          <a:lstStyle/>
          <a:p>
            <a:pPr marL="0" indent="0">
              <a:buNone/>
            </a:pPr>
            <a:r>
              <a:rPr lang="en-NZ" sz="2400" dirty="0"/>
              <a:t>Malicious intentional acts include a wide category of threats source, in which different motivations play a major role.</a:t>
            </a:r>
          </a:p>
          <a:p>
            <a:pPr marL="0" indent="0">
              <a:buNone/>
            </a:pPr>
            <a:endParaRPr lang="en-AU" sz="2400" dirty="0"/>
          </a:p>
        </p:txBody>
      </p:sp>
      <p:pic>
        <p:nvPicPr>
          <p:cNvPr id="4" name="Picture 3">
            <a:extLst>
              <a:ext uri="{FF2B5EF4-FFF2-40B4-BE49-F238E27FC236}">
                <a16:creationId xmlns:a16="http://schemas.microsoft.com/office/drawing/2014/main" id="{125FF9BF-F590-4635-AF88-343D2F9706A2}"/>
              </a:ext>
            </a:extLst>
          </p:cNvPr>
          <p:cNvPicPr>
            <a:picLocks noChangeAspect="1"/>
          </p:cNvPicPr>
          <p:nvPr/>
        </p:nvPicPr>
        <p:blipFill>
          <a:blip r:embed="rId2"/>
          <a:stretch>
            <a:fillRect/>
          </a:stretch>
        </p:blipFill>
        <p:spPr>
          <a:xfrm>
            <a:off x="2192361" y="1694155"/>
            <a:ext cx="7807277" cy="3929405"/>
          </a:xfrm>
          <a:prstGeom prst="rect">
            <a:avLst/>
          </a:prstGeom>
        </p:spPr>
      </p:pic>
    </p:spTree>
    <p:extLst>
      <p:ext uri="{BB962C8B-B14F-4D97-AF65-F5344CB8AC3E}">
        <p14:creationId xmlns:p14="http://schemas.microsoft.com/office/powerpoint/2010/main" val="171071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3F5384-44F6-439F-85AC-1E7A0684C309}"/>
              </a:ext>
            </a:extLst>
          </p:cNvPr>
          <p:cNvPicPr>
            <a:picLocks noGrp="1" noChangeAspect="1"/>
          </p:cNvPicPr>
          <p:nvPr>
            <p:ph idx="1"/>
          </p:nvPr>
        </p:nvPicPr>
        <p:blipFill>
          <a:blip r:embed="rId2"/>
          <a:stretch>
            <a:fillRect/>
          </a:stretch>
        </p:blipFill>
        <p:spPr>
          <a:xfrm>
            <a:off x="2748400" y="844456"/>
            <a:ext cx="6695199" cy="5169087"/>
          </a:xfrm>
          <a:prstGeom prst="rect">
            <a:avLst/>
          </a:prstGeom>
        </p:spPr>
      </p:pic>
    </p:spTree>
    <p:extLst>
      <p:ext uri="{BB962C8B-B14F-4D97-AF65-F5344CB8AC3E}">
        <p14:creationId xmlns:p14="http://schemas.microsoft.com/office/powerpoint/2010/main" val="311434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5FB26-20A6-4931-AB66-BAAB0763F866}"/>
              </a:ext>
            </a:extLst>
          </p:cNvPr>
          <p:cNvSpPr>
            <a:spLocks noGrp="1"/>
          </p:cNvSpPr>
          <p:nvPr>
            <p:ph idx="1"/>
          </p:nvPr>
        </p:nvSpPr>
        <p:spPr>
          <a:xfrm>
            <a:off x="838200" y="640080"/>
            <a:ext cx="10515600" cy="5920739"/>
          </a:xfrm>
        </p:spPr>
        <p:txBody>
          <a:bodyPr>
            <a:normAutofit lnSpcReduction="10000"/>
          </a:bodyPr>
          <a:lstStyle/>
          <a:p>
            <a:pPr marL="0" indent="0">
              <a:buNone/>
            </a:pPr>
            <a:r>
              <a:rPr lang="en-NZ" sz="2400" dirty="0"/>
              <a:t>The system can be more susceptible to some of the threats than the others, therefore it is important to identify the vulnerabilities of the system to plan for a meaningful prevention and recovery strategy.</a:t>
            </a:r>
          </a:p>
          <a:p>
            <a:pPr marL="0" indent="0">
              <a:buNone/>
            </a:pPr>
            <a:r>
              <a:rPr lang="en-NZ" sz="2400" dirty="0"/>
              <a:t>When the risk and the vulnerabilities have been assessed, it’s time to identify the options available to mitigate the risks.</a:t>
            </a:r>
          </a:p>
          <a:p>
            <a:pPr marL="0" indent="0">
              <a:buNone/>
            </a:pPr>
            <a:r>
              <a:rPr lang="en-NZ" sz="2400" dirty="0"/>
              <a:t>Viable risk mitigation can be achieved through:</a:t>
            </a:r>
          </a:p>
          <a:p>
            <a:pPr marL="0" indent="0">
              <a:buNone/>
            </a:pPr>
            <a:r>
              <a:rPr lang="en-NZ" sz="2400" b="1" dirty="0"/>
              <a:t>Risk assumption: </a:t>
            </a:r>
            <a:r>
              <a:rPr lang="en-NZ" sz="2400" dirty="0"/>
              <a:t>The risk is considered acceptable or safeguards are implemented to bring it to acceptable levels.</a:t>
            </a:r>
          </a:p>
          <a:p>
            <a:pPr marL="0" indent="0">
              <a:buNone/>
            </a:pPr>
            <a:r>
              <a:rPr lang="en-NZ" sz="2400" b="1" dirty="0"/>
              <a:t>Risk avoidance: </a:t>
            </a:r>
            <a:r>
              <a:rPr lang="en-NZ" sz="2400" dirty="0"/>
              <a:t>The cause or consequence of the risk is eliminated</a:t>
            </a:r>
          </a:p>
          <a:p>
            <a:pPr marL="0" indent="0">
              <a:buNone/>
            </a:pPr>
            <a:r>
              <a:rPr lang="en-NZ" sz="2400" b="1" dirty="0"/>
              <a:t>Risk Limitation: </a:t>
            </a:r>
            <a:r>
              <a:rPr lang="en-NZ" sz="2400" dirty="0"/>
              <a:t>Safeguards to limit the risk’s adverse impact are implemented</a:t>
            </a:r>
          </a:p>
          <a:p>
            <a:pPr marL="0" indent="0">
              <a:buNone/>
            </a:pPr>
            <a:r>
              <a:rPr lang="en-NZ" sz="2400" b="1" dirty="0"/>
              <a:t>Risk Planning: </a:t>
            </a:r>
            <a:r>
              <a:rPr lang="en-NZ" sz="2400" dirty="0"/>
              <a:t>Risk is managed through the development of a risk mitigation plan</a:t>
            </a:r>
          </a:p>
          <a:p>
            <a:pPr marL="0" indent="0">
              <a:buNone/>
            </a:pPr>
            <a:r>
              <a:rPr lang="en-NZ" sz="2400" b="1" dirty="0"/>
              <a:t>Research and acknowledgement: </a:t>
            </a:r>
            <a:r>
              <a:rPr lang="en-NZ" sz="2400" dirty="0"/>
              <a:t>The vulnerability is acknowledged and research is done to identify controls to correct the vulnerability.</a:t>
            </a:r>
          </a:p>
          <a:p>
            <a:pPr marL="0" indent="0">
              <a:buNone/>
            </a:pPr>
            <a:r>
              <a:rPr lang="en-NZ" sz="2400" b="1" dirty="0"/>
              <a:t>Risk transference: </a:t>
            </a:r>
            <a:r>
              <a:rPr lang="en-NZ" sz="2400" dirty="0"/>
              <a:t>The risk is transferred by using other options to compensate for the loss caused by it.</a:t>
            </a:r>
            <a:endParaRPr lang="en-AU" sz="2400" b="1" dirty="0"/>
          </a:p>
        </p:txBody>
      </p:sp>
    </p:spTree>
    <p:extLst>
      <p:ext uri="{BB962C8B-B14F-4D97-AF65-F5344CB8AC3E}">
        <p14:creationId xmlns:p14="http://schemas.microsoft.com/office/powerpoint/2010/main" val="328383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7482</TotalTime>
  <Words>1650</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Author: Alessandro Ferro               ICTSAS505   Task 1  </vt:lpstr>
      <vt:lpstr>1.  Preparing documentation expressing how to evaluate impact of business continuity</vt:lpstr>
      <vt:lpstr>PowerPoint Presentation</vt:lpstr>
      <vt:lpstr>PowerPoint Presentation</vt:lpstr>
      <vt:lpstr>2. Prepare documentation expressing how to evaluate threats to system </vt:lpstr>
      <vt:lpstr>PowerPoint Presentation</vt:lpstr>
      <vt:lpstr>PowerPoint Presentation</vt:lpstr>
      <vt:lpstr>PowerPoint Presentation</vt:lpstr>
      <vt:lpstr>PowerPoint Presentation</vt:lpstr>
      <vt:lpstr>3. Prepare documentation expressing how to formulate prevention and recovery strategy </vt:lpstr>
      <vt:lpstr>PowerPoint Presentation</vt:lpstr>
      <vt:lpstr>PowerPoint Presentation</vt:lpstr>
      <vt:lpstr>4. Prepare documentation expressing how to develop disaster recovery plan to support strategy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 Alessandro Ferro               ICTSAS505   Task 1  </dc:title>
  <dc:creator>emilie cheignon</dc:creator>
  <cp:lastModifiedBy>emilie cheignon</cp:lastModifiedBy>
  <cp:revision>93</cp:revision>
  <dcterms:created xsi:type="dcterms:W3CDTF">2020-08-19T06:26:01Z</dcterms:created>
  <dcterms:modified xsi:type="dcterms:W3CDTF">2021-03-03T03:35:08Z</dcterms:modified>
</cp:coreProperties>
</file>