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4" autoAdjust="0"/>
    <p:restoredTop sz="94660"/>
  </p:normalViewPr>
  <p:slideViewPr>
    <p:cSldViewPr snapToGrid="0">
      <p:cViewPr varScale="1">
        <p:scale>
          <a:sx n="41" d="100"/>
          <a:sy n="41" d="100"/>
        </p:scale>
        <p:origin x="54"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956-D6DB-43B7-8452-159F73554EC6}"/>
              </a:ext>
            </a:extLst>
          </p:cNvPr>
          <p:cNvSpPr>
            <a:spLocks noGrp="1"/>
          </p:cNvSpPr>
          <p:nvPr>
            <p:ph type="ctrTitle"/>
          </p:nvPr>
        </p:nvSpPr>
        <p:spPr/>
        <p:txBody>
          <a:bodyPr/>
          <a:lstStyle/>
          <a:p>
            <a:r>
              <a:rPr lang="en-NZ" dirty="0"/>
              <a:t>ICTSAS519 – Task 2</a:t>
            </a:r>
            <a:endParaRPr lang="en-AU" dirty="0"/>
          </a:p>
        </p:txBody>
      </p:sp>
      <p:sp>
        <p:nvSpPr>
          <p:cNvPr id="3" name="Subtitle 2">
            <a:extLst>
              <a:ext uri="{FF2B5EF4-FFF2-40B4-BE49-F238E27FC236}">
                <a16:creationId xmlns:a16="http://schemas.microsoft.com/office/drawing/2014/main" id="{1C195CBD-A689-47E5-B291-C1BFC28B8A40}"/>
              </a:ext>
            </a:extLst>
          </p:cNvPr>
          <p:cNvSpPr>
            <a:spLocks noGrp="1"/>
          </p:cNvSpPr>
          <p:nvPr>
            <p:ph type="subTitle" idx="1"/>
          </p:nvPr>
        </p:nvSpPr>
        <p:spPr/>
        <p:txBody>
          <a:bodyPr/>
          <a:lstStyle/>
          <a:p>
            <a:r>
              <a:rPr lang="en-NZ" dirty="0"/>
              <a:t>Author: Alessandro Ferro</a:t>
            </a:r>
            <a:endParaRPr lang="en-AU" dirty="0"/>
          </a:p>
        </p:txBody>
      </p:sp>
    </p:spTree>
    <p:extLst>
      <p:ext uri="{BB962C8B-B14F-4D97-AF65-F5344CB8AC3E}">
        <p14:creationId xmlns:p14="http://schemas.microsoft.com/office/powerpoint/2010/main" val="147729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FA69D-86E4-4AC9-8FC7-325A8DC22A3E}"/>
              </a:ext>
            </a:extLst>
          </p:cNvPr>
          <p:cNvSpPr>
            <a:spLocks noGrp="1"/>
          </p:cNvSpPr>
          <p:nvPr>
            <p:ph idx="1"/>
          </p:nvPr>
        </p:nvSpPr>
        <p:spPr>
          <a:xfrm>
            <a:off x="2589212" y="281354"/>
            <a:ext cx="8915400" cy="5629868"/>
          </a:xfrm>
        </p:spPr>
        <p:txBody>
          <a:bodyPr/>
          <a:lstStyle/>
          <a:p>
            <a:r>
              <a:rPr lang="en-NZ" dirty="0"/>
              <a:t>Minimum Transaction Value and Number of Transaction fields, will filter the results accordingly.</a:t>
            </a:r>
          </a:p>
          <a:p>
            <a:r>
              <a:rPr lang="en-NZ" dirty="0"/>
              <a:t>If no statement can be found for the dates and the conditions specified, the user will be alerted and the form will reset.</a:t>
            </a:r>
          </a:p>
          <a:p>
            <a:r>
              <a:rPr lang="en-NZ" b="1" dirty="0"/>
              <a:t>Clicking Log Out </a:t>
            </a:r>
            <a:r>
              <a:rPr lang="en-NZ" dirty="0"/>
              <a:t>will alert the user and will redirect to the Login form.</a:t>
            </a:r>
            <a:endParaRPr lang="en-AU" b="1" dirty="0"/>
          </a:p>
        </p:txBody>
      </p:sp>
    </p:spTree>
    <p:extLst>
      <p:ext uri="{BB962C8B-B14F-4D97-AF65-F5344CB8AC3E}">
        <p14:creationId xmlns:p14="http://schemas.microsoft.com/office/powerpoint/2010/main" val="277061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03E6-EFFE-4FD4-8D2A-20A0058C58B2}"/>
              </a:ext>
            </a:extLst>
          </p:cNvPr>
          <p:cNvSpPr>
            <a:spLocks noGrp="1"/>
          </p:cNvSpPr>
          <p:nvPr>
            <p:ph type="title"/>
          </p:nvPr>
        </p:nvSpPr>
        <p:spPr>
          <a:xfrm>
            <a:off x="1687669" y="624110"/>
            <a:ext cx="4137059" cy="1280890"/>
          </a:xfrm>
        </p:spPr>
        <p:txBody>
          <a:bodyPr>
            <a:normAutofit/>
          </a:bodyPr>
          <a:lstStyle/>
          <a:p>
            <a:pPr>
              <a:lnSpc>
                <a:spcPct val="90000"/>
              </a:lnSpc>
            </a:pPr>
            <a:r>
              <a:rPr lang="en-NZ" sz="1500"/>
              <a:t>1.2 </a:t>
            </a:r>
            <a:r>
              <a:rPr lang="en-AU" sz="1500"/>
              <a:t>Determine and document software life cycle according to system specifications and contact in operations</a:t>
            </a:r>
            <a:br>
              <a:rPr lang="en-AU" sz="1500"/>
            </a:br>
            <a:endParaRPr lang="en-AU" sz="1500"/>
          </a:p>
        </p:txBody>
      </p:sp>
      <p:sp>
        <p:nvSpPr>
          <p:cNvPr id="3" name="Content Placeholder 2">
            <a:extLst>
              <a:ext uri="{FF2B5EF4-FFF2-40B4-BE49-F238E27FC236}">
                <a16:creationId xmlns:a16="http://schemas.microsoft.com/office/drawing/2014/main" id="{0946737F-1B17-4C57-B2F1-293BC96261A4}"/>
              </a:ext>
            </a:extLst>
          </p:cNvPr>
          <p:cNvSpPr>
            <a:spLocks noGrp="1"/>
          </p:cNvSpPr>
          <p:nvPr>
            <p:ph idx="1"/>
          </p:nvPr>
        </p:nvSpPr>
        <p:spPr>
          <a:xfrm>
            <a:off x="1683956" y="1695450"/>
            <a:ext cx="4140772" cy="4538440"/>
          </a:xfrm>
        </p:spPr>
        <p:txBody>
          <a:bodyPr>
            <a:normAutofit/>
          </a:bodyPr>
          <a:lstStyle/>
          <a:p>
            <a:pPr>
              <a:lnSpc>
                <a:spcPct val="90000"/>
              </a:lnSpc>
            </a:pPr>
            <a:r>
              <a:rPr lang="en-NZ" sz="1200" dirty="0">
                <a:solidFill>
                  <a:srgbClr val="000000"/>
                </a:solidFill>
              </a:rPr>
              <a:t>The website is heavily focused on functionalities and many of these functionalities depend on other functionalities to work.</a:t>
            </a:r>
          </a:p>
          <a:p>
            <a:pPr>
              <a:lnSpc>
                <a:spcPct val="90000"/>
              </a:lnSpc>
            </a:pPr>
            <a:r>
              <a:rPr lang="en-NZ" sz="1200" dirty="0">
                <a:solidFill>
                  <a:srgbClr val="000000"/>
                </a:solidFill>
              </a:rPr>
              <a:t>This kind of system can easily be prone to bugs and mistakes. Testing should be considered for the implementation of each new functionality.</a:t>
            </a:r>
          </a:p>
          <a:p>
            <a:pPr>
              <a:lnSpc>
                <a:spcPct val="90000"/>
              </a:lnSpc>
            </a:pPr>
            <a:r>
              <a:rPr lang="en-NZ" sz="1200" dirty="0">
                <a:solidFill>
                  <a:srgbClr val="000000"/>
                </a:solidFill>
              </a:rPr>
              <a:t>The client is tech savvy and can guarantee valuable input throughout all development.</a:t>
            </a:r>
          </a:p>
          <a:p>
            <a:pPr>
              <a:lnSpc>
                <a:spcPct val="90000"/>
              </a:lnSpc>
            </a:pPr>
            <a:r>
              <a:rPr lang="en-NZ" sz="1200" dirty="0">
                <a:solidFill>
                  <a:srgbClr val="000000"/>
                </a:solidFill>
              </a:rPr>
              <a:t>Even considering that most of the functionalities have already been identified, changes to the original plan can be expected.</a:t>
            </a:r>
          </a:p>
          <a:p>
            <a:pPr>
              <a:lnSpc>
                <a:spcPct val="90000"/>
              </a:lnSpc>
            </a:pPr>
            <a:r>
              <a:rPr lang="en-NZ" sz="1200" dirty="0">
                <a:solidFill>
                  <a:srgbClr val="000000"/>
                </a:solidFill>
              </a:rPr>
              <a:t>For all this reasons an </a:t>
            </a:r>
            <a:r>
              <a:rPr lang="en-NZ" sz="1200" b="1" dirty="0">
                <a:solidFill>
                  <a:srgbClr val="000000"/>
                </a:solidFill>
              </a:rPr>
              <a:t>Agile </a:t>
            </a:r>
            <a:r>
              <a:rPr lang="en-NZ" sz="1200" dirty="0">
                <a:solidFill>
                  <a:srgbClr val="000000"/>
                </a:solidFill>
              </a:rPr>
              <a:t>approach would best suit the project.</a:t>
            </a:r>
          </a:p>
          <a:p>
            <a:pPr>
              <a:lnSpc>
                <a:spcPct val="90000"/>
              </a:lnSpc>
            </a:pPr>
            <a:r>
              <a:rPr lang="en-NZ" sz="1200" dirty="0">
                <a:solidFill>
                  <a:srgbClr val="000000"/>
                </a:solidFill>
              </a:rPr>
              <a:t>Network administrator will need to be notified before every test cycle.</a:t>
            </a:r>
          </a:p>
        </p:txBody>
      </p:sp>
      <p:pic>
        <p:nvPicPr>
          <p:cNvPr id="5" name="Picture 4" descr="A picture containing game, device&#10;&#10;Description automatically generated">
            <a:extLst>
              <a:ext uri="{FF2B5EF4-FFF2-40B4-BE49-F238E27FC236}">
                <a16:creationId xmlns:a16="http://schemas.microsoft.com/office/drawing/2014/main" id="{9D283F48-144E-4BB6-A51B-8CE1076E0EB7}"/>
              </a:ext>
            </a:extLst>
          </p:cNvPr>
          <p:cNvPicPr>
            <a:picLocks noChangeAspect="1"/>
          </p:cNvPicPr>
          <p:nvPr/>
        </p:nvPicPr>
        <p:blipFill>
          <a:blip r:embed="rId2"/>
          <a:stretch>
            <a:fillRect/>
          </a:stretch>
        </p:blipFill>
        <p:spPr>
          <a:xfrm>
            <a:off x="6091916" y="1265507"/>
            <a:ext cx="5451627" cy="4006945"/>
          </a:xfrm>
          <a:prstGeom prst="rect">
            <a:avLst/>
          </a:prstGeom>
        </p:spPr>
      </p:pic>
    </p:spTree>
    <p:extLst>
      <p:ext uri="{BB962C8B-B14F-4D97-AF65-F5344CB8AC3E}">
        <p14:creationId xmlns:p14="http://schemas.microsoft.com/office/powerpoint/2010/main" val="203457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2237-8EFC-49D9-811E-4A91B5CF8D7C}"/>
              </a:ext>
            </a:extLst>
          </p:cNvPr>
          <p:cNvSpPr>
            <a:spLocks noGrp="1"/>
          </p:cNvSpPr>
          <p:nvPr>
            <p:ph type="title"/>
          </p:nvPr>
        </p:nvSpPr>
        <p:spPr>
          <a:xfrm>
            <a:off x="2592925" y="624110"/>
            <a:ext cx="8911687" cy="2595340"/>
          </a:xfrm>
        </p:spPr>
        <p:txBody>
          <a:bodyPr>
            <a:normAutofit fontScale="90000"/>
          </a:bodyPr>
          <a:lstStyle/>
          <a:p>
            <a:r>
              <a:rPr lang="en-NZ" dirty="0"/>
              <a:t>1.3 </a:t>
            </a:r>
            <a:r>
              <a:rPr lang="en-AU" dirty="0"/>
              <a:t>Define test plan from acceptance criteria, software life cycle, system specifications and in compliance with organisational testing and acceptance processes</a:t>
            </a:r>
            <a:br>
              <a:rPr lang="en-AU" dirty="0"/>
            </a:br>
            <a:endParaRPr lang="en-AU" dirty="0"/>
          </a:p>
        </p:txBody>
      </p:sp>
      <p:sp>
        <p:nvSpPr>
          <p:cNvPr id="3" name="Content Placeholder 2">
            <a:extLst>
              <a:ext uri="{FF2B5EF4-FFF2-40B4-BE49-F238E27FC236}">
                <a16:creationId xmlns:a16="http://schemas.microsoft.com/office/drawing/2014/main" id="{948FDC24-F31B-4C16-806B-20B51398B4B5}"/>
              </a:ext>
            </a:extLst>
          </p:cNvPr>
          <p:cNvSpPr>
            <a:spLocks noGrp="1"/>
          </p:cNvSpPr>
          <p:nvPr>
            <p:ph idx="1"/>
          </p:nvPr>
        </p:nvSpPr>
        <p:spPr>
          <a:xfrm>
            <a:off x="2589212" y="3219450"/>
            <a:ext cx="8915400" cy="3429000"/>
          </a:xfrm>
        </p:spPr>
        <p:txBody>
          <a:bodyPr>
            <a:normAutofit/>
          </a:bodyPr>
          <a:lstStyle/>
          <a:p>
            <a:pPr marL="0" indent="0">
              <a:buNone/>
            </a:pPr>
            <a:r>
              <a:rPr lang="en-NZ" b="1" dirty="0"/>
              <a:t>TEST COVERAGE</a:t>
            </a:r>
          </a:p>
          <a:p>
            <a:r>
              <a:rPr lang="en-NZ" dirty="0"/>
              <a:t>The website functionalities will be tested using a combination of valid and invalid data (which can include blank values).</a:t>
            </a:r>
          </a:p>
          <a:p>
            <a:r>
              <a:rPr lang="en-NZ" dirty="0"/>
              <a:t>Minor security tests will be conducted (SQL Injection)</a:t>
            </a:r>
          </a:p>
          <a:p>
            <a:r>
              <a:rPr lang="en-AU" dirty="0"/>
              <a:t>Check for broken links.</a:t>
            </a:r>
          </a:p>
          <a:p>
            <a:r>
              <a:rPr lang="en-AU" dirty="0"/>
              <a:t>The website will be checked for responsiveness.</a:t>
            </a:r>
          </a:p>
          <a:p>
            <a:r>
              <a:rPr lang="en-AU" dirty="0"/>
              <a:t>The website will be checked for cross-browser compatibility.</a:t>
            </a:r>
          </a:p>
          <a:p>
            <a:r>
              <a:rPr lang="en-AU" dirty="0"/>
              <a:t>The website html will be checked against the standards set by W3C</a:t>
            </a:r>
          </a:p>
        </p:txBody>
      </p:sp>
    </p:spTree>
    <p:extLst>
      <p:ext uri="{BB962C8B-B14F-4D97-AF65-F5344CB8AC3E}">
        <p14:creationId xmlns:p14="http://schemas.microsoft.com/office/powerpoint/2010/main" val="16162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A0462-312D-4428-9BF4-4A2D8F6A754D}"/>
              </a:ext>
            </a:extLst>
          </p:cNvPr>
          <p:cNvSpPr>
            <a:spLocks noGrp="1"/>
          </p:cNvSpPr>
          <p:nvPr>
            <p:ph idx="1"/>
          </p:nvPr>
        </p:nvSpPr>
        <p:spPr>
          <a:xfrm>
            <a:off x="2589212" y="342900"/>
            <a:ext cx="8915400" cy="5568322"/>
          </a:xfrm>
        </p:spPr>
        <p:txBody>
          <a:bodyPr/>
          <a:lstStyle/>
          <a:p>
            <a:pPr marL="0" indent="0">
              <a:buNone/>
            </a:pPr>
            <a:r>
              <a:rPr lang="en-NZ" b="1" dirty="0"/>
              <a:t>TEST METHODS</a:t>
            </a:r>
          </a:p>
          <a:p>
            <a:r>
              <a:rPr lang="en-AU" dirty="0"/>
              <a:t>W3C Link validation cannot be used. All links will therefore be checked manually.</a:t>
            </a:r>
          </a:p>
          <a:p>
            <a:r>
              <a:rPr lang="en-AU" dirty="0"/>
              <a:t>Functionalities will be tested simulating different users interactions with the system.</a:t>
            </a:r>
          </a:p>
          <a:p>
            <a:r>
              <a:rPr lang="en-AU" dirty="0"/>
              <a:t>The tester will access the system as an administrator and will try to create different users.</a:t>
            </a:r>
          </a:p>
          <a:p>
            <a:r>
              <a:rPr lang="en-AU" dirty="0"/>
              <a:t>For the test it will be used a single machine running Windows 10, with a web browser and access to the internet an android mobile phone.</a:t>
            </a:r>
          </a:p>
          <a:p>
            <a:r>
              <a:rPr lang="en-AU" dirty="0"/>
              <a:t>Responsiveness will be checked using the tools available in the major browser adopted for testing (screen reduction and mobile view) and by accessing the website from a smartphone using chrome as web browser.</a:t>
            </a:r>
          </a:p>
          <a:p>
            <a:r>
              <a:rPr lang="en-AU" dirty="0"/>
              <a:t>Cross-browser compatibility will be checked by accessing and navigating the website through different web browsers.</a:t>
            </a:r>
          </a:p>
          <a:p>
            <a:r>
              <a:rPr lang="en-AU" dirty="0"/>
              <a:t>Html validation using the W3C validator online tool.</a:t>
            </a:r>
          </a:p>
          <a:p>
            <a:endParaRPr lang="en-AU" dirty="0"/>
          </a:p>
        </p:txBody>
      </p:sp>
    </p:spTree>
    <p:extLst>
      <p:ext uri="{BB962C8B-B14F-4D97-AF65-F5344CB8AC3E}">
        <p14:creationId xmlns:p14="http://schemas.microsoft.com/office/powerpoint/2010/main" val="354591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43004-64BA-46E7-877B-FD63FEC337C9}"/>
              </a:ext>
            </a:extLst>
          </p:cNvPr>
          <p:cNvSpPr>
            <a:spLocks noGrp="1"/>
          </p:cNvSpPr>
          <p:nvPr>
            <p:ph idx="1"/>
          </p:nvPr>
        </p:nvSpPr>
        <p:spPr>
          <a:xfrm>
            <a:off x="2589212" y="552450"/>
            <a:ext cx="8915400" cy="5358772"/>
          </a:xfrm>
        </p:spPr>
        <p:txBody>
          <a:bodyPr/>
          <a:lstStyle/>
          <a:p>
            <a:pPr marL="0" indent="0">
              <a:buNone/>
            </a:pPr>
            <a:r>
              <a:rPr lang="en-NZ" b="1" dirty="0"/>
              <a:t>TEST RESPONSIBILITIES</a:t>
            </a:r>
          </a:p>
          <a:p>
            <a:r>
              <a:rPr lang="en-NZ" dirty="0"/>
              <a:t>For this test run a single tester will suffice.</a:t>
            </a:r>
          </a:p>
          <a:p>
            <a:r>
              <a:rPr lang="en-NZ" dirty="0"/>
              <a:t>The tester will prepare the test plan and document the test results.</a:t>
            </a:r>
          </a:p>
          <a:p>
            <a:r>
              <a:rPr lang="en-NZ" dirty="0"/>
              <a:t>The tester will perform all the tests as defined in the ‘Test Coverage’ section.</a:t>
            </a:r>
          </a:p>
          <a:p>
            <a:r>
              <a:rPr lang="en-NZ" dirty="0"/>
              <a:t>The tester will report to the test manager in verbal and written form.</a:t>
            </a:r>
            <a:endParaRPr lang="en-AU" dirty="0"/>
          </a:p>
          <a:p>
            <a:endParaRPr lang="en-AU" dirty="0"/>
          </a:p>
          <a:p>
            <a:endParaRPr lang="en-NZ" dirty="0"/>
          </a:p>
        </p:txBody>
      </p:sp>
    </p:spTree>
    <p:extLst>
      <p:ext uri="{BB962C8B-B14F-4D97-AF65-F5344CB8AC3E}">
        <p14:creationId xmlns:p14="http://schemas.microsoft.com/office/powerpoint/2010/main" val="103124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B005-B127-40B1-A481-55FFF340B533}"/>
              </a:ext>
            </a:extLst>
          </p:cNvPr>
          <p:cNvSpPr>
            <a:spLocks noGrp="1"/>
          </p:cNvSpPr>
          <p:nvPr>
            <p:ph type="title"/>
          </p:nvPr>
        </p:nvSpPr>
        <p:spPr>
          <a:xfrm>
            <a:off x="2592925" y="624110"/>
            <a:ext cx="8911687" cy="1985740"/>
          </a:xfrm>
        </p:spPr>
        <p:txBody>
          <a:bodyPr>
            <a:normAutofit fontScale="90000"/>
          </a:bodyPr>
          <a:lstStyle/>
          <a:p>
            <a:r>
              <a:rPr lang="en-AU" dirty="0"/>
              <a:t>Notify contact in operations of scheduled tests to understand implications for operations and modify schedule to minimise implications for operations</a:t>
            </a:r>
            <a:br>
              <a:rPr lang="en-AU" dirty="0"/>
            </a:br>
            <a:endParaRPr lang="en-AU" dirty="0"/>
          </a:p>
        </p:txBody>
      </p:sp>
      <p:sp>
        <p:nvSpPr>
          <p:cNvPr id="3" name="Content Placeholder 2">
            <a:extLst>
              <a:ext uri="{FF2B5EF4-FFF2-40B4-BE49-F238E27FC236}">
                <a16:creationId xmlns:a16="http://schemas.microsoft.com/office/drawing/2014/main" id="{FAA8FD68-BF24-4E07-8D58-E28EF5C3F326}"/>
              </a:ext>
            </a:extLst>
          </p:cNvPr>
          <p:cNvSpPr>
            <a:spLocks noGrp="1"/>
          </p:cNvSpPr>
          <p:nvPr>
            <p:ph idx="1"/>
          </p:nvPr>
        </p:nvSpPr>
        <p:spPr>
          <a:xfrm>
            <a:off x="2589212" y="2876550"/>
            <a:ext cx="8915400" cy="3638550"/>
          </a:xfrm>
        </p:spPr>
        <p:txBody>
          <a:bodyPr/>
          <a:lstStyle/>
          <a:p>
            <a:r>
              <a:rPr lang="en-NZ" dirty="0"/>
              <a:t>Tests will be conducted on the live, operational version of the website.</a:t>
            </a:r>
          </a:p>
          <a:p>
            <a:r>
              <a:rPr lang="en-NZ" dirty="0"/>
              <a:t>Network administrator will be notified because internet will be used during test</a:t>
            </a:r>
          </a:p>
          <a:p>
            <a:r>
              <a:rPr lang="en-NZ" dirty="0"/>
              <a:t>Network administrator will be notified because most of the tests will heavily rely on simulating user input, including for login. This could raise security issues.</a:t>
            </a:r>
          </a:p>
          <a:p>
            <a:r>
              <a:rPr lang="en-NZ" dirty="0"/>
              <a:t>Even if the tests considered shouldn’t disrupt the website operativity, it is advised to inform the colleagues about the dates the tests are scheduled.</a:t>
            </a:r>
            <a:endParaRPr lang="en-AU" dirty="0"/>
          </a:p>
        </p:txBody>
      </p:sp>
    </p:spTree>
    <p:extLst>
      <p:ext uri="{BB962C8B-B14F-4D97-AF65-F5344CB8AC3E}">
        <p14:creationId xmlns:p14="http://schemas.microsoft.com/office/powerpoint/2010/main" val="17663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84C4-CE5A-4CFA-9D5F-43243EC0DED9}"/>
              </a:ext>
            </a:extLst>
          </p:cNvPr>
          <p:cNvSpPr>
            <a:spLocks noGrp="1"/>
          </p:cNvSpPr>
          <p:nvPr>
            <p:ph type="title"/>
          </p:nvPr>
        </p:nvSpPr>
        <p:spPr/>
        <p:txBody>
          <a:bodyPr>
            <a:normAutofit fontScale="90000"/>
          </a:bodyPr>
          <a:lstStyle/>
          <a:p>
            <a:r>
              <a:rPr lang="en-AU" dirty="0"/>
              <a:t>Develop test scripts for online test and test run for batch test according to test plan</a:t>
            </a:r>
          </a:p>
        </p:txBody>
      </p:sp>
      <p:pic>
        <p:nvPicPr>
          <p:cNvPr id="11" name="Content Placeholder 10">
            <a:extLst>
              <a:ext uri="{FF2B5EF4-FFF2-40B4-BE49-F238E27FC236}">
                <a16:creationId xmlns:a16="http://schemas.microsoft.com/office/drawing/2014/main" id="{811EDC89-9666-4A87-91BE-878D7EFE7375}"/>
              </a:ext>
            </a:extLst>
          </p:cNvPr>
          <p:cNvPicPr>
            <a:picLocks noGrp="1" noChangeAspect="1"/>
          </p:cNvPicPr>
          <p:nvPr>
            <p:ph idx="1"/>
          </p:nvPr>
        </p:nvPicPr>
        <p:blipFill>
          <a:blip r:embed="rId2"/>
          <a:stretch>
            <a:fillRect/>
          </a:stretch>
        </p:blipFill>
        <p:spPr>
          <a:xfrm>
            <a:off x="3752850" y="1919347"/>
            <a:ext cx="4800600" cy="4738023"/>
          </a:xfrm>
          <a:prstGeom prst="rect">
            <a:avLst/>
          </a:prstGeom>
        </p:spPr>
      </p:pic>
    </p:spTree>
    <p:extLst>
      <p:ext uri="{BB962C8B-B14F-4D97-AF65-F5344CB8AC3E}">
        <p14:creationId xmlns:p14="http://schemas.microsoft.com/office/powerpoint/2010/main" val="427189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EB5F09-1C47-4E9C-BEE1-B3730A737E03}"/>
              </a:ext>
            </a:extLst>
          </p:cNvPr>
          <p:cNvPicPr>
            <a:picLocks noChangeAspect="1"/>
          </p:cNvPicPr>
          <p:nvPr/>
        </p:nvPicPr>
        <p:blipFill>
          <a:blip r:embed="rId2"/>
          <a:stretch>
            <a:fillRect/>
          </a:stretch>
        </p:blipFill>
        <p:spPr>
          <a:xfrm>
            <a:off x="3552825" y="500062"/>
            <a:ext cx="5086350" cy="3457575"/>
          </a:xfrm>
          <a:prstGeom prst="rect">
            <a:avLst/>
          </a:prstGeom>
        </p:spPr>
      </p:pic>
      <p:pic>
        <p:nvPicPr>
          <p:cNvPr id="3" name="Picture 2">
            <a:extLst>
              <a:ext uri="{FF2B5EF4-FFF2-40B4-BE49-F238E27FC236}">
                <a16:creationId xmlns:a16="http://schemas.microsoft.com/office/drawing/2014/main" id="{2E06A498-A02B-466B-A67C-D77EC9E0FED6}"/>
              </a:ext>
            </a:extLst>
          </p:cNvPr>
          <p:cNvPicPr>
            <a:picLocks noChangeAspect="1"/>
          </p:cNvPicPr>
          <p:nvPr/>
        </p:nvPicPr>
        <p:blipFill>
          <a:blip r:embed="rId3"/>
          <a:stretch>
            <a:fillRect/>
          </a:stretch>
        </p:blipFill>
        <p:spPr>
          <a:xfrm>
            <a:off x="3571875" y="3957637"/>
            <a:ext cx="5067300" cy="2628900"/>
          </a:xfrm>
          <a:prstGeom prst="rect">
            <a:avLst/>
          </a:prstGeom>
        </p:spPr>
      </p:pic>
    </p:spTree>
    <p:extLst>
      <p:ext uri="{BB962C8B-B14F-4D97-AF65-F5344CB8AC3E}">
        <p14:creationId xmlns:p14="http://schemas.microsoft.com/office/powerpoint/2010/main" val="425206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E9882-5670-40E1-8FC6-E5173C93F5CA}"/>
              </a:ext>
            </a:extLst>
          </p:cNvPr>
          <p:cNvPicPr>
            <a:picLocks noChangeAspect="1"/>
          </p:cNvPicPr>
          <p:nvPr/>
        </p:nvPicPr>
        <p:blipFill>
          <a:blip r:embed="rId2"/>
          <a:stretch>
            <a:fillRect/>
          </a:stretch>
        </p:blipFill>
        <p:spPr>
          <a:xfrm>
            <a:off x="3557587" y="467978"/>
            <a:ext cx="5076825" cy="4333875"/>
          </a:xfrm>
          <a:prstGeom prst="rect">
            <a:avLst/>
          </a:prstGeom>
        </p:spPr>
      </p:pic>
      <p:pic>
        <p:nvPicPr>
          <p:cNvPr id="3" name="Picture 2">
            <a:extLst>
              <a:ext uri="{FF2B5EF4-FFF2-40B4-BE49-F238E27FC236}">
                <a16:creationId xmlns:a16="http://schemas.microsoft.com/office/drawing/2014/main" id="{DF6B3580-4EE9-4F76-93C9-5B2A6DF78117}"/>
              </a:ext>
            </a:extLst>
          </p:cNvPr>
          <p:cNvPicPr>
            <a:picLocks noChangeAspect="1"/>
          </p:cNvPicPr>
          <p:nvPr/>
        </p:nvPicPr>
        <p:blipFill>
          <a:blip r:embed="rId3"/>
          <a:stretch>
            <a:fillRect/>
          </a:stretch>
        </p:blipFill>
        <p:spPr>
          <a:xfrm>
            <a:off x="3567112" y="4620879"/>
            <a:ext cx="5067300" cy="1781175"/>
          </a:xfrm>
          <a:prstGeom prst="rect">
            <a:avLst/>
          </a:prstGeom>
        </p:spPr>
      </p:pic>
    </p:spTree>
    <p:extLst>
      <p:ext uri="{BB962C8B-B14F-4D97-AF65-F5344CB8AC3E}">
        <p14:creationId xmlns:p14="http://schemas.microsoft.com/office/powerpoint/2010/main" val="359237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62AA44-6D4B-48D3-84A0-07EE3F648C88}"/>
              </a:ext>
            </a:extLst>
          </p:cNvPr>
          <p:cNvPicPr>
            <a:picLocks noChangeAspect="1"/>
          </p:cNvPicPr>
          <p:nvPr/>
        </p:nvPicPr>
        <p:blipFill>
          <a:blip r:embed="rId2"/>
          <a:stretch>
            <a:fillRect/>
          </a:stretch>
        </p:blipFill>
        <p:spPr>
          <a:xfrm>
            <a:off x="3562350" y="527385"/>
            <a:ext cx="5076825" cy="4181475"/>
          </a:xfrm>
          <a:prstGeom prst="rect">
            <a:avLst/>
          </a:prstGeom>
        </p:spPr>
      </p:pic>
      <p:pic>
        <p:nvPicPr>
          <p:cNvPr id="4" name="Picture 3">
            <a:extLst>
              <a:ext uri="{FF2B5EF4-FFF2-40B4-BE49-F238E27FC236}">
                <a16:creationId xmlns:a16="http://schemas.microsoft.com/office/drawing/2014/main" id="{01AD1000-7EDA-4DF1-A9DF-CD2B443BF1BE}"/>
              </a:ext>
            </a:extLst>
          </p:cNvPr>
          <p:cNvPicPr>
            <a:picLocks noChangeAspect="1"/>
          </p:cNvPicPr>
          <p:nvPr/>
        </p:nvPicPr>
        <p:blipFill>
          <a:blip r:embed="rId3"/>
          <a:stretch>
            <a:fillRect/>
          </a:stretch>
        </p:blipFill>
        <p:spPr>
          <a:xfrm>
            <a:off x="3552825" y="4708860"/>
            <a:ext cx="5086350" cy="1771650"/>
          </a:xfrm>
          <a:prstGeom prst="rect">
            <a:avLst/>
          </a:prstGeom>
        </p:spPr>
      </p:pic>
    </p:spTree>
    <p:extLst>
      <p:ext uri="{BB962C8B-B14F-4D97-AF65-F5344CB8AC3E}">
        <p14:creationId xmlns:p14="http://schemas.microsoft.com/office/powerpoint/2010/main" val="105583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D3BA-D139-49DB-8479-50EF8B14D67C}"/>
              </a:ext>
            </a:extLst>
          </p:cNvPr>
          <p:cNvSpPr>
            <a:spLocks noGrp="1"/>
          </p:cNvSpPr>
          <p:nvPr>
            <p:ph type="title"/>
          </p:nvPr>
        </p:nvSpPr>
        <p:spPr/>
        <p:txBody>
          <a:bodyPr/>
          <a:lstStyle/>
          <a:p>
            <a:r>
              <a:rPr lang="en-NZ" dirty="0"/>
              <a:t>1.1 Determine acceptance criteria from system specification</a:t>
            </a:r>
            <a:endParaRPr lang="en-AU" dirty="0"/>
          </a:p>
        </p:txBody>
      </p:sp>
      <p:sp>
        <p:nvSpPr>
          <p:cNvPr id="3" name="Content Placeholder 2">
            <a:extLst>
              <a:ext uri="{FF2B5EF4-FFF2-40B4-BE49-F238E27FC236}">
                <a16:creationId xmlns:a16="http://schemas.microsoft.com/office/drawing/2014/main" id="{392C9E78-F566-44CD-AB47-763194697675}"/>
              </a:ext>
            </a:extLst>
          </p:cNvPr>
          <p:cNvSpPr>
            <a:spLocks noGrp="1"/>
          </p:cNvSpPr>
          <p:nvPr>
            <p:ph idx="1"/>
          </p:nvPr>
        </p:nvSpPr>
        <p:spPr/>
        <p:txBody>
          <a:bodyPr/>
          <a:lstStyle/>
          <a:p>
            <a:r>
              <a:rPr lang="en-NZ" b="1" dirty="0"/>
              <a:t>Clicking ‘New Customer</a:t>
            </a:r>
            <a:r>
              <a:rPr lang="en-NZ" dirty="0"/>
              <a:t>’ open Add new customer page on the right side</a:t>
            </a:r>
          </a:p>
          <a:p>
            <a:r>
              <a:rPr lang="en-NZ" dirty="0"/>
              <a:t>If address field contain special characters the used is prompted to modify it.</a:t>
            </a:r>
          </a:p>
          <a:p>
            <a:r>
              <a:rPr lang="en-NZ" dirty="0"/>
              <a:t>If the pin chosen by the user is shorter than six digit the user is prompted to make it six digit long</a:t>
            </a:r>
          </a:p>
          <a:p>
            <a:r>
              <a:rPr lang="en-NZ" dirty="0"/>
              <a:t>If the email field doesn’t contain a ‘@’ and a ‘.’ the user is prompted to enter a valid email.</a:t>
            </a:r>
          </a:p>
          <a:p>
            <a:r>
              <a:rPr lang="en-NZ" dirty="0"/>
              <a:t>Leaving blank fields and clicking ‘Submit’ alert the user to fill all the fields</a:t>
            </a:r>
          </a:p>
          <a:p>
            <a:r>
              <a:rPr lang="en-NZ" dirty="0"/>
              <a:t>If all the values are entered correctly, a review page will appear on the right side with the new customer details. A new ID is assigned to the customer.</a:t>
            </a:r>
          </a:p>
          <a:p>
            <a:endParaRPr lang="en-AU" dirty="0"/>
          </a:p>
        </p:txBody>
      </p:sp>
    </p:spTree>
    <p:extLst>
      <p:ext uri="{BB962C8B-B14F-4D97-AF65-F5344CB8AC3E}">
        <p14:creationId xmlns:p14="http://schemas.microsoft.com/office/powerpoint/2010/main" val="344873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23B82F-D6F7-42F5-85AC-7668090ECD14}"/>
              </a:ext>
            </a:extLst>
          </p:cNvPr>
          <p:cNvPicPr>
            <a:picLocks noChangeAspect="1"/>
          </p:cNvPicPr>
          <p:nvPr/>
        </p:nvPicPr>
        <p:blipFill>
          <a:blip r:embed="rId2"/>
          <a:stretch>
            <a:fillRect/>
          </a:stretch>
        </p:blipFill>
        <p:spPr>
          <a:xfrm>
            <a:off x="3552825" y="352926"/>
            <a:ext cx="5086350" cy="3505200"/>
          </a:xfrm>
          <a:prstGeom prst="rect">
            <a:avLst/>
          </a:prstGeom>
        </p:spPr>
      </p:pic>
      <p:pic>
        <p:nvPicPr>
          <p:cNvPr id="3" name="Picture 2">
            <a:extLst>
              <a:ext uri="{FF2B5EF4-FFF2-40B4-BE49-F238E27FC236}">
                <a16:creationId xmlns:a16="http://schemas.microsoft.com/office/drawing/2014/main" id="{9BA0234A-5B32-4439-88F3-797873EBF42C}"/>
              </a:ext>
            </a:extLst>
          </p:cNvPr>
          <p:cNvPicPr>
            <a:picLocks noChangeAspect="1"/>
          </p:cNvPicPr>
          <p:nvPr/>
        </p:nvPicPr>
        <p:blipFill>
          <a:blip r:embed="rId3"/>
          <a:stretch>
            <a:fillRect/>
          </a:stretch>
        </p:blipFill>
        <p:spPr>
          <a:xfrm>
            <a:off x="3552825" y="3858126"/>
            <a:ext cx="5076825" cy="2800350"/>
          </a:xfrm>
          <a:prstGeom prst="rect">
            <a:avLst/>
          </a:prstGeom>
        </p:spPr>
      </p:pic>
    </p:spTree>
    <p:extLst>
      <p:ext uri="{BB962C8B-B14F-4D97-AF65-F5344CB8AC3E}">
        <p14:creationId xmlns:p14="http://schemas.microsoft.com/office/powerpoint/2010/main" val="75836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F1BD6A-E567-4E83-BEF3-ED584C5982AD}"/>
              </a:ext>
            </a:extLst>
          </p:cNvPr>
          <p:cNvPicPr>
            <a:picLocks noChangeAspect="1"/>
          </p:cNvPicPr>
          <p:nvPr/>
        </p:nvPicPr>
        <p:blipFill>
          <a:blip r:embed="rId2"/>
          <a:stretch>
            <a:fillRect/>
          </a:stretch>
        </p:blipFill>
        <p:spPr>
          <a:xfrm>
            <a:off x="3548062" y="282241"/>
            <a:ext cx="5095875" cy="4705350"/>
          </a:xfrm>
          <a:prstGeom prst="rect">
            <a:avLst/>
          </a:prstGeom>
        </p:spPr>
      </p:pic>
      <p:pic>
        <p:nvPicPr>
          <p:cNvPr id="3" name="Picture 2">
            <a:extLst>
              <a:ext uri="{FF2B5EF4-FFF2-40B4-BE49-F238E27FC236}">
                <a16:creationId xmlns:a16="http://schemas.microsoft.com/office/drawing/2014/main" id="{1707E5CE-866D-4FFB-B7AF-199564D55DC3}"/>
              </a:ext>
            </a:extLst>
          </p:cNvPr>
          <p:cNvPicPr>
            <a:picLocks noChangeAspect="1"/>
          </p:cNvPicPr>
          <p:nvPr/>
        </p:nvPicPr>
        <p:blipFill>
          <a:blip r:embed="rId3"/>
          <a:stretch>
            <a:fillRect/>
          </a:stretch>
        </p:blipFill>
        <p:spPr>
          <a:xfrm>
            <a:off x="3557587" y="4987591"/>
            <a:ext cx="5086350" cy="1428750"/>
          </a:xfrm>
          <a:prstGeom prst="rect">
            <a:avLst/>
          </a:prstGeom>
        </p:spPr>
      </p:pic>
    </p:spTree>
    <p:extLst>
      <p:ext uri="{BB962C8B-B14F-4D97-AF65-F5344CB8AC3E}">
        <p14:creationId xmlns:p14="http://schemas.microsoft.com/office/powerpoint/2010/main" val="118973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B70ED-1855-4720-9660-0C85611958CC}"/>
              </a:ext>
            </a:extLst>
          </p:cNvPr>
          <p:cNvPicPr>
            <a:picLocks noChangeAspect="1"/>
          </p:cNvPicPr>
          <p:nvPr/>
        </p:nvPicPr>
        <p:blipFill>
          <a:blip r:embed="rId2"/>
          <a:stretch>
            <a:fillRect/>
          </a:stretch>
        </p:blipFill>
        <p:spPr>
          <a:xfrm>
            <a:off x="3557587" y="364958"/>
            <a:ext cx="5076825" cy="4876800"/>
          </a:xfrm>
          <a:prstGeom prst="rect">
            <a:avLst/>
          </a:prstGeom>
        </p:spPr>
      </p:pic>
      <p:pic>
        <p:nvPicPr>
          <p:cNvPr id="3" name="Picture 2">
            <a:extLst>
              <a:ext uri="{FF2B5EF4-FFF2-40B4-BE49-F238E27FC236}">
                <a16:creationId xmlns:a16="http://schemas.microsoft.com/office/drawing/2014/main" id="{374A5381-3B8E-4FFB-BAC2-4F8BB7BEA824}"/>
              </a:ext>
            </a:extLst>
          </p:cNvPr>
          <p:cNvPicPr>
            <a:picLocks noChangeAspect="1"/>
          </p:cNvPicPr>
          <p:nvPr/>
        </p:nvPicPr>
        <p:blipFill>
          <a:blip r:embed="rId3"/>
          <a:stretch>
            <a:fillRect/>
          </a:stretch>
        </p:blipFill>
        <p:spPr>
          <a:xfrm>
            <a:off x="3557587" y="5241758"/>
            <a:ext cx="5095875" cy="1257300"/>
          </a:xfrm>
          <a:prstGeom prst="rect">
            <a:avLst/>
          </a:prstGeom>
        </p:spPr>
      </p:pic>
    </p:spTree>
    <p:extLst>
      <p:ext uri="{BB962C8B-B14F-4D97-AF65-F5344CB8AC3E}">
        <p14:creationId xmlns:p14="http://schemas.microsoft.com/office/powerpoint/2010/main" val="1361030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4E777A-6259-4B2F-B0EB-11BCE999CE98}"/>
              </a:ext>
            </a:extLst>
          </p:cNvPr>
          <p:cNvPicPr>
            <a:picLocks noChangeAspect="1"/>
          </p:cNvPicPr>
          <p:nvPr/>
        </p:nvPicPr>
        <p:blipFill>
          <a:blip r:embed="rId2"/>
          <a:stretch>
            <a:fillRect/>
          </a:stretch>
        </p:blipFill>
        <p:spPr>
          <a:xfrm>
            <a:off x="3557587" y="328111"/>
            <a:ext cx="5076825" cy="2447925"/>
          </a:xfrm>
          <a:prstGeom prst="rect">
            <a:avLst/>
          </a:prstGeom>
        </p:spPr>
      </p:pic>
      <p:pic>
        <p:nvPicPr>
          <p:cNvPr id="3" name="Picture 2">
            <a:extLst>
              <a:ext uri="{FF2B5EF4-FFF2-40B4-BE49-F238E27FC236}">
                <a16:creationId xmlns:a16="http://schemas.microsoft.com/office/drawing/2014/main" id="{E4C9B14B-AF78-4ED1-AF5C-4D8F6B731F09}"/>
              </a:ext>
            </a:extLst>
          </p:cNvPr>
          <p:cNvPicPr>
            <a:picLocks noChangeAspect="1"/>
          </p:cNvPicPr>
          <p:nvPr/>
        </p:nvPicPr>
        <p:blipFill>
          <a:blip r:embed="rId3"/>
          <a:stretch>
            <a:fillRect/>
          </a:stretch>
        </p:blipFill>
        <p:spPr>
          <a:xfrm>
            <a:off x="3543299" y="2776036"/>
            <a:ext cx="5105400" cy="4010025"/>
          </a:xfrm>
          <a:prstGeom prst="rect">
            <a:avLst/>
          </a:prstGeom>
        </p:spPr>
      </p:pic>
    </p:spTree>
    <p:extLst>
      <p:ext uri="{BB962C8B-B14F-4D97-AF65-F5344CB8AC3E}">
        <p14:creationId xmlns:p14="http://schemas.microsoft.com/office/powerpoint/2010/main" val="25958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0757B-CD5D-4125-8A16-4F251CDEE13A}"/>
              </a:ext>
            </a:extLst>
          </p:cNvPr>
          <p:cNvPicPr>
            <a:picLocks noChangeAspect="1"/>
          </p:cNvPicPr>
          <p:nvPr/>
        </p:nvPicPr>
        <p:blipFill>
          <a:blip r:embed="rId2"/>
          <a:stretch>
            <a:fillRect/>
          </a:stretch>
        </p:blipFill>
        <p:spPr>
          <a:xfrm>
            <a:off x="3571875" y="292517"/>
            <a:ext cx="5048250" cy="4829175"/>
          </a:xfrm>
          <a:prstGeom prst="rect">
            <a:avLst/>
          </a:prstGeom>
        </p:spPr>
      </p:pic>
      <p:pic>
        <p:nvPicPr>
          <p:cNvPr id="3" name="Picture 2">
            <a:extLst>
              <a:ext uri="{FF2B5EF4-FFF2-40B4-BE49-F238E27FC236}">
                <a16:creationId xmlns:a16="http://schemas.microsoft.com/office/drawing/2014/main" id="{4A776CDB-1213-41CB-8D5E-94A7D63B2D12}"/>
              </a:ext>
            </a:extLst>
          </p:cNvPr>
          <p:cNvPicPr>
            <a:picLocks noChangeAspect="1"/>
          </p:cNvPicPr>
          <p:nvPr/>
        </p:nvPicPr>
        <p:blipFill>
          <a:blip r:embed="rId3"/>
          <a:stretch>
            <a:fillRect/>
          </a:stretch>
        </p:blipFill>
        <p:spPr>
          <a:xfrm>
            <a:off x="3571875" y="5121692"/>
            <a:ext cx="5057775" cy="1409700"/>
          </a:xfrm>
          <a:prstGeom prst="rect">
            <a:avLst/>
          </a:prstGeom>
        </p:spPr>
      </p:pic>
    </p:spTree>
    <p:extLst>
      <p:ext uri="{BB962C8B-B14F-4D97-AF65-F5344CB8AC3E}">
        <p14:creationId xmlns:p14="http://schemas.microsoft.com/office/powerpoint/2010/main" val="1659861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7125F-5630-4099-A92E-9C3E488F4515}"/>
              </a:ext>
            </a:extLst>
          </p:cNvPr>
          <p:cNvPicPr>
            <a:picLocks noChangeAspect="1"/>
          </p:cNvPicPr>
          <p:nvPr/>
        </p:nvPicPr>
        <p:blipFill>
          <a:blip r:embed="rId2"/>
          <a:stretch>
            <a:fillRect/>
          </a:stretch>
        </p:blipFill>
        <p:spPr>
          <a:xfrm>
            <a:off x="3557587" y="85725"/>
            <a:ext cx="5076825" cy="4667250"/>
          </a:xfrm>
          <a:prstGeom prst="rect">
            <a:avLst/>
          </a:prstGeom>
        </p:spPr>
      </p:pic>
      <p:pic>
        <p:nvPicPr>
          <p:cNvPr id="3" name="Picture 2">
            <a:extLst>
              <a:ext uri="{FF2B5EF4-FFF2-40B4-BE49-F238E27FC236}">
                <a16:creationId xmlns:a16="http://schemas.microsoft.com/office/drawing/2014/main" id="{78DA69F6-4DD9-45D7-9573-B4253AA61A4B}"/>
              </a:ext>
            </a:extLst>
          </p:cNvPr>
          <p:cNvPicPr>
            <a:picLocks noChangeAspect="1"/>
          </p:cNvPicPr>
          <p:nvPr/>
        </p:nvPicPr>
        <p:blipFill>
          <a:blip r:embed="rId3"/>
          <a:stretch>
            <a:fillRect/>
          </a:stretch>
        </p:blipFill>
        <p:spPr>
          <a:xfrm>
            <a:off x="3576637" y="4752975"/>
            <a:ext cx="5057775" cy="2105025"/>
          </a:xfrm>
          <a:prstGeom prst="rect">
            <a:avLst/>
          </a:prstGeom>
        </p:spPr>
      </p:pic>
    </p:spTree>
    <p:extLst>
      <p:ext uri="{BB962C8B-B14F-4D97-AF65-F5344CB8AC3E}">
        <p14:creationId xmlns:p14="http://schemas.microsoft.com/office/powerpoint/2010/main" val="16808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63CB7D-D9C2-49B3-A28A-CFFDB1C8303E}"/>
              </a:ext>
            </a:extLst>
          </p:cNvPr>
          <p:cNvPicPr>
            <a:picLocks noChangeAspect="1"/>
          </p:cNvPicPr>
          <p:nvPr/>
        </p:nvPicPr>
        <p:blipFill>
          <a:blip r:embed="rId2"/>
          <a:stretch>
            <a:fillRect/>
          </a:stretch>
        </p:blipFill>
        <p:spPr>
          <a:xfrm>
            <a:off x="3557587" y="400050"/>
            <a:ext cx="5076825" cy="571500"/>
          </a:xfrm>
          <a:prstGeom prst="rect">
            <a:avLst/>
          </a:prstGeom>
        </p:spPr>
      </p:pic>
      <p:pic>
        <p:nvPicPr>
          <p:cNvPr id="3" name="Picture 2">
            <a:extLst>
              <a:ext uri="{FF2B5EF4-FFF2-40B4-BE49-F238E27FC236}">
                <a16:creationId xmlns:a16="http://schemas.microsoft.com/office/drawing/2014/main" id="{A4138543-1E6C-45A8-81BD-754C6A54E4BC}"/>
              </a:ext>
            </a:extLst>
          </p:cNvPr>
          <p:cNvPicPr>
            <a:picLocks noChangeAspect="1"/>
          </p:cNvPicPr>
          <p:nvPr/>
        </p:nvPicPr>
        <p:blipFill>
          <a:blip r:embed="rId3"/>
          <a:stretch>
            <a:fillRect/>
          </a:stretch>
        </p:blipFill>
        <p:spPr>
          <a:xfrm>
            <a:off x="3562349" y="971550"/>
            <a:ext cx="5067300" cy="4343400"/>
          </a:xfrm>
          <a:prstGeom prst="rect">
            <a:avLst/>
          </a:prstGeom>
        </p:spPr>
      </p:pic>
      <p:pic>
        <p:nvPicPr>
          <p:cNvPr id="4" name="Picture 3">
            <a:extLst>
              <a:ext uri="{FF2B5EF4-FFF2-40B4-BE49-F238E27FC236}">
                <a16:creationId xmlns:a16="http://schemas.microsoft.com/office/drawing/2014/main" id="{C87DC99C-83D1-492C-91E6-B9898BCA879C}"/>
              </a:ext>
            </a:extLst>
          </p:cNvPr>
          <p:cNvPicPr>
            <a:picLocks noChangeAspect="1"/>
          </p:cNvPicPr>
          <p:nvPr/>
        </p:nvPicPr>
        <p:blipFill>
          <a:blip r:embed="rId4"/>
          <a:stretch>
            <a:fillRect/>
          </a:stretch>
        </p:blipFill>
        <p:spPr>
          <a:xfrm>
            <a:off x="3562349" y="5314950"/>
            <a:ext cx="5067300" cy="904875"/>
          </a:xfrm>
          <a:prstGeom prst="rect">
            <a:avLst/>
          </a:prstGeom>
        </p:spPr>
      </p:pic>
    </p:spTree>
    <p:extLst>
      <p:ext uri="{BB962C8B-B14F-4D97-AF65-F5344CB8AC3E}">
        <p14:creationId xmlns:p14="http://schemas.microsoft.com/office/powerpoint/2010/main" val="139425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C1045E-871F-4F7E-9890-0E034221BFBA}"/>
              </a:ext>
            </a:extLst>
          </p:cNvPr>
          <p:cNvPicPr>
            <a:picLocks noChangeAspect="1"/>
          </p:cNvPicPr>
          <p:nvPr/>
        </p:nvPicPr>
        <p:blipFill>
          <a:blip r:embed="rId2"/>
          <a:stretch>
            <a:fillRect/>
          </a:stretch>
        </p:blipFill>
        <p:spPr>
          <a:xfrm>
            <a:off x="3562350" y="375987"/>
            <a:ext cx="5067300" cy="3314700"/>
          </a:xfrm>
          <a:prstGeom prst="rect">
            <a:avLst/>
          </a:prstGeom>
        </p:spPr>
      </p:pic>
      <p:pic>
        <p:nvPicPr>
          <p:cNvPr id="3" name="Picture 2">
            <a:extLst>
              <a:ext uri="{FF2B5EF4-FFF2-40B4-BE49-F238E27FC236}">
                <a16:creationId xmlns:a16="http://schemas.microsoft.com/office/drawing/2014/main" id="{EE5362F1-AD76-41D2-823D-2A06ECE823B5}"/>
              </a:ext>
            </a:extLst>
          </p:cNvPr>
          <p:cNvPicPr>
            <a:picLocks noChangeAspect="1"/>
          </p:cNvPicPr>
          <p:nvPr/>
        </p:nvPicPr>
        <p:blipFill>
          <a:blip r:embed="rId3"/>
          <a:stretch>
            <a:fillRect/>
          </a:stretch>
        </p:blipFill>
        <p:spPr>
          <a:xfrm>
            <a:off x="3552825" y="3690687"/>
            <a:ext cx="5076825" cy="2114550"/>
          </a:xfrm>
          <a:prstGeom prst="rect">
            <a:avLst/>
          </a:prstGeom>
        </p:spPr>
      </p:pic>
    </p:spTree>
    <p:extLst>
      <p:ext uri="{BB962C8B-B14F-4D97-AF65-F5344CB8AC3E}">
        <p14:creationId xmlns:p14="http://schemas.microsoft.com/office/powerpoint/2010/main" val="4147439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FE5B7A-74AA-4359-A25C-6815DFE4EA7A}"/>
              </a:ext>
            </a:extLst>
          </p:cNvPr>
          <p:cNvPicPr>
            <a:picLocks noChangeAspect="1"/>
          </p:cNvPicPr>
          <p:nvPr/>
        </p:nvPicPr>
        <p:blipFill>
          <a:blip r:embed="rId2"/>
          <a:stretch>
            <a:fillRect/>
          </a:stretch>
        </p:blipFill>
        <p:spPr>
          <a:xfrm>
            <a:off x="3552825" y="243889"/>
            <a:ext cx="5086350" cy="3819525"/>
          </a:xfrm>
          <a:prstGeom prst="rect">
            <a:avLst/>
          </a:prstGeom>
        </p:spPr>
      </p:pic>
      <p:pic>
        <p:nvPicPr>
          <p:cNvPr id="3" name="Picture 2">
            <a:extLst>
              <a:ext uri="{FF2B5EF4-FFF2-40B4-BE49-F238E27FC236}">
                <a16:creationId xmlns:a16="http://schemas.microsoft.com/office/drawing/2014/main" id="{5C269576-D762-4BBD-863F-9C7A189A32CB}"/>
              </a:ext>
            </a:extLst>
          </p:cNvPr>
          <p:cNvPicPr>
            <a:picLocks noChangeAspect="1"/>
          </p:cNvPicPr>
          <p:nvPr/>
        </p:nvPicPr>
        <p:blipFill>
          <a:blip r:embed="rId3"/>
          <a:stretch>
            <a:fillRect/>
          </a:stretch>
        </p:blipFill>
        <p:spPr>
          <a:xfrm>
            <a:off x="3552825" y="4063414"/>
            <a:ext cx="5086350" cy="1943100"/>
          </a:xfrm>
          <a:prstGeom prst="rect">
            <a:avLst/>
          </a:prstGeom>
        </p:spPr>
      </p:pic>
    </p:spTree>
    <p:extLst>
      <p:ext uri="{BB962C8B-B14F-4D97-AF65-F5344CB8AC3E}">
        <p14:creationId xmlns:p14="http://schemas.microsoft.com/office/powerpoint/2010/main" val="3181204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570C-7D74-4CEA-9045-D7796D20D787}"/>
              </a:ext>
            </a:extLst>
          </p:cNvPr>
          <p:cNvSpPr>
            <a:spLocks noGrp="1"/>
          </p:cNvSpPr>
          <p:nvPr>
            <p:ph type="title"/>
          </p:nvPr>
        </p:nvSpPr>
        <p:spPr/>
        <p:txBody>
          <a:bodyPr/>
          <a:lstStyle/>
          <a:p>
            <a:r>
              <a:rPr lang="en-AU" dirty="0"/>
              <a:t>1.6 Prepare test environment and select test tools according to test plan</a:t>
            </a:r>
          </a:p>
        </p:txBody>
      </p:sp>
      <p:sp>
        <p:nvSpPr>
          <p:cNvPr id="3" name="Content Placeholder 2">
            <a:extLst>
              <a:ext uri="{FF2B5EF4-FFF2-40B4-BE49-F238E27FC236}">
                <a16:creationId xmlns:a16="http://schemas.microsoft.com/office/drawing/2014/main" id="{FA34F8A0-A73F-49BE-9AE5-031CCD9FA5F2}"/>
              </a:ext>
            </a:extLst>
          </p:cNvPr>
          <p:cNvSpPr>
            <a:spLocks noGrp="1"/>
          </p:cNvSpPr>
          <p:nvPr>
            <p:ph idx="1"/>
          </p:nvPr>
        </p:nvSpPr>
        <p:spPr/>
        <p:txBody>
          <a:bodyPr/>
          <a:lstStyle/>
          <a:p>
            <a:r>
              <a:rPr lang="en-NZ" dirty="0"/>
              <a:t>The network administrator will be notified of the test.</a:t>
            </a:r>
          </a:p>
          <a:p>
            <a:r>
              <a:rPr lang="en-NZ" dirty="0"/>
              <a:t>The colleagues will be notified of the test.</a:t>
            </a:r>
          </a:p>
          <a:p>
            <a:r>
              <a:rPr lang="en-NZ" dirty="0"/>
              <a:t>The test will take place during “quiet time” to avoid interfering with the website normal operations.</a:t>
            </a:r>
          </a:p>
          <a:p>
            <a:r>
              <a:rPr lang="en-NZ" dirty="0"/>
              <a:t>The website will be tested using a machine running Windows 10.</a:t>
            </a:r>
          </a:p>
          <a:p>
            <a:r>
              <a:rPr lang="en-NZ" dirty="0"/>
              <a:t>The website will be tested using two different browser: Chrome and Edge.</a:t>
            </a:r>
          </a:p>
          <a:p>
            <a:r>
              <a:rPr lang="en-NZ" dirty="0"/>
              <a:t>Testing tool used will be Zephyr.</a:t>
            </a:r>
            <a:endParaRPr lang="en-AU" dirty="0"/>
          </a:p>
        </p:txBody>
      </p:sp>
    </p:spTree>
    <p:extLst>
      <p:ext uri="{BB962C8B-B14F-4D97-AF65-F5344CB8AC3E}">
        <p14:creationId xmlns:p14="http://schemas.microsoft.com/office/powerpoint/2010/main" val="21799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0A5EF-77EC-4A91-9A99-4F89F0AF12E0}"/>
              </a:ext>
            </a:extLst>
          </p:cNvPr>
          <p:cNvSpPr>
            <a:spLocks noGrp="1"/>
          </p:cNvSpPr>
          <p:nvPr>
            <p:ph idx="1"/>
          </p:nvPr>
        </p:nvSpPr>
        <p:spPr>
          <a:xfrm>
            <a:off x="2478157" y="331303"/>
            <a:ext cx="9026455" cy="6186727"/>
          </a:xfrm>
        </p:spPr>
        <p:txBody>
          <a:bodyPr/>
          <a:lstStyle/>
          <a:p>
            <a:r>
              <a:rPr lang="en-NZ" b="1" dirty="0"/>
              <a:t>Clicking ‘Edit Customer’ </a:t>
            </a:r>
            <a:r>
              <a:rPr lang="en-NZ" dirty="0"/>
              <a:t>open the Enter ID page on the right side.</a:t>
            </a:r>
          </a:p>
          <a:p>
            <a:r>
              <a:rPr lang="en-NZ" dirty="0"/>
              <a:t>Clicking ‘Submit’ without filling the Customer ID field prompt the user to insert an ID.</a:t>
            </a:r>
          </a:p>
          <a:p>
            <a:r>
              <a:rPr lang="en-NZ" dirty="0"/>
              <a:t>Entering the wrong ID prompt the user to enter a valid ID.</a:t>
            </a:r>
          </a:p>
          <a:p>
            <a:r>
              <a:rPr lang="en-NZ" dirty="0"/>
              <a:t>Entering a valid ID open the editable customer detail page on the right side.</a:t>
            </a:r>
          </a:p>
          <a:p>
            <a:r>
              <a:rPr lang="en-NZ" dirty="0"/>
              <a:t>The fields ‘Customer Name’, ‘Gender’ and ‘Date of Birth’ are read only and therefore cannot be edited.</a:t>
            </a:r>
          </a:p>
          <a:p>
            <a:r>
              <a:rPr lang="en-NZ" dirty="0"/>
              <a:t>Leaving a blank field prompt the user to fill up every field.</a:t>
            </a:r>
          </a:p>
          <a:p>
            <a:r>
              <a:rPr lang="en-NZ" dirty="0"/>
              <a:t>If no changes are made, the system will alert the user and will redirect him to the Enter ID page.</a:t>
            </a:r>
          </a:p>
          <a:p>
            <a:r>
              <a:rPr lang="en-NZ" dirty="0"/>
              <a:t>If the changes are valid the detail page will open up with a success message.</a:t>
            </a:r>
          </a:p>
          <a:p>
            <a:r>
              <a:rPr lang="en-NZ" b="1" dirty="0"/>
              <a:t>Clicking ‘Delete Customer’ </a:t>
            </a:r>
            <a:r>
              <a:rPr lang="en-NZ" dirty="0"/>
              <a:t>open the Delete Customer page on the right side.</a:t>
            </a:r>
          </a:p>
          <a:p>
            <a:r>
              <a:rPr lang="en-NZ" dirty="0"/>
              <a:t>Clicking ‘Submit’ with a blank ID field will prompt the user to enter an ID.</a:t>
            </a:r>
          </a:p>
          <a:p>
            <a:r>
              <a:rPr lang="en-NZ" dirty="0"/>
              <a:t>Entering the wrong ID will alert the customer and will redirect to the ‘Enter ID’ page.</a:t>
            </a:r>
          </a:p>
          <a:p>
            <a:pPr marL="0" indent="0">
              <a:buNone/>
            </a:pPr>
            <a:endParaRPr lang="en-AU" dirty="0"/>
          </a:p>
        </p:txBody>
      </p:sp>
    </p:spTree>
    <p:extLst>
      <p:ext uri="{BB962C8B-B14F-4D97-AF65-F5344CB8AC3E}">
        <p14:creationId xmlns:p14="http://schemas.microsoft.com/office/powerpoint/2010/main" val="292731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F0C8-F900-4973-9F54-8F046603C123}"/>
              </a:ext>
            </a:extLst>
          </p:cNvPr>
          <p:cNvSpPr>
            <a:spLocks noGrp="1"/>
          </p:cNvSpPr>
          <p:nvPr>
            <p:ph type="title"/>
          </p:nvPr>
        </p:nvSpPr>
        <p:spPr/>
        <p:txBody>
          <a:bodyPr>
            <a:normAutofit fontScale="90000"/>
          </a:bodyPr>
          <a:lstStyle/>
          <a:p>
            <a:r>
              <a:rPr lang="en-AU" dirty="0"/>
              <a:t>1.7 Prepare test logs and result sheets according to test plan</a:t>
            </a:r>
            <a:br>
              <a:rPr lang="en-AU" dirty="0"/>
            </a:br>
            <a:endParaRPr lang="en-AU" dirty="0"/>
          </a:p>
        </p:txBody>
      </p:sp>
      <p:pic>
        <p:nvPicPr>
          <p:cNvPr id="4" name="Content Placeholder 3">
            <a:extLst>
              <a:ext uri="{FF2B5EF4-FFF2-40B4-BE49-F238E27FC236}">
                <a16:creationId xmlns:a16="http://schemas.microsoft.com/office/drawing/2014/main" id="{E475F2F0-3E76-4525-91A1-01EF6CA124AB}"/>
              </a:ext>
            </a:extLst>
          </p:cNvPr>
          <p:cNvPicPr>
            <a:picLocks noGrp="1" noChangeAspect="1"/>
          </p:cNvPicPr>
          <p:nvPr>
            <p:ph idx="1"/>
          </p:nvPr>
        </p:nvPicPr>
        <p:blipFill>
          <a:blip r:embed="rId2"/>
          <a:stretch>
            <a:fillRect/>
          </a:stretch>
        </p:blipFill>
        <p:spPr>
          <a:xfrm>
            <a:off x="4940420" y="2133600"/>
            <a:ext cx="4212985" cy="3778250"/>
          </a:xfrm>
          <a:prstGeom prst="rect">
            <a:avLst/>
          </a:prstGeom>
        </p:spPr>
      </p:pic>
    </p:spTree>
    <p:extLst>
      <p:ext uri="{BB962C8B-B14F-4D97-AF65-F5344CB8AC3E}">
        <p14:creationId xmlns:p14="http://schemas.microsoft.com/office/powerpoint/2010/main" val="4267711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F858-1E73-45FC-BDA3-BF85423B63FA}"/>
              </a:ext>
            </a:extLst>
          </p:cNvPr>
          <p:cNvSpPr>
            <a:spLocks noGrp="1"/>
          </p:cNvSpPr>
          <p:nvPr>
            <p:ph type="title"/>
          </p:nvPr>
        </p:nvSpPr>
        <p:spPr>
          <a:xfrm>
            <a:off x="2592925" y="624110"/>
            <a:ext cx="8911687" cy="1966690"/>
          </a:xfrm>
        </p:spPr>
        <p:txBody>
          <a:bodyPr>
            <a:normAutofit fontScale="90000"/>
          </a:bodyPr>
          <a:lstStyle/>
          <a:p>
            <a:r>
              <a:rPr lang="en-NZ" dirty="0"/>
              <a:t>1.8 </a:t>
            </a:r>
            <a:r>
              <a:rPr lang="en-AU" dirty="0"/>
              <a:t>Conduct walk-through with superior to review expected results against acceptance criteria and incorporate feedback</a:t>
            </a:r>
            <a:br>
              <a:rPr lang="en-AU" dirty="0"/>
            </a:br>
            <a:endParaRPr lang="en-AU" dirty="0"/>
          </a:p>
        </p:txBody>
      </p:sp>
      <p:sp>
        <p:nvSpPr>
          <p:cNvPr id="3" name="Content Placeholder 2">
            <a:extLst>
              <a:ext uri="{FF2B5EF4-FFF2-40B4-BE49-F238E27FC236}">
                <a16:creationId xmlns:a16="http://schemas.microsoft.com/office/drawing/2014/main" id="{B9519C3A-0810-4563-8A7C-1D8CF3A1CD49}"/>
              </a:ext>
            </a:extLst>
          </p:cNvPr>
          <p:cNvSpPr>
            <a:spLocks noGrp="1"/>
          </p:cNvSpPr>
          <p:nvPr>
            <p:ph idx="1"/>
          </p:nvPr>
        </p:nvSpPr>
        <p:spPr>
          <a:xfrm>
            <a:off x="2589212" y="2590800"/>
            <a:ext cx="8915400" cy="4038600"/>
          </a:xfrm>
        </p:spPr>
        <p:txBody>
          <a:bodyPr/>
          <a:lstStyle/>
          <a:p>
            <a:r>
              <a:rPr lang="en-NZ" dirty="0"/>
              <a:t>Prepare booklet with screens and tasks for the supervisor.</a:t>
            </a:r>
          </a:p>
          <a:p>
            <a:r>
              <a:rPr lang="en-NZ" dirty="0"/>
              <a:t>Present screens one at a time</a:t>
            </a:r>
          </a:p>
          <a:p>
            <a:r>
              <a:rPr lang="en-NZ" dirty="0"/>
              <a:t>For each screen, ask the supervisor what actions would be expected to be taken.</a:t>
            </a:r>
          </a:p>
          <a:p>
            <a:r>
              <a:rPr lang="en-NZ" dirty="0"/>
              <a:t>The supervisor take notes on the provided booklet</a:t>
            </a:r>
          </a:p>
          <a:p>
            <a:r>
              <a:rPr lang="en-NZ" dirty="0"/>
              <a:t>For each screen the supervisor provides comments about any issue that may be found.</a:t>
            </a:r>
          </a:p>
          <a:p>
            <a:r>
              <a:rPr lang="en-NZ" dirty="0"/>
              <a:t>The comments are logged down.</a:t>
            </a:r>
          </a:p>
          <a:p>
            <a:r>
              <a:rPr lang="en-NZ" dirty="0"/>
              <a:t>The supervisor is told what action has  been taken on the screen.</a:t>
            </a:r>
          </a:p>
          <a:p>
            <a:r>
              <a:rPr lang="en-NZ" dirty="0"/>
              <a:t>The next screen is presented to the supervisor.</a:t>
            </a:r>
          </a:p>
          <a:p>
            <a:endParaRPr lang="en-NZ" dirty="0"/>
          </a:p>
          <a:p>
            <a:endParaRPr lang="en-AU" dirty="0"/>
          </a:p>
        </p:txBody>
      </p:sp>
    </p:spTree>
    <p:extLst>
      <p:ext uri="{BB962C8B-B14F-4D97-AF65-F5344CB8AC3E}">
        <p14:creationId xmlns:p14="http://schemas.microsoft.com/office/powerpoint/2010/main" val="384963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06B3-0FB1-4402-922E-6DF9CE6E8008}"/>
              </a:ext>
            </a:extLst>
          </p:cNvPr>
          <p:cNvSpPr>
            <a:spLocks noGrp="1"/>
          </p:cNvSpPr>
          <p:nvPr>
            <p:ph type="title"/>
          </p:nvPr>
        </p:nvSpPr>
        <p:spPr>
          <a:xfrm>
            <a:off x="2592925" y="624110"/>
            <a:ext cx="8911687" cy="1566640"/>
          </a:xfrm>
        </p:spPr>
        <p:txBody>
          <a:bodyPr>
            <a:normAutofit fontScale="90000"/>
          </a:bodyPr>
          <a:lstStyle/>
          <a:p>
            <a:r>
              <a:rPr lang="en-NZ" dirty="0"/>
              <a:t>2.1 </a:t>
            </a:r>
            <a:r>
              <a:rPr lang="en-AU" dirty="0"/>
              <a:t>Create clean test environment and initialise test environment according to test plan</a:t>
            </a:r>
            <a:br>
              <a:rPr lang="en-AU" dirty="0"/>
            </a:br>
            <a:endParaRPr lang="en-AU" dirty="0"/>
          </a:p>
        </p:txBody>
      </p:sp>
      <p:sp>
        <p:nvSpPr>
          <p:cNvPr id="3" name="Content Placeholder 2">
            <a:extLst>
              <a:ext uri="{FF2B5EF4-FFF2-40B4-BE49-F238E27FC236}">
                <a16:creationId xmlns:a16="http://schemas.microsoft.com/office/drawing/2014/main" id="{3981EB21-17E7-4F8F-AE98-B35DF6B54AD5}"/>
              </a:ext>
            </a:extLst>
          </p:cNvPr>
          <p:cNvSpPr>
            <a:spLocks noGrp="1"/>
          </p:cNvSpPr>
          <p:nvPr>
            <p:ph idx="1"/>
          </p:nvPr>
        </p:nvSpPr>
        <p:spPr>
          <a:xfrm>
            <a:off x="2589212" y="2190750"/>
            <a:ext cx="8915400" cy="3720472"/>
          </a:xfrm>
        </p:spPr>
        <p:txBody>
          <a:bodyPr/>
          <a:lstStyle/>
          <a:p>
            <a:r>
              <a:rPr lang="en-NZ" dirty="0"/>
              <a:t>Use a fresh browser profile</a:t>
            </a:r>
          </a:p>
          <a:p>
            <a:r>
              <a:rPr lang="en-NZ" dirty="0"/>
              <a:t>Ensure that the new profile doesn’t inherit any browser settings or extension</a:t>
            </a:r>
          </a:p>
          <a:p>
            <a:r>
              <a:rPr lang="en-NZ" dirty="0"/>
              <a:t>Close any other tab, processes or application running in the background</a:t>
            </a:r>
          </a:p>
          <a:p>
            <a:r>
              <a:rPr lang="en-NZ" dirty="0"/>
              <a:t>Disable any Dynamic CPU overclocking</a:t>
            </a:r>
          </a:p>
          <a:p>
            <a:r>
              <a:rPr lang="en-NZ" dirty="0"/>
              <a:t>Use a copy of the database.</a:t>
            </a:r>
            <a:endParaRPr lang="en-AU" dirty="0"/>
          </a:p>
        </p:txBody>
      </p:sp>
    </p:spTree>
    <p:extLst>
      <p:ext uri="{BB962C8B-B14F-4D97-AF65-F5344CB8AC3E}">
        <p14:creationId xmlns:p14="http://schemas.microsoft.com/office/powerpoint/2010/main" val="933420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F403-6BCC-4DEB-8351-BE3B5063ABC0}"/>
              </a:ext>
            </a:extLst>
          </p:cNvPr>
          <p:cNvSpPr>
            <a:spLocks noGrp="1"/>
          </p:cNvSpPr>
          <p:nvPr>
            <p:ph type="title"/>
          </p:nvPr>
        </p:nvSpPr>
        <p:spPr>
          <a:xfrm>
            <a:off x="2592925" y="624110"/>
            <a:ext cx="8911687" cy="1509490"/>
          </a:xfrm>
        </p:spPr>
        <p:txBody>
          <a:bodyPr>
            <a:normAutofit fontScale="90000"/>
          </a:bodyPr>
          <a:lstStyle/>
          <a:p>
            <a:r>
              <a:rPr lang="en-NZ" dirty="0"/>
              <a:t>2.2 </a:t>
            </a:r>
            <a:r>
              <a:rPr lang="en-AU" dirty="0"/>
              <a:t>Run test scripts and document results according to organisational testing and acceptance processes and test plan</a:t>
            </a:r>
            <a:br>
              <a:rPr lang="en-AU" dirty="0"/>
            </a:br>
            <a:endParaRPr lang="en-AU" dirty="0"/>
          </a:p>
        </p:txBody>
      </p:sp>
      <p:sp>
        <p:nvSpPr>
          <p:cNvPr id="3" name="Content Placeholder 2">
            <a:extLst>
              <a:ext uri="{FF2B5EF4-FFF2-40B4-BE49-F238E27FC236}">
                <a16:creationId xmlns:a16="http://schemas.microsoft.com/office/drawing/2014/main" id="{10009FC1-BE78-4A2D-9AAA-7B57B92B1459}"/>
              </a:ext>
            </a:extLst>
          </p:cNvPr>
          <p:cNvSpPr>
            <a:spLocks noGrp="1"/>
          </p:cNvSpPr>
          <p:nvPr>
            <p:ph idx="1"/>
          </p:nvPr>
        </p:nvSpPr>
        <p:spPr>
          <a:xfrm>
            <a:off x="2589212" y="2133600"/>
            <a:ext cx="8915400" cy="4501662"/>
          </a:xfrm>
        </p:spPr>
        <p:txBody>
          <a:bodyPr/>
          <a:lstStyle/>
          <a:p>
            <a:r>
              <a:rPr lang="en-NZ" dirty="0"/>
              <a:t>Use  a clean testing environment</a:t>
            </a:r>
          </a:p>
          <a:p>
            <a:r>
              <a:rPr lang="en-NZ" dirty="0"/>
              <a:t>Fill in the test log with the test details</a:t>
            </a:r>
          </a:p>
          <a:p>
            <a:r>
              <a:rPr lang="en-NZ" dirty="0"/>
              <a:t>Identify the test data or create them if needed</a:t>
            </a:r>
          </a:p>
          <a:p>
            <a:r>
              <a:rPr lang="en-NZ" dirty="0"/>
              <a:t>Check if any previous condition has been respected for the test to be run</a:t>
            </a:r>
          </a:p>
          <a:p>
            <a:r>
              <a:rPr lang="en-NZ" dirty="0"/>
              <a:t>Run test following the instruction of the test script</a:t>
            </a:r>
          </a:p>
          <a:p>
            <a:r>
              <a:rPr lang="en-NZ" dirty="0"/>
              <a:t>Check the actual results of the test against the expected results as documented in the test script</a:t>
            </a:r>
          </a:p>
          <a:p>
            <a:r>
              <a:rPr lang="en-NZ" dirty="0"/>
              <a:t>Fill in the test sheet with details about the test, its execution and the results</a:t>
            </a:r>
          </a:p>
          <a:p>
            <a:r>
              <a:rPr lang="en-NZ" dirty="0"/>
              <a:t>Execute every test in the test scripts.</a:t>
            </a:r>
          </a:p>
          <a:p>
            <a:endParaRPr lang="en-NZ" dirty="0"/>
          </a:p>
        </p:txBody>
      </p:sp>
    </p:spTree>
    <p:extLst>
      <p:ext uri="{BB962C8B-B14F-4D97-AF65-F5344CB8AC3E}">
        <p14:creationId xmlns:p14="http://schemas.microsoft.com/office/powerpoint/2010/main" val="752904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2539-4082-49FE-A715-E4D9B11D26B9}"/>
              </a:ext>
            </a:extLst>
          </p:cNvPr>
          <p:cNvSpPr>
            <a:spLocks noGrp="1"/>
          </p:cNvSpPr>
          <p:nvPr>
            <p:ph type="title"/>
          </p:nvPr>
        </p:nvSpPr>
        <p:spPr>
          <a:xfrm>
            <a:off x="2592925" y="624110"/>
            <a:ext cx="8911687" cy="1509490"/>
          </a:xfrm>
        </p:spPr>
        <p:txBody>
          <a:bodyPr>
            <a:normAutofit fontScale="90000"/>
          </a:bodyPr>
          <a:lstStyle/>
          <a:p>
            <a:r>
              <a:rPr lang="en-NZ" dirty="0"/>
              <a:t>2.3 </a:t>
            </a:r>
            <a:r>
              <a:rPr lang="en-AU" dirty="0"/>
              <a:t>Finalise test environment and document completed tests according to test plan and test logs and result sheets.</a:t>
            </a:r>
            <a:br>
              <a:rPr lang="en-AU" dirty="0"/>
            </a:br>
            <a:endParaRPr lang="en-AU" dirty="0"/>
          </a:p>
        </p:txBody>
      </p:sp>
      <p:sp>
        <p:nvSpPr>
          <p:cNvPr id="3" name="Content Placeholder 2">
            <a:extLst>
              <a:ext uri="{FF2B5EF4-FFF2-40B4-BE49-F238E27FC236}">
                <a16:creationId xmlns:a16="http://schemas.microsoft.com/office/drawing/2014/main" id="{B6063B5E-2807-4B43-85EA-CDD12DFD0D45}"/>
              </a:ext>
            </a:extLst>
          </p:cNvPr>
          <p:cNvSpPr>
            <a:spLocks noGrp="1"/>
          </p:cNvSpPr>
          <p:nvPr>
            <p:ph idx="1"/>
          </p:nvPr>
        </p:nvSpPr>
        <p:spPr>
          <a:xfrm>
            <a:off x="2589212" y="2454442"/>
            <a:ext cx="8915400" cy="4211052"/>
          </a:xfrm>
        </p:spPr>
        <p:txBody>
          <a:bodyPr/>
          <a:lstStyle/>
          <a:p>
            <a:r>
              <a:rPr lang="en-NZ" dirty="0"/>
              <a:t>Creation of  a test summary report to summarize the  results of the tests and to highlight defects or anomalies.</a:t>
            </a:r>
          </a:p>
          <a:p>
            <a:r>
              <a:rPr lang="en-NZ" dirty="0"/>
              <a:t>The test environment is returned to its original state (clean test environment)</a:t>
            </a:r>
          </a:p>
          <a:p>
            <a:r>
              <a:rPr lang="en-NZ" dirty="0"/>
              <a:t>The test infrastructure is archived and the test data are refreshed for future testing.</a:t>
            </a:r>
          </a:p>
          <a:p>
            <a:r>
              <a:rPr lang="en-NZ" dirty="0"/>
              <a:t>The test summary is reviewed and handed over to the management.</a:t>
            </a:r>
            <a:endParaRPr lang="en-AU" dirty="0"/>
          </a:p>
        </p:txBody>
      </p:sp>
    </p:spTree>
    <p:extLst>
      <p:ext uri="{BB962C8B-B14F-4D97-AF65-F5344CB8AC3E}">
        <p14:creationId xmlns:p14="http://schemas.microsoft.com/office/powerpoint/2010/main" val="376826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1BA7-A546-4150-9559-EB44AF7039CF}"/>
              </a:ext>
            </a:extLst>
          </p:cNvPr>
          <p:cNvSpPr>
            <a:spLocks noGrp="1"/>
          </p:cNvSpPr>
          <p:nvPr>
            <p:ph type="title"/>
          </p:nvPr>
        </p:nvSpPr>
        <p:spPr>
          <a:xfrm>
            <a:off x="2592925" y="624109"/>
            <a:ext cx="8911687" cy="1565637"/>
          </a:xfrm>
        </p:spPr>
        <p:txBody>
          <a:bodyPr>
            <a:normAutofit fontScale="90000"/>
          </a:bodyPr>
          <a:lstStyle/>
          <a:p>
            <a:r>
              <a:rPr lang="en-NZ" dirty="0"/>
              <a:t>2.4 </a:t>
            </a:r>
            <a:r>
              <a:rPr lang="en-AU" dirty="0"/>
              <a:t>Compare and document actual results to expected results for each system unit and complete result sheets</a:t>
            </a:r>
            <a:br>
              <a:rPr lang="en-AU" dirty="0"/>
            </a:br>
            <a:endParaRPr lang="en-AU" dirty="0"/>
          </a:p>
        </p:txBody>
      </p:sp>
      <p:sp>
        <p:nvSpPr>
          <p:cNvPr id="3" name="Content Placeholder 2">
            <a:extLst>
              <a:ext uri="{FF2B5EF4-FFF2-40B4-BE49-F238E27FC236}">
                <a16:creationId xmlns:a16="http://schemas.microsoft.com/office/drawing/2014/main" id="{5BFAB8F7-7ED8-4195-A06B-5FB3172DD1E0}"/>
              </a:ext>
            </a:extLst>
          </p:cNvPr>
          <p:cNvSpPr>
            <a:spLocks noGrp="1"/>
          </p:cNvSpPr>
          <p:nvPr>
            <p:ph idx="1"/>
          </p:nvPr>
        </p:nvSpPr>
        <p:spPr>
          <a:xfrm>
            <a:off x="2589212" y="2189746"/>
            <a:ext cx="8915400" cy="3721476"/>
          </a:xfrm>
        </p:spPr>
        <p:txBody>
          <a:bodyPr/>
          <a:lstStyle/>
          <a:p>
            <a:r>
              <a:rPr lang="en-NZ" dirty="0"/>
              <a:t>Actual results are checked against expected results to identify bugs and anomalies.</a:t>
            </a:r>
          </a:p>
          <a:p>
            <a:r>
              <a:rPr lang="en-NZ" dirty="0"/>
              <a:t>The testing sheets are filled in for each test.</a:t>
            </a:r>
          </a:p>
          <a:p>
            <a:r>
              <a:rPr lang="en-NZ" dirty="0"/>
              <a:t>A test report is produced to summarise the testing effort and result of the testing process</a:t>
            </a:r>
          </a:p>
          <a:p>
            <a:r>
              <a:rPr lang="en-NZ" dirty="0"/>
              <a:t>Defects can be either solved or left according to the company’s strategy and priorities.</a:t>
            </a:r>
          </a:p>
          <a:p>
            <a:r>
              <a:rPr lang="en-NZ" dirty="0"/>
              <a:t>The entire operation is reviewed and the lessons learned are evaluated and recorded.</a:t>
            </a:r>
          </a:p>
          <a:p>
            <a:endParaRPr lang="en-NZ" dirty="0"/>
          </a:p>
          <a:p>
            <a:endParaRPr lang="en-AU" dirty="0"/>
          </a:p>
          <a:p>
            <a:endParaRPr lang="en-AU" dirty="0"/>
          </a:p>
        </p:txBody>
      </p:sp>
    </p:spTree>
    <p:extLst>
      <p:ext uri="{BB962C8B-B14F-4D97-AF65-F5344CB8AC3E}">
        <p14:creationId xmlns:p14="http://schemas.microsoft.com/office/powerpoint/2010/main" val="1255899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79E4-5561-497B-B509-8DEA19DB2801}"/>
              </a:ext>
            </a:extLst>
          </p:cNvPr>
          <p:cNvSpPr>
            <a:spLocks noGrp="1"/>
          </p:cNvSpPr>
          <p:nvPr>
            <p:ph type="title"/>
          </p:nvPr>
        </p:nvSpPr>
        <p:spPr/>
        <p:txBody>
          <a:bodyPr>
            <a:normAutofit fontScale="90000"/>
          </a:bodyPr>
          <a:lstStyle/>
          <a:p>
            <a:r>
              <a:rPr lang="en-NZ" dirty="0"/>
              <a:t>3.1 </a:t>
            </a:r>
            <a:r>
              <a:rPr lang="en-AU" dirty="0"/>
              <a:t>Analyse test results against acceptance criteria to identify variances</a:t>
            </a:r>
            <a:br>
              <a:rPr lang="en-AU" dirty="0"/>
            </a:br>
            <a:endParaRPr lang="en-AU" dirty="0"/>
          </a:p>
        </p:txBody>
      </p:sp>
      <p:sp>
        <p:nvSpPr>
          <p:cNvPr id="3" name="Content Placeholder 2">
            <a:extLst>
              <a:ext uri="{FF2B5EF4-FFF2-40B4-BE49-F238E27FC236}">
                <a16:creationId xmlns:a16="http://schemas.microsoft.com/office/drawing/2014/main" id="{867AA430-D1EA-4B36-9AC8-2304EF8404B4}"/>
              </a:ext>
            </a:extLst>
          </p:cNvPr>
          <p:cNvSpPr>
            <a:spLocks noGrp="1"/>
          </p:cNvSpPr>
          <p:nvPr>
            <p:ph idx="1"/>
          </p:nvPr>
        </p:nvSpPr>
        <p:spPr>
          <a:xfrm>
            <a:off x="2589212" y="2133600"/>
            <a:ext cx="8915400" cy="4100290"/>
          </a:xfrm>
        </p:spPr>
        <p:txBody>
          <a:bodyPr/>
          <a:lstStyle/>
          <a:p>
            <a:r>
              <a:rPr lang="en-NZ" dirty="0"/>
              <a:t>Tests performed and relative test results should be noted down in written form.</a:t>
            </a:r>
          </a:p>
          <a:p>
            <a:r>
              <a:rPr lang="en-NZ" dirty="0"/>
              <a:t>The large amount of data resulting from testing, should be condensed in a test report.</a:t>
            </a:r>
          </a:p>
          <a:p>
            <a:r>
              <a:rPr lang="en-NZ" dirty="0"/>
              <a:t>The report should contain all the failed tests, organised by severity and urgency.</a:t>
            </a:r>
            <a:r>
              <a:rPr lang="en-AU" dirty="0"/>
              <a:t> Failed tests may have a follow up action included in the report as well, if deemed necessary.</a:t>
            </a:r>
            <a:r>
              <a:rPr lang="en-NZ" dirty="0"/>
              <a:t> They can also have priority orders.</a:t>
            </a:r>
          </a:p>
          <a:p>
            <a:r>
              <a:rPr lang="en-AU" dirty="0"/>
              <a:t>To prioritise an issue it should be considered if it’s critical or not critical for the operativity of the website as well as if its priority level is high or low.</a:t>
            </a:r>
          </a:p>
        </p:txBody>
      </p:sp>
    </p:spTree>
    <p:extLst>
      <p:ext uri="{BB962C8B-B14F-4D97-AF65-F5344CB8AC3E}">
        <p14:creationId xmlns:p14="http://schemas.microsoft.com/office/powerpoint/2010/main" val="100440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Rectangle 9">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4AD604F-C736-41D8-AF4A-8F756D01464E}"/>
              </a:ext>
            </a:extLst>
          </p:cNvPr>
          <p:cNvPicPr>
            <a:picLocks noChangeAspect="1"/>
          </p:cNvPicPr>
          <p:nvPr/>
        </p:nvPicPr>
        <p:blipFill>
          <a:blip r:embed="rId2"/>
          <a:stretch>
            <a:fillRect/>
          </a:stretch>
        </p:blipFill>
        <p:spPr>
          <a:xfrm>
            <a:off x="4248524" y="968023"/>
            <a:ext cx="5644443" cy="4924777"/>
          </a:xfrm>
          <a:prstGeom prst="rect">
            <a:avLst/>
          </a:prstGeom>
        </p:spPr>
      </p:pic>
    </p:spTree>
    <p:extLst>
      <p:ext uri="{BB962C8B-B14F-4D97-AF65-F5344CB8AC3E}">
        <p14:creationId xmlns:p14="http://schemas.microsoft.com/office/powerpoint/2010/main" val="88580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81A9FEB-D893-49C3-AC3E-765EB8B5E299}"/>
              </a:ext>
            </a:extLst>
          </p:cNvPr>
          <p:cNvSpPr>
            <a:spLocks noGrp="1"/>
          </p:cNvSpPr>
          <p:nvPr>
            <p:ph type="title"/>
          </p:nvPr>
        </p:nvSpPr>
        <p:spPr>
          <a:xfrm>
            <a:off x="649224" y="645106"/>
            <a:ext cx="3650279" cy="1259894"/>
          </a:xfrm>
        </p:spPr>
        <p:txBody>
          <a:bodyPr>
            <a:normAutofit/>
          </a:bodyPr>
          <a:lstStyle/>
          <a:p>
            <a:pPr>
              <a:lnSpc>
                <a:spcPct val="90000"/>
              </a:lnSpc>
            </a:pPr>
            <a:r>
              <a:rPr lang="en-NZ" sz="1700"/>
              <a:t>3.2 </a:t>
            </a:r>
            <a:r>
              <a:rPr lang="en-AU" sz="1700"/>
              <a:t>Summarise and classify test results to prepare report highlighting critical and urgent variances </a:t>
            </a:r>
            <a:br>
              <a:rPr lang="en-AU" sz="1700"/>
            </a:br>
            <a:endParaRPr lang="en-AU" sz="1700"/>
          </a:p>
        </p:txBody>
      </p:sp>
      <p:sp>
        <p:nvSpPr>
          <p:cNvPr id="15" name="Rectangle 14">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5FEF07B0-1099-4DCF-9337-7CAF1925D244}"/>
              </a:ext>
            </a:extLst>
          </p:cNvPr>
          <p:cNvSpPr>
            <a:spLocks noGrp="1"/>
          </p:cNvSpPr>
          <p:nvPr>
            <p:ph idx="1"/>
          </p:nvPr>
        </p:nvSpPr>
        <p:spPr>
          <a:xfrm>
            <a:off x="649225" y="2133600"/>
            <a:ext cx="3650278" cy="4079294"/>
          </a:xfrm>
        </p:spPr>
        <p:txBody>
          <a:bodyPr>
            <a:normAutofit/>
          </a:bodyPr>
          <a:lstStyle/>
          <a:p>
            <a:pPr>
              <a:buClr>
                <a:srgbClr val="FF3D3D"/>
              </a:buClr>
            </a:pPr>
            <a:r>
              <a:rPr lang="en-US" dirty="0"/>
              <a:t>When filling in a test report form is important to do by always referencing the test plan. Some tests may be made to fail by design.</a:t>
            </a:r>
          </a:p>
          <a:p>
            <a:pPr>
              <a:buClr>
                <a:srgbClr val="FF3D3D"/>
              </a:buClr>
            </a:pPr>
            <a:r>
              <a:rPr lang="en-US" dirty="0"/>
              <a:t>All acceptance criteria need to be met.</a:t>
            </a:r>
          </a:p>
          <a:p>
            <a:pPr>
              <a:buClr>
                <a:srgbClr val="FF3D3D"/>
              </a:buClr>
            </a:pPr>
            <a:r>
              <a:rPr lang="en-US" dirty="0"/>
              <a:t>If some functionalities have not be implemented in the test plan, they should always be highlighted, with an explanation for the omission.</a:t>
            </a:r>
          </a:p>
        </p:txBody>
      </p:sp>
      <p:pic>
        <p:nvPicPr>
          <p:cNvPr id="6" name="Content Placeholder 3" descr="A screenshot of a cell phone&#10;&#10;Description automatically generated">
            <a:extLst>
              <a:ext uri="{FF2B5EF4-FFF2-40B4-BE49-F238E27FC236}">
                <a16:creationId xmlns:a16="http://schemas.microsoft.com/office/drawing/2014/main" id="{598C7FE6-C97B-428E-B1BF-0EB1988108A9}"/>
              </a:ext>
            </a:extLst>
          </p:cNvPr>
          <p:cNvPicPr>
            <a:picLocks noChangeAspect="1"/>
          </p:cNvPicPr>
          <p:nvPr/>
        </p:nvPicPr>
        <p:blipFill>
          <a:blip r:embed="rId2"/>
          <a:stretch>
            <a:fillRect/>
          </a:stretch>
        </p:blipFill>
        <p:spPr>
          <a:xfrm>
            <a:off x="4589198" y="2133600"/>
            <a:ext cx="6953577" cy="3216312"/>
          </a:xfrm>
          <a:prstGeom prst="rect">
            <a:avLst/>
          </a:prstGeom>
        </p:spPr>
      </p:pic>
      <p:sp>
        <p:nvSpPr>
          <p:cNvPr id="1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184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F5F1-BB4E-4AF3-B4DD-B876E6638630}"/>
              </a:ext>
            </a:extLst>
          </p:cNvPr>
          <p:cNvSpPr>
            <a:spLocks noGrp="1"/>
          </p:cNvSpPr>
          <p:nvPr>
            <p:ph type="title"/>
          </p:nvPr>
        </p:nvSpPr>
        <p:spPr/>
        <p:txBody>
          <a:bodyPr>
            <a:normAutofit fontScale="90000"/>
          </a:bodyPr>
          <a:lstStyle/>
          <a:p>
            <a:r>
              <a:rPr lang="en-NZ" dirty="0"/>
              <a:t>3.3 </a:t>
            </a:r>
            <a:r>
              <a:rPr lang="en-AU" dirty="0"/>
              <a:t>Notify contact in operations of test completion to communicate implications</a:t>
            </a:r>
          </a:p>
        </p:txBody>
      </p:sp>
      <p:sp>
        <p:nvSpPr>
          <p:cNvPr id="3" name="Content Placeholder 2">
            <a:extLst>
              <a:ext uri="{FF2B5EF4-FFF2-40B4-BE49-F238E27FC236}">
                <a16:creationId xmlns:a16="http://schemas.microsoft.com/office/drawing/2014/main" id="{1754EC08-89FB-44F3-8D21-A3845F89414F}"/>
              </a:ext>
            </a:extLst>
          </p:cNvPr>
          <p:cNvSpPr>
            <a:spLocks noGrp="1"/>
          </p:cNvSpPr>
          <p:nvPr>
            <p:ph idx="1"/>
          </p:nvPr>
        </p:nvSpPr>
        <p:spPr/>
        <p:txBody>
          <a:bodyPr/>
          <a:lstStyle/>
          <a:p>
            <a:r>
              <a:rPr lang="en-NZ" dirty="0"/>
              <a:t>Network administrator and network operations should always be notified of the testing taking place.</a:t>
            </a:r>
          </a:p>
          <a:p>
            <a:r>
              <a:rPr lang="en-NZ" dirty="0"/>
              <a:t>Letting the contacts in operation know about the testing is vital for to reasons:</a:t>
            </a:r>
          </a:p>
          <a:p>
            <a:pPr marL="0" indent="0">
              <a:buNone/>
            </a:pPr>
            <a:r>
              <a:rPr lang="en-NZ" dirty="0"/>
              <a:t>	1. It doesn’t disrupt their work.</a:t>
            </a:r>
          </a:p>
          <a:p>
            <a:pPr marL="0" indent="0">
              <a:buNone/>
            </a:pPr>
            <a:r>
              <a:rPr lang="en-NZ" dirty="0"/>
              <a:t>	2. It allows the tester to conduct the tests (certain configurations may be 	needed).</a:t>
            </a:r>
          </a:p>
          <a:p>
            <a:r>
              <a:rPr lang="en-NZ" dirty="0"/>
              <a:t>Some test may require hardware temporarily loaned from operations. This hardware must be returned  once the tests have ended.</a:t>
            </a:r>
          </a:p>
          <a:p>
            <a:pPr marL="0" indent="0">
              <a:buNone/>
            </a:pPr>
            <a:r>
              <a:rPr lang="en-NZ" dirty="0"/>
              <a:t>	</a:t>
            </a:r>
            <a:endParaRPr lang="en-AU" dirty="0"/>
          </a:p>
        </p:txBody>
      </p:sp>
    </p:spTree>
    <p:extLst>
      <p:ext uri="{BB962C8B-B14F-4D97-AF65-F5344CB8AC3E}">
        <p14:creationId xmlns:p14="http://schemas.microsoft.com/office/powerpoint/2010/main" val="172855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0A5EF-77EC-4A91-9A99-4F89F0AF12E0}"/>
              </a:ext>
            </a:extLst>
          </p:cNvPr>
          <p:cNvSpPr>
            <a:spLocks noGrp="1"/>
          </p:cNvSpPr>
          <p:nvPr>
            <p:ph idx="1"/>
          </p:nvPr>
        </p:nvSpPr>
        <p:spPr>
          <a:xfrm>
            <a:off x="2478157" y="331303"/>
            <a:ext cx="9026455" cy="6186727"/>
          </a:xfrm>
        </p:spPr>
        <p:txBody>
          <a:bodyPr/>
          <a:lstStyle/>
          <a:p>
            <a:r>
              <a:rPr lang="en-NZ" dirty="0"/>
              <a:t>Clicking ‘Submit’ on the Delete customer page with a valid ID entered will alert the customer of the success of the operation.</a:t>
            </a:r>
          </a:p>
          <a:p>
            <a:r>
              <a:rPr lang="en-NZ" dirty="0"/>
              <a:t>Trying to edit the deleted customer will confirm that the customer doesn’t exist.</a:t>
            </a:r>
          </a:p>
          <a:p>
            <a:r>
              <a:rPr lang="en-AU" b="1" dirty="0"/>
              <a:t>Clicking ‘New Account’ </a:t>
            </a:r>
            <a:r>
              <a:rPr lang="en-AU" dirty="0"/>
              <a:t>will open the new account form on the right side.</a:t>
            </a:r>
          </a:p>
          <a:p>
            <a:r>
              <a:rPr lang="en-AU" dirty="0"/>
              <a:t>Leaving blank fields and clicking ‘Submit’ will prompt the user to fill every field.</a:t>
            </a:r>
          </a:p>
          <a:p>
            <a:r>
              <a:rPr lang="en-AU" dirty="0"/>
              <a:t>Entering the wrong ID and clicking ‘Submit’ will alert the user and clear every field.</a:t>
            </a:r>
          </a:p>
          <a:p>
            <a:r>
              <a:rPr lang="en-AU" dirty="0"/>
              <a:t>Entering an ‘Initial Deposit’ lower than 500 will prompt the user to enter at least 500.</a:t>
            </a:r>
          </a:p>
          <a:p>
            <a:r>
              <a:rPr lang="en-AU" dirty="0"/>
              <a:t>Entering a valid ID and a valid deposit will redirect the customer to the account details page with a ‘Success’ message and an account ID will be assigned.</a:t>
            </a:r>
          </a:p>
          <a:p>
            <a:r>
              <a:rPr lang="en-AU" b="1" dirty="0"/>
              <a:t>Clicking ‘Edit Account’ </a:t>
            </a:r>
            <a:r>
              <a:rPr lang="en-AU" dirty="0"/>
              <a:t>will open the edit account form on the right side to enter the ID of the account to  modify.</a:t>
            </a:r>
          </a:p>
          <a:p>
            <a:r>
              <a:rPr lang="en-AU" dirty="0"/>
              <a:t>Entering the wrong ID will alert the user and will redirect to the Edit Account Form.</a:t>
            </a:r>
          </a:p>
        </p:txBody>
      </p:sp>
    </p:spTree>
    <p:extLst>
      <p:ext uri="{BB962C8B-B14F-4D97-AF65-F5344CB8AC3E}">
        <p14:creationId xmlns:p14="http://schemas.microsoft.com/office/powerpoint/2010/main" val="1728282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8B5C-7B6D-4F41-A94D-C1929F8B66C5}"/>
              </a:ext>
            </a:extLst>
          </p:cNvPr>
          <p:cNvSpPr>
            <a:spLocks noGrp="1"/>
          </p:cNvSpPr>
          <p:nvPr>
            <p:ph type="title"/>
          </p:nvPr>
        </p:nvSpPr>
        <p:spPr>
          <a:xfrm>
            <a:off x="2592925" y="624110"/>
            <a:ext cx="8911687" cy="1509490"/>
          </a:xfrm>
        </p:spPr>
        <p:txBody>
          <a:bodyPr>
            <a:normAutofit fontScale="90000"/>
          </a:bodyPr>
          <a:lstStyle/>
          <a:p>
            <a:r>
              <a:rPr lang="en-NZ" dirty="0"/>
              <a:t>3.4 </a:t>
            </a:r>
            <a:r>
              <a:rPr lang="en-AU" dirty="0"/>
              <a:t>Obtain and incorporate feedback from superior on test results report to finalise report</a:t>
            </a:r>
            <a:br>
              <a:rPr lang="en-AU" dirty="0"/>
            </a:br>
            <a:endParaRPr lang="en-AU" dirty="0"/>
          </a:p>
        </p:txBody>
      </p:sp>
      <p:sp>
        <p:nvSpPr>
          <p:cNvPr id="3" name="Content Placeholder 2">
            <a:extLst>
              <a:ext uri="{FF2B5EF4-FFF2-40B4-BE49-F238E27FC236}">
                <a16:creationId xmlns:a16="http://schemas.microsoft.com/office/drawing/2014/main" id="{C7CEB91E-A86E-4596-9C9B-20620D74E741}"/>
              </a:ext>
            </a:extLst>
          </p:cNvPr>
          <p:cNvSpPr>
            <a:spLocks noGrp="1"/>
          </p:cNvSpPr>
          <p:nvPr>
            <p:ph idx="1"/>
          </p:nvPr>
        </p:nvSpPr>
        <p:spPr>
          <a:xfrm>
            <a:off x="2589212" y="2310062"/>
            <a:ext cx="8915400" cy="4211054"/>
          </a:xfrm>
        </p:spPr>
        <p:txBody>
          <a:bodyPr/>
          <a:lstStyle/>
          <a:p>
            <a:r>
              <a:rPr lang="en-NZ" dirty="0"/>
              <a:t>In some instances, testers might be required to sign a non-disclosure agreement.</a:t>
            </a:r>
          </a:p>
          <a:p>
            <a:r>
              <a:rPr lang="en-NZ" dirty="0"/>
              <a:t>Once the test report is ready, a review meeting should be organised with all the key stakeholders to discuss the results of the testing.</a:t>
            </a:r>
          </a:p>
          <a:p>
            <a:r>
              <a:rPr lang="en-NZ" dirty="0"/>
              <a:t>The meeting will include representatives from the development team, the testing team and management. Optionally it can also include client representative and sales and marketing.</a:t>
            </a:r>
          </a:p>
          <a:p>
            <a:r>
              <a:rPr lang="en-NZ" dirty="0"/>
              <a:t>Client involvement is particularly important when the development followed an agile or agile-like methodology, or other methodology that require constant feedback and collaboration with the client.</a:t>
            </a:r>
          </a:p>
          <a:p>
            <a:r>
              <a:rPr lang="en-NZ" dirty="0"/>
              <a:t>The goal of the meeting Is to review the findings of the testing team. Outstanding issues and potential actions should be discussed.</a:t>
            </a:r>
          </a:p>
          <a:p>
            <a:endParaRPr lang="en-NZ" dirty="0"/>
          </a:p>
        </p:txBody>
      </p:sp>
    </p:spTree>
    <p:extLst>
      <p:ext uri="{BB962C8B-B14F-4D97-AF65-F5344CB8AC3E}">
        <p14:creationId xmlns:p14="http://schemas.microsoft.com/office/powerpoint/2010/main" val="4204685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DC7FB-B78A-4E48-958C-C4A3FC6EA19C}"/>
              </a:ext>
            </a:extLst>
          </p:cNvPr>
          <p:cNvSpPr>
            <a:spLocks noGrp="1"/>
          </p:cNvSpPr>
          <p:nvPr>
            <p:ph idx="1"/>
          </p:nvPr>
        </p:nvSpPr>
        <p:spPr>
          <a:xfrm>
            <a:off x="2589212" y="529389"/>
            <a:ext cx="8915400" cy="5381833"/>
          </a:xfrm>
        </p:spPr>
        <p:txBody>
          <a:bodyPr/>
          <a:lstStyle/>
          <a:p>
            <a:r>
              <a:rPr lang="en-NZ" dirty="0"/>
              <a:t>A plan for fixing the issues and re-testing should be defined in the meeting if considered necessary.</a:t>
            </a:r>
          </a:p>
          <a:p>
            <a:r>
              <a:rPr lang="en-NZ" dirty="0"/>
              <a:t>If in the meeting a consensus is reached and the testing (and therefore the website) are considered finished, management can be informed, so they can reach to </a:t>
            </a:r>
            <a:r>
              <a:rPr lang="en-NZ"/>
              <a:t>the client </a:t>
            </a:r>
            <a:r>
              <a:rPr lang="en-NZ" dirty="0"/>
              <a:t>for approval </a:t>
            </a:r>
            <a:r>
              <a:rPr lang="en-NZ"/>
              <a:t>and sign-off.</a:t>
            </a:r>
            <a:endParaRPr lang="en-AU" dirty="0"/>
          </a:p>
        </p:txBody>
      </p:sp>
    </p:spTree>
    <p:extLst>
      <p:ext uri="{BB962C8B-B14F-4D97-AF65-F5344CB8AC3E}">
        <p14:creationId xmlns:p14="http://schemas.microsoft.com/office/powerpoint/2010/main" val="160642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26B6B-D4FE-4E88-AD00-1A1A2E1FF433}"/>
              </a:ext>
            </a:extLst>
          </p:cNvPr>
          <p:cNvSpPr>
            <a:spLocks noGrp="1"/>
          </p:cNvSpPr>
          <p:nvPr>
            <p:ph idx="1"/>
          </p:nvPr>
        </p:nvSpPr>
        <p:spPr>
          <a:xfrm>
            <a:off x="2589212" y="281353"/>
            <a:ext cx="8915400" cy="6283569"/>
          </a:xfrm>
        </p:spPr>
        <p:txBody>
          <a:bodyPr/>
          <a:lstStyle/>
          <a:p>
            <a:r>
              <a:rPr lang="en-NZ" dirty="0"/>
              <a:t>Entering a valid ID will redirect the user to the Edit Account Form.</a:t>
            </a:r>
          </a:p>
          <a:p>
            <a:r>
              <a:rPr lang="en-AU" dirty="0"/>
              <a:t>Customer ID and Balance will be Read only field and therefore cannot be modified.</a:t>
            </a:r>
          </a:p>
          <a:p>
            <a:r>
              <a:rPr lang="en-AU" dirty="0"/>
              <a:t>Clicking ‘Submit’ without any change will alert the user and will redirect to the Edit account form to enter a new ID.</a:t>
            </a:r>
          </a:p>
          <a:p>
            <a:r>
              <a:rPr lang="en-AU" dirty="0"/>
              <a:t>Updating the type of account will redirect the user to the account details page with a ‘success’ message and the modified details of the account.</a:t>
            </a:r>
          </a:p>
          <a:p>
            <a:r>
              <a:rPr lang="en-AU" b="1" dirty="0"/>
              <a:t>Clicking ‘Delete Account’</a:t>
            </a:r>
            <a:r>
              <a:rPr lang="en-AU" dirty="0"/>
              <a:t> will open the Delete Account Form on the right side of the page.</a:t>
            </a:r>
          </a:p>
          <a:p>
            <a:r>
              <a:rPr lang="en-AU" dirty="0"/>
              <a:t>Leaving blank fields and clicking submit will prompt the user to enter an ID.</a:t>
            </a:r>
          </a:p>
          <a:p>
            <a:r>
              <a:rPr lang="en-AU" dirty="0"/>
              <a:t>Entering an invalid ID will alert the user and will redirect to the Delete account Form with the fields cleared.</a:t>
            </a:r>
          </a:p>
          <a:p>
            <a:r>
              <a:rPr lang="en-AU" dirty="0"/>
              <a:t>Entering a valid ID will alert the user of the success of the operation and will redirect the user to the Manager Page.</a:t>
            </a:r>
          </a:p>
          <a:p>
            <a:r>
              <a:rPr lang="en-AU" dirty="0"/>
              <a:t>Trying to edit the deleted account will result in a “Account doesn’t exist” message.</a:t>
            </a:r>
          </a:p>
          <a:p>
            <a:r>
              <a:rPr lang="en-AU" b="1" dirty="0"/>
              <a:t>Clicking ‘Deposit’ </a:t>
            </a:r>
            <a:r>
              <a:rPr lang="en-AU" dirty="0"/>
              <a:t>will open the Deposit Form page on the right side of the screen.</a:t>
            </a:r>
          </a:p>
          <a:p>
            <a:pPr marL="0" indent="0">
              <a:buNone/>
            </a:pPr>
            <a:endParaRPr lang="en-AU" b="1" dirty="0"/>
          </a:p>
        </p:txBody>
      </p:sp>
    </p:spTree>
    <p:extLst>
      <p:ext uri="{BB962C8B-B14F-4D97-AF65-F5344CB8AC3E}">
        <p14:creationId xmlns:p14="http://schemas.microsoft.com/office/powerpoint/2010/main" val="417049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0C469-A623-47AD-BD8F-65D2E63A78DE}"/>
              </a:ext>
            </a:extLst>
          </p:cNvPr>
          <p:cNvSpPr>
            <a:spLocks noGrp="1"/>
          </p:cNvSpPr>
          <p:nvPr>
            <p:ph idx="1"/>
          </p:nvPr>
        </p:nvSpPr>
        <p:spPr>
          <a:xfrm>
            <a:off x="2589212" y="281354"/>
            <a:ext cx="8915400" cy="6400800"/>
          </a:xfrm>
        </p:spPr>
        <p:txBody>
          <a:bodyPr>
            <a:normAutofit/>
          </a:bodyPr>
          <a:lstStyle/>
          <a:p>
            <a:r>
              <a:rPr lang="en-NZ" dirty="0"/>
              <a:t>Description box will accept no more than 10 characters (including blank)</a:t>
            </a:r>
          </a:p>
          <a:p>
            <a:r>
              <a:rPr lang="en-AU" dirty="0"/>
              <a:t>Leaving blank fields will prompt the user to fill in all  the fields.</a:t>
            </a:r>
          </a:p>
          <a:p>
            <a:r>
              <a:rPr lang="en-AU" dirty="0"/>
              <a:t>Filling in all the fields and clicking submit will open a review page with the details of the transaction and the new total amount on the account.</a:t>
            </a:r>
          </a:p>
          <a:p>
            <a:r>
              <a:rPr lang="en-AU" b="1" dirty="0">
                <a:solidFill>
                  <a:srgbClr val="FF0000"/>
                </a:solidFill>
              </a:rPr>
              <a:t>WARNING – </a:t>
            </a:r>
            <a:r>
              <a:rPr lang="en-AU" dirty="0"/>
              <a:t>Entering a negative amount in the amount field will prompt the user to enter a valid amount.</a:t>
            </a:r>
          </a:p>
          <a:p>
            <a:r>
              <a:rPr lang="en-AU" dirty="0"/>
              <a:t>Entering letters in the amount field will prompt the user to enter numeric values.</a:t>
            </a:r>
          </a:p>
          <a:p>
            <a:r>
              <a:rPr lang="en-AU" dirty="0"/>
              <a:t>Entering an invalid account will alert the user of the mistake and will reset the form fields.</a:t>
            </a:r>
          </a:p>
          <a:p>
            <a:r>
              <a:rPr lang="en-AU" b="1" dirty="0"/>
              <a:t>Clicking ‘Withdrawal’ </a:t>
            </a:r>
            <a:r>
              <a:rPr lang="en-AU" dirty="0"/>
              <a:t>will open the withdrawal form page on the right side. Of the screen.</a:t>
            </a:r>
          </a:p>
          <a:p>
            <a:r>
              <a:rPr lang="en-NZ" dirty="0"/>
              <a:t>Description box will accept no more than 10 characters (including blank)</a:t>
            </a:r>
            <a:endParaRPr lang="en-AU" dirty="0"/>
          </a:p>
          <a:p>
            <a:r>
              <a:rPr lang="en-AU" dirty="0"/>
              <a:t>Filling in all the fields and clicking submit will open a review page with the details of the transaction and the new total amount on the account.</a:t>
            </a:r>
          </a:p>
          <a:p>
            <a:r>
              <a:rPr lang="en-AU" dirty="0"/>
              <a:t>Leaving blank fields will prompt the user to fill in all  the fields.</a:t>
            </a:r>
          </a:p>
          <a:p>
            <a:r>
              <a:rPr lang="en-AU" dirty="0"/>
              <a:t>Trying to withdrawal more than what is available on the account will alert the user that the account is too low.</a:t>
            </a:r>
          </a:p>
        </p:txBody>
      </p:sp>
    </p:spTree>
    <p:extLst>
      <p:ext uri="{BB962C8B-B14F-4D97-AF65-F5344CB8AC3E}">
        <p14:creationId xmlns:p14="http://schemas.microsoft.com/office/powerpoint/2010/main" val="358601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C2B98-26F3-4ECB-8F54-0D55161FD1CD}"/>
              </a:ext>
            </a:extLst>
          </p:cNvPr>
          <p:cNvSpPr>
            <a:spLocks noGrp="1"/>
          </p:cNvSpPr>
          <p:nvPr>
            <p:ph idx="1"/>
          </p:nvPr>
        </p:nvSpPr>
        <p:spPr>
          <a:xfrm>
            <a:off x="2589212" y="445477"/>
            <a:ext cx="8915400" cy="6025661"/>
          </a:xfrm>
        </p:spPr>
        <p:txBody>
          <a:bodyPr/>
          <a:lstStyle/>
          <a:p>
            <a:r>
              <a:rPr lang="en-AU" b="1" dirty="0">
                <a:solidFill>
                  <a:srgbClr val="FF0000"/>
                </a:solidFill>
              </a:rPr>
              <a:t>WARNING – </a:t>
            </a:r>
            <a:r>
              <a:rPr lang="en-AU" dirty="0"/>
              <a:t>Entering a negative amount in the amount field will prompt the user to enter a valid amount.</a:t>
            </a:r>
          </a:p>
          <a:p>
            <a:r>
              <a:rPr lang="en-AU" dirty="0"/>
              <a:t>Entering letters in the amount field will prompt the user to enter numeric values.</a:t>
            </a:r>
          </a:p>
          <a:p>
            <a:r>
              <a:rPr lang="en-AU" dirty="0"/>
              <a:t>Entering an invalid account will alert the user of the mistake and will reset the form fields.</a:t>
            </a:r>
          </a:p>
          <a:p>
            <a:r>
              <a:rPr lang="en-AU" b="1" dirty="0"/>
              <a:t>Clicking ‘Fund Transfer’</a:t>
            </a:r>
            <a:r>
              <a:rPr lang="en-AU" dirty="0"/>
              <a:t> will open the Fund Transfer form page on the right side of the screen.</a:t>
            </a:r>
          </a:p>
          <a:p>
            <a:r>
              <a:rPr lang="en-AU" dirty="0"/>
              <a:t>Entering invalid characters or leaving the fields blank will prompt the user to correct the wrong action.</a:t>
            </a:r>
          </a:p>
          <a:p>
            <a:r>
              <a:rPr lang="en-AU" b="1" dirty="0">
                <a:solidFill>
                  <a:srgbClr val="FF0000"/>
                </a:solidFill>
              </a:rPr>
              <a:t>WARNING – </a:t>
            </a:r>
            <a:r>
              <a:rPr lang="en-AU" dirty="0"/>
              <a:t>Entering a negative amount in the amount field will prompt the user to enter a valid amount.</a:t>
            </a:r>
          </a:p>
          <a:p>
            <a:r>
              <a:rPr lang="en-AU" dirty="0"/>
              <a:t>Filling in all the fields with valid values and clicking submit will open the Fund Transfer Details page.</a:t>
            </a:r>
          </a:p>
          <a:p>
            <a:r>
              <a:rPr lang="en-AU" b="1" dirty="0"/>
              <a:t>Clicking ‘Change Password’ </a:t>
            </a:r>
            <a:r>
              <a:rPr lang="en-AU" dirty="0"/>
              <a:t>will open the change password form on the right side.</a:t>
            </a:r>
          </a:p>
          <a:p>
            <a:r>
              <a:rPr lang="en-AU" dirty="0"/>
              <a:t>Leaving blank fields will prompt the user to fill in all the fields.</a:t>
            </a:r>
          </a:p>
          <a:p>
            <a:pPr marL="0" indent="0">
              <a:buNone/>
            </a:pPr>
            <a:endParaRPr lang="en-AU" dirty="0"/>
          </a:p>
        </p:txBody>
      </p:sp>
    </p:spTree>
    <p:extLst>
      <p:ext uri="{BB962C8B-B14F-4D97-AF65-F5344CB8AC3E}">
        <p14:creationId xmlns:p14="http://schemas.microsoft.com/office/powerpoint/2010/main" val="428791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3C1C3-4B0A-4FB5-B5F5-32CDAFC52D5E}"/>
              </a:ext>
            </a:extLst>
          </p:cNvPr>
          <p:cNvSpPr>
            <a:spLocks noGrp="1"/>
          </p:cNvSpPr>
          <p:nvPr>
            <p:ph idx="1"/>
          </p:nvPr>
        </p:nvSpPr>
        <p:spPr>
          <a:xfrm>
            <a:off x="2589212" y="398585"/>
            <a:ext cx="8915400" cy="6025661"/>
          </a:xfrm>
        </p:spPr>
        <p:txBody>
          <a:bodyPr>
            <a:normAutofit/>
          </a:bodyPr>
          <a:lstStyle/>
          <a:p>
            <a:r>
              <a:rPr lang="en-NZ" dirty="0"/>
              <a:t>The user will be prompted to chose a password that contain a numeric value and a special character.</a:t>
            </a:r>
          </a:p>
          <a:p>
            <a:r>
              <a:rPr lang="en-AU" dirty="0"/>
              <a:t>Entering a wrong password in the ‘Old Password’ field will alert the user and reset the fields in the form.</a:t>
            </a:r>
          </a:p>
          <a:p>
            <a:r>
              <a:rPr lang="en-AU" dirty="0"/>
              <a:t>If the New Password field and the Confirm password field don’t match the user will be alerted.</a:t>
            </a:r>
          </a:p>
          <a:p>
            <a:r>
              <a:rPr lang="en-AU" dirty="0"/>
              <a:t>If the fields are completed with valid values and the ‘New Password’ and ‘Confirm Password’ match, the user will be alerted of the success and will be redirected to the login page.</a:t>
            </a:r>
          </a:p>
          <a:p>
            <a:r>
              <a:rPr lang="en-AU" dirty="0"/>
              <a:t>The new login credential will grant access to the admin page.</a:t>
            </a:r>
          </a:p>
          <a:p>
            <a:r>
              <a:rPr lang="en-AU" b="1" dirty="0"/>
              <a:t>Clicking Balance Enquiry</a:t>
            </a:r>
            <a:r>
              <a:rPr lang="en-AU" dirty="0"/>
              <a:t> will open the Balance Enquiry Form on the right hand side of the screen.</a:t>
            </a:r>
          </a:p>
          <a:p>
            <a:r>
              <a:rPr lang="en-AU" dirty="0"/>
              <a:t>Leaving the Account No field blank will alert the user to fill in the field.</a:t>
            </a:r>
          </a:p>
          <a:p>
            <a:r>
              <a:rPr lang="en-AU" dirty="0"/>
              <a:t>Entering a wrong account number will alert the user and will reset the form.</a:t>
            </a:r>
          </a:p>
          <a:p>
            <a:r>
              <a:rPr lang="en-AU" dirty="0"/>
              <a:t>Entering the right account number will display the Account details.</a:t>
            </a:r>
          </a:p>
        </p:txBody>
      </p:sp>
    </p:spTree>
    <p:extLst>
      <p:ext uri="{BB962C8B-B14F-4D97-AF65-F5344CB8AC3E}">
        <p14:creationId xmlns:p14="http://schemas.microsoft.com/office/powerpoint/2010/main" val="45090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8A24F-ED0E-4A40-A0D7-6BFF5D997749}"/>
              </a:ext>
            </a:extLst>
          </p:cNvPr>
          <p:cNvSpPr>
            <a:spLocks noGrp="1"/>
          </p:cNvSpPr>
          <p:nvPr>
            <p:ph idx="1"/>
          </p:nvPr>
        </p:nvSpPr>
        <p:spPr>
          <a:xfrm>
            <a:off x="2589212" y="351692"/>
            <a:ext cx="8915400" cy="5697416"/>
          </a:xfrm>
        </p:spPr>
        <p:txBody>
          <a:bodyPr/>
          <a:lstStyle/>
          <a:p>
            <a:r>
              <a:rPr lang="en-AU" b="1" dirty="0"/>
              <a:t>Clicking Mini Statement </a:t>
            </a:r>
            <a:r>
              <a:rPr lang="en-AU" dirty="0"/>
              <a:t>will open the mini statement form page on the right hand side of the screen.</a:t>
            </a:r>
          </a:p>
          <a:p>
            <a:r>
              <a:rPr lang="en-AU" dirty="0"/>
              <a:t>Leaving the Account No field blank will alert the user to fill in the field.</a:t>
            </a:r>
          </a:p>
          <a:p>
            <a:r>
              <a:rPr lang="en-AU" dirty="0"/>
              <a:t>Entering a wrong account number will alert the user and will reset the form.</a:t>
            </a:r>
          </a:p>
          <a:p>
            <a:r>
              <a:rPr lang="en-AU" dirty="0"/>
              <a:t>Entering a valid account number will display a table with the last five transaction for that account.</a:t>
            </a:r>
          </a:p>
          <a:p>
            <a:r>
              <a:rPr lang="en-AU" b="1" dirty="0"/>
              <a:t>Clicking Customized Statement </a:t>
            </a:r>
            <a:r>
              <a:rPr lang="en-AU" dirty="0"/>
              <a:t>will display the Customized Statement Form page on the right hand side of the screen.</a:t>
            </a:r>
          </a:p>
          <a:p>
            <a:r>
              <a:rPr lang="en-AU" dirty="0"/>
              <a:t>Leaving Account No, From Date and To Date fields blank will prompt the user to fill in those fields.</a:t>
            </a:r>
          </a:p>
          <a:p>
            <a:r>
              <a:rPr lang="en-AU" dirty="0"/>
              <a:t>Entering the wrong account number will alert the user that the account doesn’t exist.</a:t>
            </a:r>
          </a:p>
          <a:p>
            <a:r>
              <a:rPr lang="en-AU" dirty="0"/>
              <a:t>Entering valid values in the Account No, From Date, and To Date fields, but leaving the Minimum Transaction Value and the Number of Transaction fields empty, will show all the transaction of that day.</a:t>
            </a:r>
          </a:p>
        </p:txBody>
      </p:sp>
    </p:spTree>
    <p:extLst>
      <p:ext uri="{BB962C8B-B14F-4D97-AF65-F5344CB8AC3E}">
        <p14:creationId xmlns:p14="http://schemas.microsoft.com/office/powerpoint/2010/main" val="7717011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55</TotalTime>
  <Words>2902</Words>
  <Application>Microsoft Office PowerPoint</Application>
  <PresentationFormat>Widescreen</PresentationFormat>
  <Paragraphs>181</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Wingdings 3</vt:lpstr>
      <vt:lpstr>Wisp</vt:lpstr>
      <vt:lpstr>ICTSAS519 – Task 2</vt:lpstr>
      <vt:lpstr>1.1 Determine acceptance criteria from system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Determine and document software life cycle according to system specifications and contact in operations </vt:lpstr>
      <vt:lpstr>1.3 Define test plan from acceptance criteria, software life cycle, system specifications and in compliance with organisational testing and acceptance processes </vt:lpstr>
      <vt:lpstr>PowerPoint Presentation</vt:lpstr>
      <vt:lpstr>PowerPoint Presentation</vt:lpstr>
      <vt:lpstr>Notify contact in operations of scheduled tests to understand implications for operations and modify schedule to minimise implications for operations </vt:lpstr>
      <vt:lpstr>Develop test scripts for online test and test run for batch test according to test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Prepare test environment and select test tools according to test plan</vt:lpstr>
      <vt:lpstr>1.7 Prepare test logs and result sheets according to test plan </vt:lpstr>
      <vt:lpstr>1.8 Conduct walk-through with superior to review expected results against acceptance criteria and incorporate feedback </vt:lpstr>
      <vt:lpstr>2.1 Create clean test environment and initialise test environment according to test plan </vt:lpstr>
      <vt:lpstr>2.2 Run test scripts and document results according to organisational testing and acceptance processes and test plan </vt:lpstr>
      <vt:lpstr>2.3 Finalise test environment and document completed tests according to test plan and test logs and result sheets. </vt:lpstr>
      <vt:lpstr>2.4 Compare and document actual results to expected results for each system unit and complete result sheets </vt:lpstr>
      <vt:lpstr>3.1 Analyse test results against acceptance criteria to identify variances </vt:lpstr>
      <vt:lpstr>PowerPoint Presentation</vt:lpstr>
      <vt:lpstr>3.2 Summarise and classify test results to prepare report highlighting critical and urgent variances  </vt:lpstr>
      <vt:lpstr>3.3 Notify contact in operations of test completion to communicate implications</vt:lpstr>
      <vt:lpstr>3.4 Obtain and incorporate feedback from superior on test results report to finalise report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ICTSAS519 – Task 2</dc:title>
  <dc:creator>emilie cheignon</dc:creator>
  <cp:lastModifiedBy>emilie cheignon</cp:lastModifiedBy>
  <cp:revision>16</cp:revision>
  <dcterms:created xsi:type="dcterms:W3CDTF">2020-07-19T07:31:14Z</dcterms:created>
  <dcterms:modified xsi:type="dcterms:W3CDTF">2020-07-20T06:29:14Z</dcterms:modified>
</cp:coreProperties>
</file>