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38"/>
  </p:notesMasterIdLst>
  <p:sldIdLst>
    <p:sldId id="256" r:id="rId2"/>
    <p:sldId id="351" r:id="rId3"/>
    <p:sldId id="257" r:id="rId4"/>
    <p:sldId id="352" r:id="rId5"/>
    <p:sldId id="293" r:id="rId6"/>
    <p:sldId id="295" r:id="rId7"/>
    <p:sldId id="320" r:id="rId8"/>
    <p:sldId id="297" r:id="rId9"/>
    <p:sldId id="353" r:id="rId10"/>
    <p:sldId id="354" r:id="rId11"/>
    <p:sldId id="355" r:id="rId12"/>
    <p:sldId id="365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66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7" r:id="rId29"/>
    <p:sldId id="363" r:id="rId30"/>
    <p:sldId id="364" r:id="rId31"/>
    <p:sldId id="343" r:id="rId32"/>
    <p:sldId id="368" r:id="rId33"/>
    <p:sldId id="369" r:id="rId34"/>
    <p:sldId id="370" r:id="rId35"/>
    <p:sldId id="311" r:id="rId36"/>
    <p:sldId id="371" r:id="rId37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2022" autoAdjust="0"/>
  </p:normalViewPr>
  <p:slideViewPr>
    <p:cSldViewPr snapToGrid="0">
      <p:cViewPr varScale="1">
        <p:scale>
          <a:sx n="97" d="100"/>
          <a:sy n="97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31A50-51F7-478A-AC83-9041F9A9458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9377C-08E6-4FDA-AFE8-67D920E40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5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F9EAA6E-F022-4A67-9D6B-D27AC56EF18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79F33C3-51EC-42D9-8BB3-5B74B48F94D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891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EAA6E-F022-4A67-9D6B-D27AC56EF18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33C3-51EC-42D9-8BB3-5B74B48F9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00505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EAA6E-F022-4A67-9D6B-D27AC56EF18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33C3-51EC-42D9-8BB3-5B74B48F9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5311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EAA6E-F022-4A67-9D6B-D27AC56EF18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33C3-51EC-42D9-8BB3-5B74B48F9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0032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F9EAA6E-F022-4A67-9D6B-D27AC56EF18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9F33C3-51EC-42D9-8BB3-5B74B48F94D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32620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EAA6E-F022-4A67-9D6B-D27AC56EF18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33C3-51EC-42D9-8BB3-5B74B48F9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81712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EAA6E-F022-4A67-9D6B-D27AC56EF18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33C3-51EC-42D9-8BB3-5B74B48F9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93979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EAA6E-F022-4A67-9D6B-D27AC56EF18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33C3-51EC-42D9-8BB3-5B74B48F9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46344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EAA6E-F022-4A67-9D6B-D27AC56EF18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33C3-51EC-42D9-8BB3-5B74B48F9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5445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F9EAA6E-F022-4A67-9D6B-D27AC56EF18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79F33C3-51EC-42D9-8BB3-5B74B48F94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1460930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F9EAA6E-F022-4A67-9D6B-D27AC56EF18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79F33C3-51EC-42D9-8BB3-5B74B48F9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4753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F9EAA6E-F022-4A67-9D6B-D27AC56EF18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9F33C3-51EC-42D9-8BB3-5B74B48F94D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269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 spd="med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emo.guru99.com/V4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uniinstitute.com.au/ica50615/pst_respak/images/Template%20TESTPLAN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dstriangle.com/blog/website-testing-tool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infodesign.com.au/wp-content/uploads/Walkthrough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terra.com/sem-compare/automated-testing-software?gclid=EAIaIQobChMIkLXu6enr6AIVjQ4rCh29lQxQEAAYBCAAEgJY9_D_Bw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uniinstitute.com.au/ica50615/pst_respak/images/Template%20TESTPLAN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oftwaretestingfundamentals.com/test-cas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EC685-F694-4458-958B-D6E8EC699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ICTSAS519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210E537-1314-4103-812B-36E07B560C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Perform systems tests</a:t>
            </a:r>
          </a:p>
        </p:txBody>
      </p:sp>
    </p:spTree>
    <p:extLst>
      <p:ext uri="{BB962C8B-B14F-4D97-AF65-F5344CB8AC3E}">
        <p14:creationId xmlns:p14="http://schemas.microsoft.com/office/powerpoint/2010/main" val="897610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C623-CCC8-4AC4-A673-115C9FF5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1 (Q &amp; 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4F9A-B089-4C9E-915D-5B4F22FC8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sz="2800" dirty="0"/>
              <a:t>Question 8: Why is it not a good idea to manually check for broken links? </a:t>
            </a:r>
          </a:p>
          <a:p>
            <a:pPr marL="0" indent="0">
              <a:buNone/>
            </a:pPr>
            <a:endParaRPr lang="en-US" altLang="zh-HK" sz="2800" dirty="0"/>
          </a:p>
          <a:p>
            <a:pPr marL="0" indent="0">
              <a:buNone/>
            </a:pPr>
            <a:r>
              <a:rPr lang="en-US" altLang="zh-HK" sz="2800" dirty="0"/>
              <a:t>Related to course materials 1.1</a:t>
            </a:r>
          </a:p>
          <a:p>
            <a:pPr marL="0" indent="0">
              <a:buNone/>
            </a:pPr>
            <a:r>
              <a:rPr lang="en-US" altLang="zh-TW" sz="2800" dirty="0"/>
              <a:t>e.g. waste time …</a:t>
            </a:r>
            <a:endParaRPr lang="zh-TW" altLang="zh-HK" sz="2800" dirty="0"/>
          </a:p>
        </p:txBody>
      </p:sp>
    </p:spTree>
    <p:extLst>
      <p:ext uri="{BB962C8B-B14F-4D97-AF65-F5344CB8AC3E}">
        <p14:creationId xmlns:p14="http://schemas.microsoft.com/office/powerpoint/2010/main" val="1623096444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C623-CCC8-4AC4-A673-115C9FF5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1 (Q &amp; 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4F9A-B089-4C9E-915D-5B4F22FC8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sz="2800" dirty="0"/>
              <a:t>Question 9: What sort of environment should be set up to conduct the various tests on a website? </a:t>
            </a:r>
          </a:p>
          <a:p>
            <a:pPr marL="0" indent="0">
              <a:buNone/>
            </a:pPr>
            <a:endParaRPr lang="en-US" altLang="zh-HK" sz="2800" dirty="0"/>
          </a:p>
          <a:p>
            <a:pPr marL="0" indent="0">
              <a:buNone/>
            </a:pPr>
            <a:r>
              <a:rPr lang="en-US" altLang="zh-HK" sz="2800" dirty="0"/>
              <a:t>Related to course materials 1.1</a:t>
            </a:r>
          </a:p>
          <a:p>
            <a:pPr marL="0" indent="0">
              <a:buNone/>
            </a:pPr>
            <a:r>
              <a:rPr lang="en-US" altLang="zh-TW" sz="2800" dirty="0"/>
              <a:t>e.g. isolated test system …</a:t>
            </a:r>
            <a:endParaRPr lang="zh-TW" altLang="zh-HK" sz="2800" dirty="0"/>
          </a:p>
        </p:txBody>
      </p:sp>
    </p:spTree>
    <p:extLst>
      <p:ext uri="{BB962C8B-B14F-4D97-AF65-F5344CB8AC3E}">
        <p14:creationId xmlns:p14="http://schemas.microsoft.com/office/powerpoint/2010/main" val="3876217036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C623-CCC8-4AC4-A673-115C9FF5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2 (role play / presentation)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4F9A-B089-4C9E-915D-5B4F22FC8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5719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Sample website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http://demo.guru99.com/V4/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Or any website with web application and you must have admin right.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Remember you need to prepare a </a:t>
            </a:r>
            <a:r>
              <a:rPr lang="en-US" sz="2800" dirty="0" err="1">
                <a:solidFill>
                  <a:schemeClr val="tx1"/>
                </a:solidFill>
              </a:rPr>
              <a:t>powerpoint</a:t>
            </a:r>
            <a:r>
              <a:rPr lang="en-US" sz="2800" dirty="0">
                <a:solidFill>
                  <a:schemeClr val="tx1"/>
                </a:solidFill>
              </a:rPr>
              <a:t> (or other presentation software</a:t>
            </a:r>
            <a:r>
              <a:rPr lang="en-US" sz="2800">
                <a:solidFill>
                  <a:schemeClr val="tx1"/>
                </a:solidFill>
              </a:rPr>
              <a:t>) which is </a:t>
            </a:r>
            <a:r>
              <a:rPr lang="en-US" sz="2800" dirty="0">
                <a:solidFill>
                  <a:schemeClr val="tx1"/>
                </a:solidFill>
              </a:rPr>
              <a:t>for presenting to your client and tell them what you will prepare for test; how to conduct test; how to </a:t>
            </a:r>
            <a:r>
              <a:rPr lang="en-US" sz="2800" dirty="0" err="1">
                <a:solidFill>
                  <a:schemeClr val="tx1"/>
                </a:solidFill>
              </a:rPr>
              <a:t>analyse</a:t>
            </a:r>
            <a:r>
              <a:rPr lang="en-US" sz="2800" dirty="0">
                <a:solidFill>
                  <a:schemeClr val="tx1"/>
                </a:solidFill>
              </a:rPr>
              <a:t> and classify results, 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Therefore you </a:t>
            </a:r>
            <a:r>
              <a:rPr lang="en-US" sz="2800" b="1" dirty="0">
                <a:solidFill>
                  <a:schemeClr val="tx1"/>
                </a:solidFill>
              </a:rPr>
              <a:t>DO NOT </a:t>
            </a:r>
            <a:r>
              <a:rPr lang="en-US" sz="2800" dirty="0">
                <a:solidFill>
                  <a:schemeClr val="tx1"/>
                </a:solidFill>
              </a:rPr>
              <a:t>need to prepare for a full test plan and run the test.  All will be done in Task 3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885634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C623-CCC8-4AC4-A673-115C9FF5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2 (role play / presentation)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4F9A-B089-4C9E-915D-5B4F22FC8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1.1	Determine acceptance criteria from system specifications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Give some samples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e.g. when I click on the ‘New Customer’, ‘Add New Customer’ page will be displayed on the right-hand side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…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934721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C623-CCC8-4AC4-A673-115C9FF5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2 (role play / presentation)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4F9A-B089-4C9E-915D-5B4F22FC8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1.2	Determine and document software life cycle according to system specifications and contact in operations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You can mention how to do that, e.g.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which software life cycle you are using…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A84829-4F2C-449F-91BA-8D3FEF502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240" y="3065715"/>
            <a:ext cx="3792285" cy="379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19054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C623-CCC8-4AC4-A673-115C9FF5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2 (role play / presentation)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4F9A-B089-4C9E-915D-5B4F22FC8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1.3	Define test plan from acceptance criteria, software life cycle, system specifications and in compliance with </a:t>
            </a:r>
            <a:r>
              <a:rPr lang="en-US" sz="2800" dirty="0" err="1">
                <a:solidFill>
                  <a:schemeClr val="tx1"/>
                </a:solidFill>
              </a:rPr>
              <a:t>organisational</a:t>
            </a:r>
            <a:r>
              <a:rPr lang="en-US" sz="2800" dirty="0">
                <a:solidFill>
                  <a:schemeClr val="tx1"/>
                </a:solidFill>
              </a:rPr>
              <a:t> testing and acceptance processes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You can mention what topics you will put inside the test plan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http://uniinstitute.com.au/ica50615/pst_respak/images/Template%20TESTPLAN.pdf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366374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C623-CCC8-4AC4-A673-115C9FF5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2 (role play / presentation)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4F9A-B089-4C9E-915D-5B4F22FC8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1.4	Notify contact in operations of scheduled tests to understand implications for operations and modify schedule to </a:t>
            </a:r>
            <a:r>
              <a:rPr lang="en-US" sz="2800" dirty="0" err="1">
                <a:solidFill>
                  <a:schemeClr val="tx1"/>
                </a:solidFill>
              </a:rPr>
              <a:t>minimise</a:t>
            </a:r>
            <a:r>
              <a:rPr lang="en-US" sz="2800" dirty="0">
                <a:solidFill>
                  <a:schemeClr val="tx1"/>
                </a:solidFill>
              </a:rPr>
              <a:t> implications for operations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You can say how to notify contact in operations of scheduled tests e.g. inform network administrator because internet will be used up during test…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540731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C623-CCC8-4AC4-A673-115C9FF5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2 (role play / presentation)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4F9A-B089-4C9E-915D-5B4F22FC8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1.5	Develop test scripts for online test and test run for batch test according to test plan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Here are some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test scripts samples, e.g. 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353E5-9B4F-4727-B312-93638634C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3183362"/>
            <a:ext cx="6781800" cy="36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96216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C623-CCC8-4AC4-A673-115C9FF5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2 (role play / presentation)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4F9A-B089-4C9E-915D-5B4F22FC8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1.6	Prepare test environment and select test tools according to test plan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You can say what test environment and test tools you will use e.g. which browsers, OS…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You can pick some test tools from the link below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https://www.adstriangle.com/blog/website-testing-tools/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189921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C623-CCC8-4AC4-A673-115C9FF5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2 (role play / presentation)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4F9A-B089-4C9E-915D-5B4F22FC8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1.7	Prepare test logs and result sheets according to test plan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</a:rPr>
              <a:t>Some sample test logs and result sheets will be prepared…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See next page</a:t>
            </a:r>
          </a:p>
        </p:txBody>
      </p:sp>
    </p:spTree>
    <p:extLst>
      <p:ext uri="{BB962C8B-B14F-4D97-AF65-F5344CB8AC3E}">
        <p14:creationId xmlns:p14="http://schemas.microsoft.com/office/powerpoint/2010/main" val="2317508488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Timetable</a:t>
            </a:r>
            <a:endParaRPr lang="zh-HK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336645"/>
              </p:ext>
            </p:extLst>
          </p:nvPr>
        </p:nvGraphicFramePr>
        <p:xfrm>
          <a:off x="1015705" y="1462748"/>
          <a:ext cx="108000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4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HK" sz="3200" dirty="0"/>
                        <a:t>Week</a:t>
                      </a:r>
                      <a:endParaRPr lang="zh-HK" altLang="en-US" sz="3200" dirty="0"/>
                    </a:p>
                  </a:txBody>
                  <a:tcPr marL="92537" marR="92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3200" dirty="0"/>
                        <a:t>Task</a:t>
                      </a:r>
                      <a:endParaRPr lang="zh-HK" altLang="en-US" sz="3200" dirty="0"/>
                    </a:p>
                  </a:txBody>
                  <a:tcPr marL="92537" marR="92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3200" dirty="0"/>
                        <a:t>23/04 (</a:t>
                      </a:r>
                      <a:r>
                        <a:rPr lang="en-US" altLang="zh-HK" sz="3200" dirty="0" err="1"/>
                        <a:t>Thur</a:t>
                      </a:r>
                      <a:r>
                        <a:rPr lang="en-US" altLang="zh-HK" sz="3200" dirty="0"/>
                        <a:t>)</a:t>
                      </a:r>
                    </a:p>
                  </a:txBody>
                  <a:tcPr marL="92537" marR="92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3200" dirty="0"/>
                        <a:t>Task 1 (Q&amp;A)</a:t>
                      </a:r>
                      <a:endParaRPr lang="zh-HK" altLang="en-US" sz="3200" dirty="0"/>
                    </a:p>
                  </a:txBody>
                  <a:tcPr marL="92537" marR="92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3200" dirty="0"/>
                        <a:t>24/04 (Fri)</a:t>
                      </a:r>
                    </a:p>
                  </a:txBody>
                  <a:tcPr marL="92537" marR="92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3200" dirty="0"/>
                        <a:t>Task 2 (PPT)</a:t>
                      </a:r>
                      <a:endParaRPr lang="zh-HK" altLang="en-US" sz="3200" dirty="0"/>
                    </a:p>
                  </a:txBody>
                  <a:tcPr marL="92537" marR="92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3200" dirty="0"/>
                        <a:t>30/04 (</a:t>
                      </a:r>
                      <a:r>
                        <a:rPr lang="en-US" altLang="zh-HK" sz="3200" dirty="0" err="1"/>
                        <a:t>Thur</a:t>
                      </a:r>
                      <a:r>
                        <a:rPr lang="en-US" altLang="zh-HK" sz="3200" dirty="0"/>
                        <a:t>)</a:t>
                      </a:r>
                    </a:p>
                  </a:txBody>
                  <a:tcPr marL="92537" marR="92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3200" dirty="0"/>
                        <a:t>Task 3 (Develop Test Plan)</a:t>
                      </a:r>
                      <a:endParaRPr lang="zh-HK" altLang="en-US" sz="3200" dirty="0"/>
                    </a:p>
                  </a:txBody>
                  <a:tcPr marL="92537" marR="92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3200" dirty="0"/>
                        <a:t>01/05 (Fri</a:t>
                      </a:r>
                      <a:r>
                        <a:rPr lang="en-US" altLang="zh-TW" sz="3200" dirty="0"/>
                        <a:t>)</a:t>
                      </a:r>
                      <a:endParaRPr lang="zh-HK" altLang="en-US" sz="3200" dirty="0"/>
                    </a:p>
                  </a:txBody>
                  <a:tcPr marL="92537" marR="92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3200" dirty="0"/>
                        <a:t>Assignment</a:t>
                      </a:r>
                      <a:r>
                        <a:rPr lang="en-US" altLang="zh-HK" sz="3200" baseline="0" dirty="0"/>
                        <a:t> Day (present, if any)</a:t>
                      </a:r>
                      <a:endParaRPr lang="zh-HK" altLang="en-US" sz="3200" dirty="0"/>
                    </a:p>
                  </a:txBody>
                  <a:tcPr marL="92537" marR="92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03/05 (Sun)</a:t>
                      </a:r>
                      <a:endParaRPr lang="zh-HK" altLang="en-US" sz="3200" dirty="0"/>
                    </a:p>
                  </a:txBody>
                  <a:tcPr marL="92537" marR="92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3200" dirty="0"/>
                        <a:t>Deadline</a:t>
                      </a:r>
                      <a:endParaRPr lang="zh-HK" altLang="en-US" sz="3200" dirty="0"/>
                    </a:p>
                  </a:txBody>
                  <a:tcPr marL="92537" marR="92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482383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D867FE-D4D1-4F68-9C85-FBBA8B74CD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910"/>
          <a:stretch/>
        </p:blipFill>
        <p:spPr>
          <a:xfrm>
            <a:off x="975360" y="-14062"/>
            <a:ext cx="9707880" cy="688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87538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C623-CCC8-4AC4-A673-115C9FF5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2 (role play / presentation)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4F9A-B089-4C9E-915D-5B4F22FC8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1.8	Conduct walk-through with superior to review expected results against acceptance criteria and incorporate feedback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List some points how to conduct walk-through…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https://infodesign.com.au/wp-content/uploads/Walkthrough.pdf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262152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C623-CCC8-4AC4-A673-115C9FF5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2 (role play / presentation)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4F9A-B089-4C9E-915D-5B4F22FC8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2.1	Create clean test environment and </a:t>
            </a:r>
            <a:r>
              <a:rPr lang="en-US" sz="2800" dirty="0" err="1">
                <a:solidFill>
                  <a:schemeClr val="tx1"/>
                </a:solidFill>
              </a:rPr>
              <a:t>initialise</a:t>
            </a:r>
            <a:r>
              <a:rPr lang="en-US" sz="2800" dirty="0">
                <a:solidFill>
                  <a:schemeClr val="tx1"/>
                </a:solidFill>
              </a:rPr>
              <a:t> test environment according to test plan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What clean test environment will be, e.g. clearly cookies and history of the browsers…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5217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C623-CCC8-4AC4-A673-115C9FF5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2 (role play / presentation)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4F9A-B089-4C9E-915D-5B4F22FC8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2.2	Run test scripts and document results according to </a:t>
            </a:r>
            <a:r>
              <a:rPr lang="en-US" sz="2800" dirty="0" err="1">
                <a:solidFill>
                  <a:schemeClr val="tx1"/>
                </a:solidFill>
              </a:rPr>
              <a:t>organisational</a:t>
            </a:r>
            <a:r>
              <a:rPr lang="en-US" sz="2800" dirty="0">
                <a:solidFill>
                  <a:schemeClr val="tx1"/>
                </a:solidFill>
              </a:rPr>
              <a:t> testing and acceptance processes and test plan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How to run test scripts and document results… e.g. use clean environment to follow the test scripts to run…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648658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C623-CCC8-4AC4-A673-115C9FF5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2 (role play / presentation)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4F9A-B089-4C9E-915D-5B4F22FC8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2.3	</a:t>
            </a:r>
            <a:r>
              <a:rPr lang="en-US" sz="2800" dirty="0" err="1">
                <a:solidFill>
                  <a:schemeClr val="tx1"/>
                </a:solidFill>
              </a:rPr>
              <a:t>Finalise</a:t>
            </a:r>
            <a:r>
              <a:rPr lang="en-US" sz="2800" dirty="0">
                <a:solidFill>
                  <a:schemeClr val="tx1"/>
                </a:solidFill>
              </a:rPr>
              <a:t> test environment and document completed tests according to test plan and test logs and result sheets.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How to document completed tests… e.g. paper-based? Data input? 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15972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C623-CCC8-4AC4-A673-115C9FF5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2 (role play / presentation)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4F9A-B089-4C9E-915D-5B4F22FC8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2.4	Compare and document actual results to expected results for each system unit and complete result sheets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The importance of comparing and documenting actual results to expected results…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391644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C623-CCC8-4AC4-A673-115C9FF5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2 (role play / presentation)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4F9A-B089-4C9E-915D-5B4F22FC8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3.1	</a:t>
            </a:r>
            <a:r>
              <a:rPr lang="en-US" sz="2800" dirty="0" err="1">
                <a:solidFill>
                  <a:schemeClr val="tx1"/>
                </a:solidFill>
              </a:rPr>
              <a:t>Analyse</a:t>
            </a:r>
            <a:r>
              <a:rPr lang="en-US" sz="2800" dirty="0">
                <a:solidFill>
                  <a:schemeClr val="tx1"/>
                </a:solidFill>
              </a:rPr>
              <a:t> test results against acceptance criteria to identify variances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How to </a:t>
            </a:r>
            <a:r>
              <a:rPr lang="en-US" sz="2800" dirty="0" err="1">
                <a:solidFill>
                  <a:schemeClr val="tx1"/>
                </a:solidFill>
              </a:rPr>
              <a:t>analyse</a:t>
            </a:r>
            <a:r>
              <a:rPr lang="en-US" sz="2800" dirty="0">
                <a:solidFill>
                  <a:schemeClr val="tx1"/>
                </a:solidFill>
              </a:rPr>
              <a:t> test results against acceptance criterial…e.g. any tools like diagram in course materials 3.1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347858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C623-CCC8-4AC4-A673-115C9FF5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2 (role play / presentation)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4F9A-B089-4C9E-915D-5B4F22FC8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3.2	</a:t>
            </a:r>
            <a:r>
              <a:rPr lang="en-US" sz="2800" dirty="0" err="1">
                <a:solidFill>
                  <a:schemeClr val="tx1"/>
                </a:solidFill>
              </a:rPr>
              <a:t>Summarise</a:t>
            </a:r>
            <a:r>
              <a:rPr lang="en-US" sz="2800" dirty="0">
                <a:solidFill>
                  <a:schemeClr val="tx1"/>
                </a:solidFill>
              </a:rPr>
              <a:t> and classify test results to prepare report highlighting critical and urgent variances 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Test results sample, e.g. the next page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113187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E7A343C-4D21-4766-869E-DEDA7A9ECD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8"/>
          <a:stretch/>
        </p:blipFill>
        <p:spPr bwMode="auto">
          <a:xfrm>
            <a:off x="0" y="0"/>
            <a:ext cx="121982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400083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C623-CCC8-4AC4-A673-115C9FF5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2 (role play / presentation)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4F9A-B089-4C9E-915D-5B4F22FC8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3.3	Notify contact in operations of test completion to communicate implications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The importance of notifying contact in operations of test completion…  You can refer to course materials 3.3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768342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C623-CCC8-4AC4-A673-115C9FF5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1 (Q &amp; 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4F9A-B089-4C9E-915D-5B4F22FC8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571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Question 1: Choose one automated test tool for website and describe the key features and processes.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Related to course materials 1.3</a:t>
            </a:r>
          </a:p>
          <a:p>
            <a:pPr marL="0" indent="0">
              <a:buNone/>
            </a:pPr>
            <a:r>
              <a:rPr lang="en-US" sz="2800" dirty="0"/>
              <a:t>e.g. You can pick any one and describe the key features and processes.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https://www.capterra.com/sem-compare/automated-testing-software?gclid=EAIaIQobChMIkLXu6enr6AIVjQ4rCh29lQxQEAAYBCAAEgJY9_D_BwE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6461687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C623-CCC8-4AC4-A673-115C9FF5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2 (role play / presentation)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4F9A-B089-4C9E-915D-5B4F22FC8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3.4	Obtain and incorporate feedback from superior on test results report to </a:t>
            </a:r>
            <a:r>
              <a:rPr lang="en-US" sz="2800" dirty="0" err="1">
                <a:solidFill>
                  <a:schemeClr val="tx1"/>
                </a:solidFill>
              </a:rPr>
              <a:t>finalise</a:t>
            </a:r>
            <a:r>
              <a:rPr lang="en-US" sz="2800" dirty="0">
                <a:solidFill>
                  <a:schemeClr val="tx1"/>
                </a:solidFill>
              </a:rPr>
              <a:t> report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The procedure to obtain and incorporate feedback from superior… e.g. hold a meeting, sign non-disclosure agreement…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872858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9603-CC39-4C2D-AEED-F07EB79C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 –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CA885-4B74-4691-BC8E-EB92C239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571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Part 1 – Develop a test plan for the website you used in Task 2</a:t>
            </a:r>
          </a:p>
          <a:p>
            <a:r>
              <a:rPr lang="en-US" sz="3200" dirty="0"/>
              <a:t>Here is sample test plan template </a:t>
            </a:r>
          </a:p>
          <a:p>
            <a:r>
              <a:rPr lang="en-AU" u="sng" dirty="0">
                <a:hlinkClick r:id="rId2"/>
              </a:rPr>
              <a:t>http://uniinstitute.com.au/ica50615/pst_respak/images/Template%20TESTPLAN.pdf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57143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9603-CC39-4C2D-AEED-F07EB79C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 –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CA885-4B74-4691-BC8E-EB92C239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5719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Part 1 – Develop a test plan for the website you used in Task 2</a:t>
            </a:r>
          </a:p>
          <a:p>
            <a:r>
              <a:rPr lang="en-US" sz="3200" dirty="0"/>
              <a:t>Test plan should include the following items</a:t>
            </a:r>
          </a:p>
          <a:p>
            <a:pPr lvl="0" fontAlgn="base"/>
            <a:r>
              <a:rPr lang="en-AU" dirty="0"/>
              <a:t>Test items</a:t>
            </a:r>
            <a:endParaRPr lang="en-US" dirty="0"/>
          </a:p>
          <a:p>
            <a:pPr lvl="0" fontAlgn="base"/>
            <a:r>
              <a:rPr lang="en-AU" dirty="0"/>
              <a:t>Features to be tested</a:t>
            </a:r>
            <a:endParaRPr lang="en-US" dirty="0"/>
          </a:p>
          <a:p>
            <a:pPr lvl="0" fontAlgn="base"/>
            <a:r>
              <a:rPr lang="en-AU" dirty="0"/>
              <a:t>Features not to be tested</a:t>
            </a:r>
            <a:endParaRPr lang="en-US" dirty="0"/>
          </a:p>
          <a:p>
            <a:pPr lvl="0" fontAlgn="base"/>
            <a:r>
              <a:rPr lang="en-AU" dirty="0"/>
              <a:t>Approach</a:t>
            </a:r>
            <a:endParaRPr lang="en-US" dirty="0"/>
          </a:p>
          <a:p>
            <a:pPr lvl="0" fontAlgn="base"/>
            <a:r>
              <a:rPr lang="en-AU" dirty="0"/>
              <a:t>Pass/ Fail criteria</a:t>
            </a:r>
            <a:endParaRPr lang="en-US" dirty="0"/>
          </a:p>
          <a:p>
            <a:pPr lvl="0" fontAlgn="base"/>
            <a:r>
              <a:rPr lang="en-AU" dirty="0"/>
              <a:t>Testing Process</a:t>
            </a:r>
            <a:endParaRPr lang="en-US" dirty="0"/>
          </a:p>
          <a:p>
            <a:pPr lvl="0" fontAlgn="base"/>
            <a:r>
              <a:rPr lang="en-AU" dirty="0"/>
              <a:t>Environmental requirements</a:t>
            </a:r>
            <a:endParaRPr lang="en-US" dirty="0"/>
          </a:p>
          <a:p>
            <a:pPr lvl="0" fontAlgn="base"/>
            <a:r>
              <a:rPr lang="en-AU" dirty="0"/>
              <a:t>Change management procedures</a:t>
            </a:r>
          </a:p>
          <a:p>
            <a:pPr lvl="0" fontAlgn="base"/>
            <a:r>
              <a:rPr lang="en-AU" dirty="0"/>
              <a:t>Plan approvals</a:t>
            </a:r>
            <a:endParaRPr lang="en-US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50010402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9603-CC39-4C2D-AEED-F07EB79C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 –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CA885-4B74-4691-BC8E-EB92C239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571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Part 2 – conduct the test and generate test report</a:t>
            </a:r>
          </a:p>
          <a:p>
            <a:r>
              <a:rPr lang="en-US" sz="3200" dirty="0"/>
              <a:t>Test report should include the following items</a:t>
            </a:r>
          </a:p>
          <a:p>
            <a:endParaRPr lang="en-US" sz="3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970C96-AA69-4A5F-A3EF-1D89DBD24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491819"/>
              </p:ext>
            </p:extLst>
          </p:nvPr>
        </p:nvGraphicFramePr>
        <p:xfrm>
          <a:off x="934065" y="3659511"/>
          <a:ext cx="1077615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451">
                  <a:extLst>
                    <a:ext uri="{9D8B030D-6E8A-4147-A177-3AD203B41FA5}">
                      <a16:colId xmlns:a16="http://schemas.microsoft.com/office/drawing/2014/main" val="213213231"/>
                    </a:ext>
                  </a:extLst>
                </a:gridCol>
                <a:gridCol w="1539451">
                  <a:extLst>
                    <a:ext uri="{9D8B030D-6E8A-4147-A177-3AD203B41FA5}">
                      <a16:colId xmlns:a16="http://schemas.microsoft.com/office/drawing/2014/main" val="2990280220"/>
                    </a:ext>
                  </a:extLst>
                </a:gridCol>
                <a:gridCol w="1539451">
                  <a:extLst>
                    <a:ext uri="{9D8B030D-6E8A-4147-A177-3AD203B41FA5}">
                      <a16:colId xmlns:a16="http://schemas.microsoft.com/office/drawing/2014/main" val="4268366042"/>
                    </a:ext>
                  </a:extLst>
                </a:gridCol>
                <a:gridCol w="1539451">
                  <a:extLst>
                    <a:ext uri="{9D8B030D-6E8A-4147-A177-3AD203B41FA5}">
                      <a16:colId xmlns:a16="http://schemas.microsoft.com/office/drawing/2014/main" val="1244061338"/>
                    </a:ext>
                  </a:extLst>
                </a:gridCol>
                <a:gridCol w="1539451">
                  <a:extLst>
                    <a:ext uri="{9D8B030D-6E8A-4147-A177-3AD203B41FA5}">
                      <a16:colId xmlns:a16="http://schemas.microsoft.com/office/drawing/2014/main" val="2058338963"/>
                    </a:ext>
                  </a:extLst>
                </a:gridCol>
                <a:gridCol w="1539451">
                  <a:extLst>
                    <a:ext uri="{9D8B030D-6E8A-4147-A177-3AD203B41FA5}">
                      <a16:colId xmlns:a16="http://schemas.microsoft.com/office/drawing/2014/main" val="672898417"/>
                    </a:ext>
                  </a:extLst>
                </a:gridCol>
                <a:gridCol w="1539451">
                  <a:extLst>
                    <a:ext uri="{9D8B030D-6E8A-4147-A177-3AD203B41FA5}">
                      <a16:colId xmlns:a16="http://schemas.microsoft.com/office/drawing/2014/main" val="1007995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fontAlgn="base"/>
                      <a:r>
                        <a:rPr lang="en-A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/>
                      <a:r>
                        <a:rPr lang="en-A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Descriptions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/>
                      <a:r>
                        <a:rPr lang="en-A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Test Cycle Executed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/>
                      <a:r>
                        <a:rPr lang="en-A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Test Cycle Passed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/>
                      <a:r>
                        <a:rPr lang="en-A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Cycle Pending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/>
                      <a:r>
                        <a:rPr lang="en-A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/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Remarks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05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fontAlgn="base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new Customer is 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422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777593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9603-CC39-4C2D-AEED-F07EB79C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 –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CA885-4B74-4691-BC8E-EB92C239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571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Part 3 – </a:t>
            </a:r>
            <a:r>
              <a:rPr lang="en-US" sz="3200" dirty="0" err="1"/>
              <a:t>Analyse</a:t>
            </a:r>
            <a:r>
              <a:rPr lang="en-US" sz="3200" dirty="0"/>
              <a:t> and classify results. Compare the test result with acceptance criteria, classify any critical and urgent variances</a:t>
            </a:r>
          </a:p>
          <a:p>
            <a:r>
              <a:rPr lang="en-US" sz="3200" dirty="0"/>
              <a:t>List all acceptance criteria and compare with result</a:t>
            </a:r>
          </a:p>
          <a:p>
            <a:endParaRPr lang="en-US" sz="3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DA800E-3D6F-4F7E-BC67-A66806D4C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928484"/>
              </p:ext>
            </p:extLst>
          </p:nvPr>
        </p:nvGraphicFramePr>
        <p:xfrm>
          <a:off x="1022554" y="4572000"/>
          <a:ext cx="10726995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665">
                  <a:extLst>
                    <a:ext uri="{9D8B030D-6E8A-4147-A177-3AD203B41FA5}">
                      <a16:colId xmlns:a16="http://schemas.microsoft.com/office/drawing/2014/main" val="2990280220"/>
                    </a:ext>
                  </a:extLst>
                </a:gridCol>
                <a:gridCol w="3575665">
                  <a:extLst>
                    <a:ext uri="{9D8B030D-6E8A-4147-A177-3AD203B41FA5}">
                      <a16:colId xmlns:a16="http://schemas.microsoft.com/office/drawing/2014/main" val="2091478576"/>
                    </a:ext>
                  </a:extLst>
                </a:gridCol>
                <a:gridCol w="3575665">
                  <a:extLst>
                    <a:ext uri="{9D8B030D-6E8A-4147-A177-3AD203B41FA5}">
                      <a16:colId xmlns:a16="http://schemas.microsoft.com/office/drawing/2014/main" val="1007995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fontAlgn="base"/>
                      <a:r>
                        <a:rPr lang="en-A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Acceptance Criteria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Critical and urgent variances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05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when I click on the ‘New Customer’, ‘Add New Customer’ page will be displayed on the right-hand 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page is shown on the left-hand 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Urgent variance - Should be corrected immediately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422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267545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Task 3 – DOCUMENTATION</a:t>
            </a:r>
            <a:br>
              <a:rPr lang="en-US" altLang="zh-HK" dirty="0"/>
            </a:b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493521"/>
            <a:ext cx="10178322" cy="5364480"/>
          </a:xfrm>
        </p:spPr>
        <p:txBody>
          <a:bodyPr>
            <a:noAutofit/>
          </a:bodyPr>
          <a:lstStyle/>
          <a:p>
            <a:r>
              <a:rPr lang="en-US" altLang="zh-HK" sz="3200" dirty="0"/>
              <a:t>Test plan</a:t>
            </a:r>
          </a:p>
          <a:p>
            <a:r>
              <a:rPr lang="en-US" altLang="zh-HK" sz="3200" dirty="0"/>
              <a:t>Test Result</a:t>
            </a:r>
          </a:p>
          <a:p>
            <a:r>
              <a:rPr lang="en-US" altLang="zh-HK" sz="3200" dirty="0" err="1"/>
              <a:t>Analysed</a:t>
            </a:r>
            <a:r>
              <a:rPr lang="en-US" altLang="zh-HK" sz="3200" dirty="0"/>
              <a:t> and classified result</a:t>
            </a:r>
          </a:p>
        </p:txBody>
      </p:sp>
    </p:spTree>
    <p:extLst>
      <p:ext uri="{BB962C8B-B14F-4D97-AF65-F5344CB8AC3E}">
        <p14:creationId xmlns:p14="http://schemas.microsoft.com/office/powerpoint/2010/main" val="1174570345"/>
      </p:ext>
    </p:extLst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Submission GUIDELINES</a:t>
            </a:r>
            <a:br>
              <a:rPr lang="en-US" altLang="zh-HK" dirty="0"/>
            </a:b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493521"/>
            <a:ext cx="10178322" cy="5364480"/>
          </a:xfrm>
        </p:spPr>
        <p:txBody>
          <a:bodyPr>
            <a:noAutofit/>
          </a:bodyPr>
          <a:lstStyle/>
          <a:p>
            <a:r>
              <a:rPr lang="en-US" altLang="zh-HK" sz="3200" dirty="0"/>
              <a:t>Task 1</a:t>
            </a:r>
          </a:p>
          <a:p>
            <a:pPr lvl="1"/>
            <a:r>
              <a:rPr lang="en-US" altLang="zh-HK" sz="2400" dirty="0">
                <a:solidFill>
                  <a:srgbClr val="FF0000"/>
                </a:solidFill>
              </a:rPr>
              <a:t>Answer in the “ICTSAS519 - Assessment Task 1[Your Name]” and submit</a:t>
            </a:r>
          </a:p>
          <a:p>
            <a:r>
              <a:rPr lang="en-US" altLang="zh-HK" sz="3200" dirty="0"/>
              <a:t>Task 2 (Compress the files and submit)</a:t>
            </a:r>
          </a:p>
          <a:p>
            <a:pPr lvl="1"/>
            <a:r>
              <a:rPr lang="en-US" altLang="zh-HK" sz="2000" dirty="0">
                <a:solidFill>
                  <a:srgbClr val="FF0000"/>
                </a:solidFill>
              </a:rPr>
              <a:t>PowerPoint (or any presentation software)</a:t>
            </a:r>
          </a:p>
          <a:p>
            <a:pPr lvl="1"/>
            <a:r>
              <a:rPr lang="en-US" altLang="zh-HK" sz="2400" dirty="0">
                <a:solidFill>
                  <a:srgbClr val="FF0000"/>
                </a:solidFill>
              </a:rPr>
              <a:t>Fill in the student details in “ICTSAS519 - Assessment Task 2[Your Name]” </a:t>
            </a:r>
          </a:p>
          <a:p>
            <a:r>
              <a:rPr lang="en-US" altLang="zh-HK" sz="3200" dirty="0"/>
              <a:t>Task 3 (Compress the files and submit)</a:t>
            </a:r>
          </a:p>
          <a:p>
            <a:pPr lvl="1"/>
            <a:r>
              <a:rPr lang="en-US" altLang="zh-HK" sz="2400" dirty="0">
                <a:solidFill>
                  <a:srgbClr val="FF0000"/>
                </a:solidFill>
              </a:rPr>
              <a:t>Prepare 3 documents</a:t>
            </a:r>
          </a:p>
          <a:p>
            <a:pPr lvl="1"/>
            <a:r>
              <a:rPr lang="en-US" altLang="zh-HK" sz="2400" dirty="0">
                <a:solidFill>
                  <a:srgbClr val="FF0000"/>
                </a:solidFill>
              </a:rPr>
              <a:t>Fill in the student details in “ICTSAS519 - Assessment Task 3[Your Name]”</a:t>
            </a:r>
          </a:p>
        </p:txBody>
      </p:sp>
    </p:spTree>
    <p:extLst>
      <p:ext uri="{BB962C8B-B14F-4D97-AF65-F5344CB8AC3E}">
        <p14:creationId xmlns:p14="http://schemas.microsoft.com/office/powerpoint/2010/main" val="1431811522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C623-CCC8-4AC4-A673-115C9FF5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1 (Q &amp; 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4F9A-B089-4C9E-915D-5B4F22FC8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571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Question 2: Describe the typical procedure for one of the testing and acceptance.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Related to course materials 1.1</a:t>
            </a:r>
          </a:p>
          <a:p>
            <a:pPr marL="0" indent="0">
              <a:buNone/>
            </a:pPr>
            <a:r>
              <a:rPr lang="en-US" sz="2800" dirty="0"/>
              <a:t>e.g. Usability Testing/ Load Testing / Security Testing … and describe the procedure.</a:t>
            </a:r>
          </a:p>
        </p:txBody>
      </p:sp>
    </p:spTree>
    <p:extLst>
      <p:ext uri="{BB962C8B-B14F-4D97-AF65-F5344CB8AC3E}">
        <p14:creationId xmlns:p14="http://schemas.microsoft.com/office/powerpoint/2010/main" val="816580598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C623-CCC8-4AC4-A673-115C9FF5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1 (Q &amp; 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4F9A-B089-4C9E-915D-5B4F22FC8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571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Question 3:  What are the Implications for </a:t>
            </a:r>
            <a:r>
              <a:rPr lang="en-US" sz="2800" dirty="0" err="1"/>
              <a:t>organisational</a:t>
            </a:r>
            <a:r>
              <a:rPr lang="en-US" sz="2800" dirty="0"/>
              <a:t> operations of system testing activities?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Related to course materials 1.6</a:t>
            </a:r>
          </a:p>
          <a:p>
            <a:pPr marL="0" indent="0">
              <a:buNone/>
            </a:pPr>
            <a:r>
              <a:rPr lang="en-US" sz="2800" dirty="0"/>
              <a:t>You can state some examples for the following areas.</a:t>
            </a:r>
          </a:p>
          <a:p>
            <a:pPr marL="0" indent="0">
              <a:buNone/>
            </a:pPr>
            <a:r>
              <a:rPr lang="en-US" sz="2800" dirty="0"/>
              <a:t>e.g. network issues, budget issues, manpower issues</a:t>
            </a:r>
          </a:p>
        </p:txBody>
      </p:sp>
    </p:spTree>
    <p:extLst>
      <p:ext uri="{BB962C8B-B14F-4D97-AF65-F5344CB8AC3E}">
        <p14:creationId xmlns:p14="http://schemas.microsoft.com/office/powerpoint/2010/main" val="1735020588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C623-CCC8-4AC4-A673-115C9FF5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1 (Q &amp; 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4F9A-B089-4C9E-915D-5B4F22FC8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sz="2800" dirty="0"/>
              <a:t>Question 4: Briefly describe the software life cycle in your own words. </a:t>
            </a:r>
          </a:p>
          <a:p>
            <a:pPr marL="0" indent="0">
              <a:buNone/>
            </a:pPr>
            <a:endParaRPr lang="en-US" altLang="zh-HK" sz="2800" dirty="0"/>
          </a:p>
          <a:p>
            <a:pPr marL="0" indent="0">
              <a:buNone/>
            </a:pPr>
            <a:r>
              <a:rPr lang="en-US" altLang="zh-HK" sz="2800" dirty="0"/>
              <a:t>Related to course materials 1.2</a:t>
            </a:r>
          </a:p>
          <a:p>
            <a:pPr marL="0" indent="0">
              <a:buNone/>
            </a:pPr>
            <a:r>
              <a:rPr lang="en-US" altLang="zh-TW" sz="2800" dirty="0"/>
              <a:t>e.g. Waterfall Model…</a:t>
            </a:r>
            <a:endParaRPr lang="zh-TW" altLang="zh-HK" sz="2800" dirty="0"/>
          </a:p>
        </p:txBody>
      </p:sp>
    </p:spTree>
    <p:extLst>
      <p:ext uri="{BB962C8B-B14F-4D97-AF65-F5344CB8AC3E}">
        <p14:creationId xmlns:p14="http://schemas.microsoft.com/office/powerpoint/2010/main" val="1925408566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C623-CCC8-4AC4-A673-115C9FF5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1 (Q &amp; 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4F9A-B089-4C9E-915D-5B4F22FC8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571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HK" sz="2800" dirty="0"/>
              <a:t>Question 5: How to identify different users and modules? </a:t>
            </a:r>
          </a:p>
          <a:p>
            <a:pPr marL="0" indent="0">
              <a:buNone/>
            </a:pPr>
            <a:endParaRPr lang="en-US" altLang="zh-HK" sz="2800" dirty="0"/>
          </a:p>
          <a:p>
            <a:pPr marL="0" indent="0">
              <a:buNone/>
            </a:pPr>
            <a:r>
              <a:rPr lang="en-US" altLang="zh-HK" sz="2800" dirty="0"/>
              <a:t>Related to course materials 1.4</a:t>
            </a:r>
          </a:p>
          <a:p>
            <a:pPr marL="0" indent="0">
              <a:buNone/>
            </a:pPr>
            <a:r>
              <a:rPr lang="en-US" altLang="zh-TW" sz="2800" dirty="0"/>
              <a:t>e.g. different users – divide the testing up into small tasks… </a:t>
            </a:r>
          </a:p>
          <a:p>
            <a:pPr marL="0" indent="0">
              <a:buNone/>
            </a:pPr>
            <a:r>
              <a:rPr lang="en-US" altLang="zh-TW" sz="2800" dirty="0"/>
              <a:t>Different modules – divide the testing up into functions…</a:t>
            </a:r>
            <a:endParaRPr lang="zh-TW" altLang="zh-HK" sz="3600" dirty="0"/>
          </a:p>
        </p:txBody>
      </p:sp>
    </p:spTree>
    <p:extLst>
      <p:ext uri="{BB962C8B-B14F-4D97-AF65-F5344CB8AC3E}">
        <p14:creationId xmlns:p14="http://schemas.microsoft.com/office/powerpoint/2010/main" val="3871925829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C623-CCC8-4AC4-A673-115C9FF5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1 (Q &amp; 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4F9A-B089-4C9E-915D-5B4F22FC8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sz="2800" dirty="0"/>
              <a:t>Question 6: Write three test cases for website. </a:t>
            </a:r>
          </a:p>
          <a:p>
            <a:pPr marL="0" indent="0">
              <a:buNone/>
            </a:pPr>
            <a:endParaRPr lang="en-US" altLang="zh-HK" sz="2800" dirty="0"/>
          </a:p>
          <a:p>
            <a:pPr marL="0" indent="0">
              <a:buNone/>
            </a:pPr>
            <a:r>
              <a:rPr lang="en-US" altLang="zh-HK" sz="2800" dirty="0"/>
              <a:t>Related to course materials 2.2</a:t>
            </a:r>
          </a:p>
          <a:p>
            <a:pPr marL="0" indent="0">
              <a:buNone/>
            </a:pPr>
            <a:r>
              <a:rPr lang="en-US" altLang="zh-TW" sz="2800" dirty="0"/>
              <a:t>You</a:t>
            </a:r>
            <a:r>
              <a:rPr lang="zh-TW" altLang="en-US" sz="2800" dirty="0"/>
              <a:t> </a:t>
            </a:r>
            <a:r>
              <a:rPr lang="en-US" altLang="zh-TW" sz="2800" dirty="0"/>
              <a:t>can</a:t>
            </a:r>
            <a:r>
              <a:rPr lang="zh-TW" altLang="en-US" sz="2800" dirty="0"/>
              <a:t> </a:t>
            </a:r>
            <a:r>
              <a:rPr lang="en-US" altLang="zh-TW" sz="2800" dirty="0"/>
              <a:t>try</a:t>
            </a:r>
            <a:r>
              <a:rPr lang="zh-TW" altLang="en-US" sz="2800" dirty="0"/>
              <a:t> </a:t>
            </a:r>
            <a:r>
              <a:rPr lang="en-US" altLang="zh-TW" sz="2800" dirty="0"/>
              <a:t>to</a:t>
            </a:r>
            <a:r>
              <a:rPr lang="zh-TW" altLang="en-US" sz="2800" dirty="0"/>
              <a:t> </a:t>
            </a:r>
            <a:r>
              <a:rPr lang="en-US" altLang="zh-TW" sz="2800" dirty="0"/>
              <a:t>design</a:t>
            </a:r>
            <a:r>
              <a:rPr lang="zh-TW" altLang="en-US" sz="2800" dirty="0"/>
              <a:t> </a:t>
            </a:r>
            <a:r>
              <a:rPr lang="en-US" altLang="zh-TW" sz="2800" dirty="0"/>
              <a:t>3</a:t>
            </a:r>
            <a:r>
              <a:rPr lang="zh-TW" altLang="en-US" sz="2800" dirty="0"/>
              <a:t> </a:t>
            </a:r>
            <a:r>
              <a:rPr lang="en-US" altLang="zh-TW" sz="2800" dirty="0"/>
              <a:t>test</a:t>
            </a:r>
            <a:r>
              <a:rPr lang="zh-TW" altLang="en-US" sz="2800" dirty="0"/>
              <a:t> </a:t>
            </a:r>
            <a:r>
              <a:rPr lang="en-US" altLang="zh-TW" sz="2800" dirty="0"/>
              <a:t>cases</a:t>
            </a:r>
            <a:r>
              <a:rPr lang="zh-TW" altLang="en-US" sz="2800" dirty="0"/>
              <a:t> </a:t>
            </a:r>
            <a:r>
              <a:rPr lang="en-US" altLang="zh-TW" sz="2800" dirty="0"/>
              <a:t>with</a:t>
            </a:r>
            <a:r>
              <a:rPr lang="zh-TW" altLang="en-US" sz="2800" dirty="0"/>
              <a:t> </a:t>
            </a:r>
            <a:r>
              <a:rPr lang="en-US" altLang="zh-TW" sz="2800" dirty="0"/>
              <a:t>the</a:t>
            </a:r>
            <a:r>
              <a:rPr lang="zh-TW" altLang="en-US" sz="2800" dirty="0"/>
              <a:t> </a:t>
            </a:r>
            <a:r>
              <a:rPr lang="en-US" altLang="zh-TW" sz="2800" dirty="0"/>
              <a:t>help</a:t>
            </a:r>
            <a:r>
              <a:rPr lang="zh-TW" altLang="en-US" sz="2800" dirty="0"/>
              <a:t> </a:t>
            </a:r>
            <a:r>
              <a:rPr lang="en-US" altLang="zh-TW" sz="2800" dirty="0"/>
              <a:t>of</a:t>
            </a:r>
            <a:r>
              <a:rPr lang="zh-TW" altLang="en-US" sz="2800" dirty="0"/>
              <a:t> </a:t>
            </a:r>
            <a:r>
              <a:rPr lang="en-US" altLang="zh-TW" sz="2800" dirty="0"/>
              <a:t>the</a:t>
            </a:r>
            <a:r>
              <a:rPr lang="zh-TW" altLang="en-US" sz="2800" dirty="0"/>
              <a:t> </a:t>
            </a:r>
            <a:r>
              <a:rPr lang="en-US" altLang="zh-TW" sz="2800" dirty="0"/>
              <a:t>link</a:t>
            </a:r>
            <a:r>
              <a:rPr lang="zh-TW" altLang="en-US" sz="2800" dirty="0"/>
              <a:t> </a:t>
            </a:r>
            <a:r>
              <a:rPr lang="en-US" altLang="zh-TW" sz="2800" dirty="0"/>
              <a:t>below.</a:t>
            </a:r>
            <a:endParaRPr lang="en-US" altLang="zh-HK" sz="2800" dirty="0">
              <a:hlinkClick r:id="rId2"/>
            </a:endParaRPr>
          </a:p>
          <a:p>
            <a:pPr marL="0" indent="0">
              <a:buNone/>
            </a:pPr>
            <a:r>
              <a:rPr lang="en-US" altLang="zh-HK" sz="2800" dirty="0">
                <a:hlinkClick r:id="rId2"/>
              </a:rPr>
              <a:t>http://softwaretestingfundamentals.com/test-case/</a:t>
            </a:r>
            <a:endParaRPr lang="en-US" altLang="zh-HK" sz="2800" dirty="0"/>
          </a:p>
          <a:p>
            <a:pPr marL="0" indent="0">
              <a:buNone/>
            </a:pPr>
            <a:endParaRPr lang="en-US" altLang="zh-HK" sz="2800" dirty="0"/>
          </a:p>
          <a:p>
            <a:pPr marL="0" indent="0">
              <a:buNone/>
            </a:pPr>
            <a:endParaRPr lang="en-AU" altLang="zh-TW" sz="2800" dirty="0"/>
          </a:p>
          <a:p>
            <a:pPr marL="0" indent="0">
              <a:buNone/>
            </a:pPr>
            <a:endParaRPr lang="zh-TW" altLang="zh-HK" sz="2800" dirty="0"/>
          </a:p>
        </p:txBody>
      </p:sp>
    </p:spTree>
    <p:extLst>
      <p:ext uri="{BB962C8B-B14F-4D97-AF65-F5344CB8AC3E}">
        <p14:creationId xmlns:p14="http://schemas.microsoft.com/office/powerpoint/2010/main" val="1089528230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C623-CCC8-4AC4-A673-115C9FF5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1 (Q &amp; 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4F9A-B089-4C9E-915D-5B4F22FC8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sz="2800" dirty="0"/>
              <a:t>Question 7: What is proofing content? </a:t>
            </a:r>
          </a:p>
          <a:p>
            <a:pPr marL="0" indent="0">
              <a:buNone/>
            </a:pPr>
            <a:endParaRPr lang="en-US" altLang="zh-HK" sz="2800" dirty="0"/>
          </a:p>
          <a:p>
            <a:pPr marL="0" indent="0">
              <a:buNone/>
            </a:pPr>
            <a:r>
              <a:rPr lang="en-US" altLang="zh-HK" sz="2800" dirty="0"/>
              <a:t>Related to course materials 1.1</a:t>
            </a:r>
          </a:p>
          <a:p>
            <a:pPr marL="0" indent="0">
              <a:buNone/>
            </a:pPr>
            <a:r>
              <a:rPr lang="en-US" altLang="zh-TW" sz="2800" dirty="0"/>
              <a:t>e.g. checking broken links, typo …</a:t>
            </a:r>
            <a:endParaRPr lang="zh-TW" altLang="zh-HK" sz="2800" dirty="0"/>
          </a:p>
        </p:txBody>
      </p:sp>
    </p:spTree>
    <p:extLst>
      <p:ext uri="{BB962C8B-B14F-4D97-AF65-F5344CB8AC3E}">
        <p14:creationId xmlns:p14="http://schemas.microsoft.com/office/powerpoint/2010/main" val="2255660817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20906</TotalTime>
  <Words>1591</Words>
  <Application>Microsoft Office PowerPoint</Application>
  <PresentationFormat>Widescreen</PresentationFormat>
  <Paragraphs>200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Gill Sans MT</vt:lpstr>
      <vt:lpstr>Impact</vt:lpstr>
      <vt:lpstr>Badge</vt:lpstr>
      <vt:lpstr>ICTSAS519</vt:lpstr>
      <vt:lpstr>Timetable</vt:lpstr>
      <vt:lpstr>TASK 1 (Q &amp; A)</vt:lpstr>
      <vt:lpstr>TASK 1 (Q &amp; A)</vt:lpstr>
      <vt:lpstr>TASK 1 (Q &amp; A)</vt:lpstr>
      <vt:lpstr>TASK 1 (Q &amp; A)</vt:lpstr>
      <vt:lpstr>TASK 1 (Q &amp; A)</vt:lpstr>
      <vt:lpstr>TASK 1 (Q &amp; A)</vt:lpstr>
      <vt:lpstr>TASK 1 (Q &amp; A)</vt:lpstr>
      <vt:lpstr>TASK 1 (Q &amp; A)</vt:lpstr>
      <vt:lpstr>TASK 1 (Q &amp; A)</vt:lpstr>
      <vt:lpstr>TASK 2 (role play / presentation)</vt:lpstr>
      <vt:lpstr>TASK 2 (role play / presentation)</vt:lpstr>
      <vt:lpstr>TASK 2 (role play / presentation)</vt:lpstr>
      <vt:lpstr>TASK 2 (role play / presentation)</vt:lpstr>
      <vt:lpstr>TASK 2 (role play / presentation)</vt:lpstr>
      <vt:lpstr>TASK 2 (role play / presentation)</vt:lpstr>
      <vt:lpstr>TASK 2 (role play / presentation)</vt:lpstr>
      <vt:lpstr>TASK 2 (role play / presentation)</vt:lpstr>
      <vt:lpstr>PowerPoint Presentation</vt:lpstr>
      <vt:lpstr>TASK 2 (role play / presentation)</vt:lpstr>
      <vt:lpstr>TASK 2 (role play / presentation)</vt:lpstr>
      <vt:lpstr>TASK 2 (role play / presentation)</vt:lpstr>
      <vt:lpstr>TASK 2 (role play / presentation)</vt:lpstr>
      <vt:lpstr>TASK 2 (role play / presentation)</vt:lpstr>
      <vt:lpstr>TASK 2 (role play / presentation)</vt:lpstr>
      <vt:lpstr>TASK 2 (role play / presentation)</vt:lpstr>
      <vt:lpstr>PowerPoint Presentation</vt:lpstr>
      <vt:lpstr>TASK 2 (role play / presentation)</vt:lpstr>
      <vt:lpstr>TASK 2 (role play / presentation)</vt:lpstr>
      <vt:lpstr>TASK 3 – REQUIREMENTs</vt:lpstr>
      <vt:lpstr>TASK 3 – REQUIREMENTs</vt:lpstr>
      <vt:lpstr>TASK 3 – REQUIREMENTs</vt:lpstr>
      <vt:lpstr>TASK 3 – REQUIREMENTs</vt:lpstr>
      <vt:lpstr>Task 3 – DOCUMENTATION </vt:lpstr>
      <vt:lpstr>Submission GUIDELINES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ICTICT503</dc:title>
  <dc:creator>Trison Adelaide</dc:creator>
  <cp:lastModifiedBy>Ida Ho</cp:lastModifiedBy>
  <cp:revision>235</cp:revision>
  <cp:lastPrinted>2019-11-06T23:05:23Z</cp:lastPrinted>
  <dcterms:created xsi:type="dcterms:W3CDTF">2019-10-13T22:39:31Z</dcterms:created>
  <dcterms:modified xsi:type="dcterms:W3CDTF">2020-04-30T00:31:53Z</dcterms:modified>
</cp:coreProperties>
</file>