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57" r:id="rId3"/>
    <p:sldId id="258" r:id="rId4"/>
    <p:sldId id="259" r:id="rId5"/>
    <p:sldId id="260" r:id="rId6"/>
    <p:sldId id="261" r:id="rId7"/>
    <p:sldId id="262" r:id="rId8"/>
    <p:sldId id="267"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24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FE06-DF1F-460E-AD27-4E11A4CB1BB0}"/>
              </a:ext>
            </a:extLst>
          </p:cNvPr>
          <p:cNvSpPr>
            <a:spLocks noGrp="1"/>
          </p:cNvSpPr>
          <p:nvPr>
            <p:ph type="ctrTitle"/>
          </p:nvPr>
        </p:nvSpPr>
        <p:spPr>
          <a:xfrm>
            <a:off x="1433385" y="262361"/>
            <a:ext cx="10071228" cy="1195736"/>
          </a:xfrm>
        </p:spPr>
        <p:txBody>
          <a:bodyPr>
            <a:normAutofit fontScale="90000"/>
          </a:bodyPr>
          <a:lstStyle/>
          <a:p>
            <a:r>
              <a:rPr lang="en-AU" sz="2000" b="1" dirty="0"/>
              <a:t>Author: </a:t>
            </a:r>
            <a:r>
              <a:rPr lang="en-AU" sz="2000" i="1" dirty="0"/>
              <a:t>Alessandro Ferro</a:t>
            </a:r>
            <a:br>
              <a:rPr lang="en-AU" dirty="0"/>
            </a:br>
            <a:endParaRPr lang="en-AU" dirty="0"/>
          </a:p>
        </p:txBody>
      </p:sp>
      <p:sp>
        <p:nvSpPr>
          <p:cNvPr id="3" name="Subtitle 2">
            <a:extLst>
              <a:ext uri="{FF2B5EF4-FFF2-40B4-BE49-F238E27FC236}">
                <a16:creationId xmlns:a16="http://schemas.microsoft.com/office/drawing/2014/main" id="{2BE54F06-956C-4959-A74E-74085AC1A204}"/>
              </a:ext>
            </a:extLst>
          </p:cNvPr>
          <p:cNvSpPr>
            <a:spLocks noGrp="1"/>
          </p:cNvSpPr>
          <p:nvPr>
            <p:ph type="subTitle" idx="1"/>
          </p:nvPr>
        </p:nvSpPr>
        <p:spPr>
          <a:xfrm>
            <a:off x="1433385" y="2026508"/>
            <a:ext cx="10071228" cy="4569133"/>
          </a:xfrm>
        </p:spPr>
        <p:txBody>
          <a:bodyPr/>
          <a:lstStyle/>
          <a:p>
            <a:pPr algn="ctr"/>
            <a:r>
              <a:rPr lang="en-AU" sz="4000" b="1" dirty="0">
                <a:solidFill>
                  <a:schemeClr val="accent2">
                    <a:lumMod val="75000"/>
                  </a:schemeClr>
                </a:solidFill>
              </a:rPr>
              <a:t>ICTIWEB501</a:t>
            </a:r>
            <a:endParaRPr lang="en-AU" sz="4000" dirty="0">
              <a:solidFill>
                <a:schemeClr val="accent2">
                  <a:lumMod val="75000"/>
                </a:schemeClr>
              </a:solidFill>
            </a:endParaRPr>
          </a:p>
          <a:p>
            <a:pPr algn="ctr"/>
            <a:r>
              <a:rPr lang="en-AU" sz="4000" b="1" dirty="0">
                <a:solidFill>
                  <a:schemeClr val="accent2">
                    <a:lumMod val="75000"/>
                  </a:schemeClr>
                </a:solidFill>
              </a:rPr>
              <a:t> </a:t>
            </a:r>
            <a:endParaRPr lang="en-AU" sz="4000" dirty="0">
              <a:solidFill>
                <a:schemeClr val="accent2">
                  <a:lumMod val="75000"/>
                </a:schemeClr>
              </a:solidFill>
            </a:endParaRPr>
          </a:p>
          <a:p>
            <a:pPr algn="ctr"/>
            <a:r>
              <a:rPr lang="en-AU" sz="4000" b="1" dirty="0">
                <a:solidFill>
                  <a:schemeClr val="accent2">
                    <a:lumMod val="75000"/>
                  </a:schemeClr>
                </a:solidFill>
              </a:rPr>
              <a:t>Task 2</a:t>
            </a:r>
          </a:p>
          <a:p>
            <a:pPr algn="ctr"/>
            <a:endParaRPr lang="en-AU" sz="4000" b="1" dirty="0">
              <a:solidFill>
                <a:schemeClr val="accent2">
                  <a:lumMod val="75000"/>
                </a:schemeClr>
              </a:solidFill>
            </a:endParaRPr>
          </a:p>
          <a:p>
            <a:pPr algn="ctr"/>
            <a:endParaRPr lang="en-AU" sz="4000" b="1" dirty="0">
              <a:solidFill>
                <a:schemeClr val="accent2">
                  <a:lumMod val="75000"/>
                </a:schemeClr>
              </a:solidFill>
            </a:endParaRPr>
          </a:p>
          <a:p>
            <a:endParaRPr lang="en-AU" b="1" dirty="0"/>
          </a:p>
          <a:p>
            <a:r>
              <a:rPr lang="en-AU" b="1" dirty="0">
                <a:solidFill>
                  <a:schemeClr val="accent2">
                    <a:lumMod val="75000"/>
                  </a:schemeClr>
                </a:solidFill>
              </a:rPr>
              <a:t>Student ID: </a:t>
            </a:r>
            <a:r>
              <a:rPr lang="en-AU" dirty="0">
                <a:solidFill>
                  <a:schemeClr val="accent2">
                    <a:lumMod val="75000"/>
                  </a:schemeClr>
                </a:solidFill>
              </a:rPr>
              <a:t>83126277</a:t>
            </a:r>
          </a:p>
          <a:p>
            <a:endParaRPr lang="en-AU" sz="4000" dirty="0">
              <a:solidFill>
                <a:schemeClr val="accent2">
                  <a:lumMod val="75000"/>
                </a:schemeClr>
              </a:solidFill>
            </a:endParaRPr>
          </a:p>
          <a:p>
            <a:pPr algn="ctr"/>
            <a:endParaRPr lang="en-AU" dirty="0"/>
          </a:p>
        </p:txBody>
      </p:sp>
    </p:spTree>
    <p:extLst>
      <p:ext uri="{BB962C8B-B14F-4D97-AF65-F5344CB8AC3E}">
        <p14:creationId xmlns:p14="http://schemas.microsoft.com/office/powerpoint/2010/main" val="2940645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D80A3-D90D-4E41-9A38-0CA7D50E3E23}"/>
              </a:ext>
            </a:extLst>
          </p:cNvPr>
          <p:cNvSpPr>
            <a:spLocks noGrp="1"/>
          </p:cNvSpPr>
          <p:nvPr>
            <p:ph type="title"/>
          </p:nvPr>
        </p:nvSpPr>
        <p:spPr>
          <a:xfrm>
            <a:off x="2592925" y="624110"/>
            <a:ext cx="8911687" cy="747490"/>
          </a:xfrm>
        </p:spPr>
        <p:txBody>
          <a:bodyPr/>
          <a:lstStyle/>
          <a:p>
            <a:r>
              <a:rPr lang="en-NZ" dirty="0"/>
              <a:t>Information Architecture</a:t>
            </a:r>
            <a:endParaRPr lang="en-AU" dirty="0"/>
          </a:p>
        </p:txBody>
      </p:sp>
      <p:sp>
        <p:nvSpPr>
          <p:cNvPr id="3" name="Content Placeholder 2">
            <a:extLst>
              <a:ext uri="{FF2B5EF4-FFF2-40B4-BE49-F238E27FC236}">
                <a16:creationId xmlns:a16="http://schemas.microsoft.com/office/drawing/2014/main" id="{E9EE4589-B1C6-469C-88A8-D187E296C80F}"/>
              </a:ext>
            </a:extLst>
          </p:cNvPr>
          <p:cNvSpPr>
            <a:spLocks noGrp="1"/>
          </p:cNvSpPr>
          <p:nvPr>
            <p:ph idx="1"/>
          </p:nvPr>
        </p:nvSpPr>
        <p:spPr>
          <a:xfrm>
            <a:off x="2589212" y="1808922"/>
            <a:ext cx="8915400" cy="4424968"/>
          </a:xfrm>
        </p:spPr>
        <p:txBody>
          <a:bodyPr>
            <a:normAutofit/>
          </a:bodyPr>
          <a:lstStyle/>
          <a:p>
            <a:r>
              <a:rPr lang="en-NZ" sz="1600" dirty="0"/>
              <a:t>Each web page should be designed to fulfil a specific task.</a:t>
            </a:r>
          </a:p>
          <a:p>
            <a:r>
              <a:rPr lang="en-NZ" sz="1600" dirty="0"/>
              <a:t>The home page should display the most recent products.</a:t>
            </a:r>
          </a:p>
          <a:p>
            <a:r>
              <a:rPr lang="en-NZ" sz="1600" dirty="0"/>
              <a:t>The shopping cart should be accessible from every page</a:t>
            </a:r>
          </a:p>
          <a:p>
            <a:r>
              <a:rPr lang="en-NZ" sz="1600" dirty="0"/>
              <a:t>A search bar for products should be accessible from every page</a:t>
            </a:r>
          </a:p>
          <a:p>
            <a:r>
              <a:rPr lang="en-NZ" sz="1600" dirty="0"/>
              <a:t>About Us page should contain static content about the company</a:t>
            </a:r>
          </a:p>
          <a:p>
            <a:r>
              <a:rPr lang="en-NZ" sz="1600" dirty="0"/>
              <a:t>Contact Us page should show the company location on a map</a:t>
            </a:r>
          </a:p>
          <a:p>
            <a:r>
              <a:rPr lang="en-NZ" sz="1600" dirty="0"/>
              <a:t>Contact us page should contain a form to send a message to the company</a:t>
            </a:r>
          </a:p>
          <a:p>
            <a:r>
              <a:rPr lang="en-AU" sz="1600" dirty="0"/>
              <a:t>Products page should display the product organized by </a:t>
            </a:r>
            <a:r>
              <a:rPr lang="en-AU" sz="1600" dirty="0" err="1"/>
              <a:t>catgories</a:t>
            </a:r>
            <a:endParaRPr lang="en-AU" sz="1600" dirty="0"/>
          </a:p>
          <a:p>
            <a:r>
              <a:rPr lang="en-AU" sz="1600" dirty="0"/>
              <a:t>Product Details page should allow to add the product to the shopping cart</a:t>
            </a:r>
          </a:p>
          <a:p>
            <a:r>
              <a:rPr lang="en-AU" sz="1600" dirty="0"/>
              <a:t>Shopping cart icon should show a counter with the items in the shopping cart</a:t>
            </a:r>
          </a:p>
          <a:p>
            <a:endParaRPr lang="en-AU" sz="1600" dirty="0"/>
          </a:p>
        </p:txBody>
      </p:sp>
    </p:spTree>
    <p:extLst>
      <p:ext uri="{BB962C8B-B14F-4D97-AF65-F5344CB8AC3E}">
        <p14:creationId xmlns:p14="http://schemas.microsoft.com/office/powerpoint/2010/main" val="1951043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1625F-9B21-40F5-B41F-F519F98F7FD3}"/>
              </a:ext>
            </a:extLst>
          </p:cNvPr>
          <p:cNvSpPr>
            <a:spLocks noGrp="1"/>
          </p:cNvSpPr>
          <p:nvPr>
            <p:ph type="title"/>
          </p:nvPr>
        </p:nvSpPr>
        <p:spPr>
          <a:xfrm>
            <a:off x="2592925" y="624110"/>
            <a:ext cx="8911687" cy="1033240"/>
          </a:xfrm>
        </p:spPr>
        <p:txBody>
          <a:bodyPr/>
          <a:lstStyle/>
          <a:p>
            <a:r>
              <a:rPr lang="en-NZ" dirty="0"/>
              <a:t>Data Storage Requirements</a:t>
            </a:r>
            <a:endParaRPr lang="en-AU" dirty="0"/>
          </a:p>
        </p:txBody>
      </p:sp>
      <p:sp>
        <p:nvSpPr>
          <p:cNvPr id="3" name="Content Placeholder 2">
            <a:extLst>
              <a:ext uri="{FF2B5EF4-FFF2-40B4-BE49-F238E27FC236}">
                <a16:creationId xmlns:a16="http://schemas.microsoft.com/office/drawing/2014/main" id="{E7D36188-B55A-4933-9ADD-77A1A20F4223}"/>
              </a:ext>
            </a:extLst>
          </p:cNvPr>
          <p:cNvSpPr>
            <a:spLocks noGrp="1"/>
          </p:cNvSpPr>
          <p:nvPr>
            <p:ph idx="1"/>
          </p:nvPr>
        </p:nvSpPr>
        <p:spPr>
          <a:xfrm>
            <a:off x="2589212" y="2133600"/>
            <a:ext cx="8915400" cy="4305300"/>
          </a:xfrm>
        </p:spPr>
        <p:txBody>
          <a:bodyPr/>
          <a:lstStyle/>
          <a:p>
            <a:r>
              <a:rPr lang="en-NZ" dirty="0"/>
              <a:t>The website relies on a database to store information relative to the users, the products and the transactions.</a:t>
            </a:r>
          </a:p>
          <a:p>
            <a:r>
              <a:rPr lang="en-NZ" dirty="0"/>
              <a:t>The data are mostly collected through forms submitted by the users, be it a new user registration or the checkout and payment process.</a:t>
            </a:r>
          </a:p>
          <a:p>
            <a:r>
              <a:rPr lang="en-AU" dirty="0"/>
              <a:t>The website will use the MariaDB relational database.</a:t>
            </a:r>
          </a:p>
          <a:p>
            <a:r>
              <a:rPr lang="en-AU" dirty="0"/>
              <a:t>The language used for the application on the server side is PHP.</a:t>
            </a:r>
          </a:p>
          <a:p>
            <a:r>
              <a:rPr lang="en-AU" dirty="0"/>
              <a:t>SQL embedded in PHP is used to query the database.</a:t>
            </a:r>
          </a:p>
          <a:p>
            <a:r>
              <a:rPr lang="en-AU" dirty="0"/>
              <a:t>Through the application, users will be allowed to update data relative to their profile in the database.</a:t>
            </a:r>
          </a:p>
          <a:p>
            <a:r>
              <a:rPr lang="en-AU" dirty="0"/>
              <a:t>Storage in the Cloud could also be a </a:t>
            </a:r>
            <a:r>
              <a:rPr lang="en-AU"/>
              <a:t>viable option.</a:t>
            </a:r>
            <a:endParaRPr lang="en-AU" dirty="0"/>
          </a:p>
        </p:txBody>
      </p:sp>
    </p:spTree>
    <p:extLst>
      <p:ext uri="{BB962C8B-B14F-4D97-AF65-F5344CB8AC3E}">
        <p14:creationId xmlns:p14="http://schemas.microsoft.com/office/powerpoint/2010/main" val="2397761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95" name="Group 47">
            <a:extLst>
              <a:ext uri="{FF2B5EF4-FFF2-40B4-BE49-F238E27FC236}">
                <a16:creationId xmlns:a16="http://schemas.microsoft.com/office/drawing/2014/main" id="{F27737A0-D7E0-4415-8E90-FD4F69E76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9" name="Freeform 11">
              <a:extLst>
                <a:ext uri="{FF2B5EF4-FFF2-40B4-BE49-F238E27FC236}">
                  <a16:creationId xmlns:a16="http://schemas.microsoft.com/office/drawing/2014/main" id="{506CE375-B39D-4C51-A858-F4A383311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0" name="Freeform 12">
              <a:extLst>
                <a:ext uri="{FF2B5EF4-FFF2-40B4-BE49-F238E27FC236}">
                  <a16:creationId xmlns:a16="http://schemas.microsoft.com/office/drawing/2014/main" id="{64EA8B46-395C-41F6-BE09-548B10809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1" name="Freeform 13">
              <a:extLst>
                <a:ext uri="{FF2B5EF4-FFF2-40B4-BE49-F238E27FC236}">
                  <a16:creationId xmlns:a16="http://schemas.microsoft.com/office/drawing/2014/main" id="{BC7EDC6D-8B00-48D9-B8FD-9B5285FB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2" name="Freeform 14">
              <a:extLst>
                <a:ext uri="{FF2B5EF4-FFF2-40B4-BE49-F238E27FC236}">
                  <a16:creationId xmlns:a16="http://schemas.microsoft.com/office/drawing/2014/main" id="{DE4BD3C3-5C1B-4305-BFA1-9054820B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3" name="Freeform 15">
              <a:extLst>
                <a:ext uri="{FF2B5EF4-FFF2-40B4-BE49-F238E27FC236}">
                  <a16:creationId xmlns:a16="http://schemas.microsoft.com/office/drawing/2014/main" id="{4635ED79-E821-4CFD-9F97-D6137E5DC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4" name="Freeform 16">
              <a:extLst>
                <a:ext uri="{FF2B5EF4-FFF2-40B4-BE49-F238E27FC236}">
                  <a16:creationId xmlns:a16="http://schemas.microsoft.com/office/drawing/2014/main" id="{92FD5F9A-0D1B-4304-AC95-EA6A4E70E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5" name="Freeform 17">
              <a:extLst>
                <a:ext uri="{FF2B5EF4-FFF2-40B4-BE49-F238E27FC236}">
                  <a16:creationId xmlns:a16="http://schemas.microsoft.com/office/drawing/2014/main" id="{E9BB96F9-6F99-413C-909E-6FCF017C1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6" name="Freeform 18">
              <a:extLst>
                <a:ext uri="{FF2B5EF4-FFF2-40B4-BE49-F238E27FC236}">
                  <a16:creationId xmlns:a16="http://schemas.microsoft.com/office/drawing/2014/main" id="{1CCAEE3F-DFD6-4F56-91DF-94C71526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7" name="Freeform 19">
              <a:extLst>
                <a:ext uri="{FF2B5EF4-FFF2-40B4-BE49-F238E27FC236}">
                  <a16:creationId xmlns:a16="http://schemas.microsoft.com/office/drawing/2014/main" id="{A9965128-6557-433B-B75B-BDF307311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8" name="Freeform 20">
              <a:extLst>
                <a:ext uri="{FF2B5EF4-FFF2-40B4-BE49-F238E27FC236}">
                  <a16:creationId xmlns:a16="http://schemas.microsoft.com/office/drawing/2014/main" id="{6ACA7D22-11B5-4768-B195-51BF6E7C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9" name="Freeform 21">
              <a:extLst>
                <a:ext uri="{FF2B5EF4-FFF2-40B4-BE49-F238E27FC236}">
                  <a16:creationId xmlns:a16="http://schemas.microsoft.com/office/drawing/2014/main" id="{A10AD997-8BE7-4F95-8B7C-4E59DA1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0" name="Freeform 22">
              <a:extLst>
                <a:ext uri="{FF2B5EF4-FFF2-40B4-BE49-F238E27FC236}">
                  <a16:creationId xmlns:a16="http://schemas.microsoft.com/office/drawing/2014/main" id="{DE270B5A-1647-4C9C-BA5F-6BC559F86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9" name="Group 61">
            <a:extLst>
              <a:ext uri="{FF2B5EF4-FFF2-40B4-BE49-F238E27FC236}">
                <a16:creationId xmlns:a16="http://schemas.microsoft.com/office/drawing/2014/main" id="{57D8AB18-1DD7-4D60-B9FA-190B47BB26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63" name="Freeform 27">
              <a:extLst>
                <a:ext uri="{FF2B5EF4-FFF2-40B4-BE49-F238E27FC236}">
                  <a16:creationId xmlns:a16="http://schemas.microsoft.com/office/drawing/2014/main" id="{AE3C8994-22F6-4B7D-B50B-80ECD1E2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4" name="Freeform 28">
              <a:extLst>
                <a:ext uri="{FF2B5EF4-FFF2-40B4-BE49-F238E27FC236}">
                  <a16:creationId xmlns:a16="http://schemas.microsoft.com/office/drawing/2014/main" id="{DDCDE2FF-5BFC-4807-AB1E-D6928F8F4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5" name="Freeform 29">
              <a:extLst>
                <a:ext uri="{FF2B5EF4-FFF2-40B4-BE49-F238E27FC236}">
                  <a16:creationId xmlns:a16="http://schemas.microsoft.com/office/drawing/2014/main" id="{63EF93F1-6EAF-4409-A623-76533740E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6" name="Freeform 30">
              <a:extLst>
                <a:ext uri="{FF2B5EF4-FFF2-40B4-BE49-F238E27FC236}">
                  <a16:creationId xmlns:a16="http://schemas.microsoft.com/office/drawing/2014/main" id="{ED3B5256-3F5C-4FDE-8A9A-5A124E92B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7" name="Freeform 31">
              <a:extLst>
                <a:ext uri="{FF2B5EF4-FFF2-40B4-BE49-F238E27FC236}">
                  <a16:creationId xmlns:a16="http://schemas.microsoft.com/office/drawing/2014/main" id="{ED5D4282-BFB9-4BFC-A20D-18E1C4EEA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8" name="Freeform 32">
              <a:extLst>
                <a:ext uri="{FF2B5EF4-FFF2-40B4-BE49-F238E27FC236}">
                  <a16:creationId xmlns:a16="http://schemas.microsoft.com/office/drawing/2014/main" id="{3E6394EB-0752-433A-BA70-AF42B45F1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9" name="Freeform 33">
              <a:extLst>
                <a:ext uri="{FF2B5EF4-FFF2-40B4-BE49-F238E27FC236}">
                  <a16:creationId xmlns:a16="http://schemas.microsoft.com/office/drawing/2014/main" id="{DF27BE5F-DA8D-4260-9D0D-69E9CE146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0" name="Freeform 34">
              <a:extLst>
                <a:ext uri="{FF2B5EF4-FFF2-40B4-BE49-F238E27FC236}">
                  <a16:creationId xmlns:a16="http://schemas.microsoft.com/office/drawing/2014/main" id="{9A6E5CBE-AE54-40B7-9A00-E3975FEAC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1" name="Freeform 35">
              <a:extLst>
                <a:ext uri="{FF2B5EF4-FFF2-40B4-BE49-F238E27FC236}">
                  <a16:creationId xmlns:a16="http://schemas.microsoft.com/office/drawing/2014/main" id="{6C307890-5461-4D51-ADA6-A3DA6D35B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2" name="Freeform 36">
              <a:extLst>
                <a:ext uri="{FF2B5EF4-FFF2-40B4-BE49-F238E27FC236}">
                  <a16:creationId xmlns:a16="http://schemas.microsoft.com/office/drawing/2014/main" id="{3F9B7E4B-6412-4B97-AD48-30B1F61F3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3" name="Freeform 37">
              <a:extLst>
                <a:ext uri="{FF2B5EF4-FFF2-40B4-BE49-F238E27FC236}">
                  <a16:creationId xmlns:a16="http://schemas.microsoft.com/office/drawing/2014/main" id="{D345D359-869B-4305-B7D7-0B5C4FDEC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4" name="Freeform 38">
              <a:extLst>
                <a:ext uri="{FF2B5EF4-FFF2-40B4-BE49-F238E27FC236}">
                  <a16:creationId xmlns:a16="http://schemas.microsoft.com/office/drawing/2014/main" id="{2F688B27-AEB8-45BD-9597-78A97EE0D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1" name="Rectangle 75">
            <a:extLst>
              <a:ext uri="{FF2B5EF4-FFF2-40B4-BE49-F238E27FC236}">
                <a16:creationId xmlns:a16="http://schemas.microsoft.com/office/drawing/2014/main" id="{4EB21FA6-8B6A-4699-8408-91E699800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3" name="Freeform 11">
            <a:extLst>
              <a:ext uri="{FF2B5EF4-FFF2-40B4-BE49-F238E27FC236}">
                <a16:creationId xmlns:a16="http://schemas.microsoft.com/office/drawing/2014/main" id="{664D6319-AE80-458F-A2C6-1F0351266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14" name="Rectangle 79">
            <a:extLst>
              <a:ext uri="{FF2B5EF4-FFF2-40B4-BE49-F238E27FC236}">
                <a16:creationId xmlns:a16="http://schemas.microsoft.com/office/drawing/2014/main" id="{5F305C72-8769-4E0F-B31D-F4B1C9DC9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5" name="Group 81">
            <a:extLst>
              <a:ext uri="{FF2B5EF4-FFF2-40B4-BE49-F238E27FC236}">
                <a16:creationId xmlns:a16="http://schemas.microsoft.com/office/drawing/2014/main" id="{72583CFC-05A3-4743-9A2E-7C2095B8D4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83" name="Freeform 11">
              <a:extLst>
                <a:ext uri="{FF2B5EF4-FFF2-40B4-BE49-F238E27FC236}">
                  <a16:creationId xmlns:a16="http://schemas.microsoft.com/office/drawing/2014/main" id="{9A751892-92F2-4CB4-BCAB-6D0AAF8F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4" name="Freeform 12">
              <a:extLst>
                <a:ext uri="{FF2B5EF4-FFF2-40B4-BE49-F238E27FC236}">
                  <a16:creationId xmlns:a16="http://schemas.microsoft.com/office/drawing/2014/main" id="{5934046E-4D7C-4AA6-8633-29944553F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5" name="Freeform 13">
              <a:extLst>
                <a:ext uri="{FF2B5EF4-FFF2-40B4-BE49-F238E27FC236}">
                  <a16:creationId xmlns:a16="http://schemas.microsoft.com/office/drawing/2014/main" id="{421462AB-19D6-42DB-A850-F35B82C7B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6" name="Freeform 14">
              <a:extLst>
                <a:ext uri="{FF2B5EF4-FFF2-40B4-BE49-F238E27FC236}">
                  <a16:creationId xmlns:a16="http://schemas.microsoft.com/office/drawing/2014/main" id="{208D8C07-9637-45D3-9E40-7C5C40077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7" name="Freeform 15">
              <a:extLst>
                <a:ext uri="{FF2B5EF4-FFF2-40B4-BE49-F238E27FC236}">
                  <a16:creationId xmlns:a16="http://schemas.microsoft.com/office/drawing/2014/main" id="{883C90A1-D75A-4818-9F01-B4BF19D74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8" name="Freeform 16">
              <a:extLst>
                <a:ext uri="{FF2B5EF4-FFF2-40B4-BE49-F238E27FC236}">
                  <a16:creationId xmlns:a16="http://schemas.microsoft.com/office/drawing/2014/main" id="{8808F87B-C4B8-4084-BD89-E41A1A44E7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9" name="Freeform 17">
              <a:extLst>
                <a:ext uri="{FF2B5EF4-FFF2-40B4-BE49-F238E27FC236}">
                  <a16:creationId xmlns:a16="http://schemas.microsoft.com/office/drawing/2014/main" id="{E7FC0B23-1372-4455-98CE-E0FC7FF99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0" name="Freeform 18">
              <a:extLst>
                <a:ext uri="{FF2B5EF4-FFF2-40B4-BE49-F238E27FC236}">
                  <a16:creationId xmlns:a16="http://schemas.microsoft.com/office/drawing/2014/main" id="{D14B79DD-45AC-487C-B361-0312B3C85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1" name="Freeform 19">
              <a:extLst>
                <a:ext uri="{FF2B5EF4-FFF2-40B4-BE49-F238E27FC236}">
                  <a16:creationId xmlns:a16="http://schemas.microsoft.com/office/drawing/2014/main" id="{CDA09C7F-7AF3-4B6C-BC42-92780A682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2" name="Freeform 20">
              <a:extLst>
                <a:ext uri="{FF2B5EF4-FFF2-40B4-BE49-F238E27FC236}">
                  <a16:creationId xmlns:a16="http://schemas.microsoft.com/office/drawing/2014/main" id="{FF7EBDD4-71BF-4FAF-B00B-444F9AE20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3" name="Freeform 21">
              <a:extLst>
                <a:ext uri="{FF2B5EF4-FFF2-40B4-BE49-F238E27FC236}">
                  <a16:creationId xmlns:a16="http://schemas.microsoft.com/office/drawing/2014/main" id="{AF5E4290-F8B0-440E-A418-613A1552D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4" name="Freeform 22">
              <a:extLst>
                <a:ext uri="{FF2B5EF4-FFF2-40B4-BE49-F238E27FC236}">
                  <a16:creationId xmlns:a16="http://schemas.microsoft.com/office/drawing/2014/main" id="{FF0BF04A-FCC8-42BF-AD17-10F0ACB44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6" name="Group 95">
            <a:extLst>
              <a:ext uri="{FF2B5EF4-FFF2-40B4-BE49-F238E27FC236}">
                <a16:creationId xmlns:a16="http://schemas.microsoft.com/office/drawing/2014/main" id="{506F0A57-55BB-457C-9C8C-3DEE71009A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97" name="Freeform 27">
              <a:extLst>
                <a:ext uri="{FF2B5EF4-FFF2-40B4-BE49-F238E27FC236}">
                  <a16:creationId xmlns:a16="http://schemas.microsoft.com/office/drawing/2014/main" id="{60DB408E-A426-4658-B39D-0BBF09463E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8" name="Freeform 28">
              <a:extLst>
                <a:ext uri="{FF2B5EF4-FFF2-40B4-BE49-F238E27FC236}">
                  <a16:creationId xmlns:a16="http://schemas.microsoft.com/office/drawing/2014/main" id="{BEFFABCA-CAA4-45E4-A7D4-DB3D2C864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9" name="Freeform 29">
              <a:extLst>
                <a:ext uri="{FF2B5EF4-FFF2-40B4-BE49-F238E27FC236}">
                  <a16:creationId xmlns:a16="http://schemas.microsoft.com/office/drawing/2014/main" id="{99494AF8-97E4-4473-AA6E-B4AB127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0" name="Freeform 30">
              <a:extLst>
                <a:ext uri="{FF2B5EF4-FFF2-40B4-BE49-F238E27FC236}">
                  <a16:creationId xmlns:a16="http://schemas.microsoft.com/office/drawing/2014/main" id="{D05C67DC-0E54-4C69-90BE-8374C7E97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1" name="Freeform 31">
              <a:extLst>
                <a:ext uri="{FF2B5EF4-FFF2-40B4-BE49-F238E27FC236}">
                  <a16:creationId xmlns:a16="http://schemas.microsoft.com/office/drawing/2014/main" id="{B2B38B94-E895-4324-B699-EEF28E052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2" name="Freeform 32">
              <a:extLst>
                <a:ext uri="{FF2B5EF4-FFF2-40B4-BE49-F238E27FC236}">
                  <a16:creationId xmlns:a16="http://schemas.microsoft.com/office/drawing/2014/main" id="{41E77CC3-723C-4C87-A1BA-D8E35B801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3" name="Freeform 33">
              <a:extLst>
                <a:ext uri="{FF2B5EF4-FFF2-40B4-BE49-F238E27FC236}">
                  <a16:creationId xmlns:a16="http://schemas.microsoft.com/office/drawing/2014/main" id="{CC5757E8-4CBE-4EA3-98AF-96361C918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 name="Freeform 34">
              <a:extLst>
                <a:ext uri="{FF2B5EF4-FFF2-40B4-BE49-F238E27FC236}">
                  <a16:creationId xmlns:a16="http://schemas.microsoft.com/office/drawing/2014/main" id="{51E4772B-9FB7-4AC7-B352-C44489167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5" name="Freeform 35">
              <a:extLst>
                <a:ext uri="{FF2B5EF4-FFF2-40B4-BE49-F238E27FC236}">
                  <a16:creationId xmlns:a16="http://schemas.microsoft.com/office/drawing/2014/main" id="{7F853444-696F-4B42-8C91-1F6EDD53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6" name="Freeform 36">
              <a:extLst>
                <a:ext uri="{FF2B5EF4-FFF2-40B4-BE49-F238E27FC236}">
                  <a16:creationId xmlns:a16="http://schemas.microsoft.com/office/drawing/2014/main" id="{CD1A3085-30B0-496B-B9D3-55280769A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7" name="Freeform 37">
              <a:extLst>
                <a:ext uri="{FF2B5EF4-FFF2-40B4-BE49-F238E27FC236}">
                  <a16:creationId xmlns:a16="http://schemas.microsoft.com/office/drawing/2014/main" id="{1B2519D7-F51F-4583-9B50-41B493C14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8" name="Freeform 38">
              <a:extLst>
                <a:ext uri="{FF2B5EF4-FFF2-40B4-BE49-F238E27FC236}">
                  <a16:creationId xmlns:a16="http://schemas.microsoft.com/office/drawing/2014/main" id="{6E1141E0-4F4D-4B40-BDB5-B2DD0FAEB3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2C8E6630-A0AD-40AE-9368-60CADA39D093}"/>
              </a:ext>
            </a:extLst>
          </p:cNvPr>
          <p:cNvSpPr>
            <a:spLocks noGrp="1"/>
          </p:cNvSpPr>
          <p:nvPr>
            <p:ph type="title"/>
          </p:nvPr>
        </p:nvSpPr>
        <p:spPr>
          <a:xfrm>
            <a:off x="6264181" y="624110"/>
            <a:ext cx="5459916" cy="1280890"/>
          </a:xfrm>
        </p:spPr>
        <p:txBody>
          <a:bodyPr vert="horz" lIns="91440" tIns="45720" rIns="91440" bIns="45720" rtlCol="0" anchor="t">
            <a:normAutofit/>
          </a:bodyPr>
          <a:lstStyle/>
          <a:p>
            <a:pPr algn="ctr"/>
            <a:r>
              <a:rPr lang="en-US" sz="3600" dirty="0"/>
              <a:t>Down Hill Down Under</a:t>
            </a:r>
          </a:p>
        </p:txBody>
      </p:sp>
      <p:sp>
        <p:nvSpPr>
          <p:cNvPr id="110" name="Rectangle 109">
            <a:extLst>
              <a:ext uri="{FF2B5EF4-FFF2-40B4-BE49-F238E27FC236}">
                <a16:creationId xmlns:a16="http://schemas.microsoft.com/office/drawing/2014/main" id="{C5E0C91A-3F1D-43D7-9AB4-5D0A17D5C4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2" name="Freeform 11">
            <a:extLst>
              <a:ext uri="{FF2B5EF4-FFF2-40B4-BE49-F238E27FC236}">
                <a16:creationId xmlns:a16="http://schemas.microsoft.com/office/drawing/2014/main" id="{3A6C27A1-A438-4EC6-93BF-EC26F29BB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6" name="Picture Placeholder 5" descr="A person riding a bike down a dirt road&#10;&#10;Description automatically generated">
            <a:extLst>
              <a:ext uri="{FF2B5EF4-FFF2-40B4-BE49-F238E27FC236}">
                <a16:creationId xmlns:a16="http://schemas.microsoft.com/office/drawing/2014/main" id="{BFFB8366-46AF-452F-A8A5-58CD81A0408C}"/>
              </a:ext>
            </a:extLst>
          </p:cNvPr>
          <p:cNvPicPr>
            <a:picLocks noGrp="1" noChangeAspect="1"/>
          </p:cNvPicPr>
          <p:nvPr>
            <p:ph type="pic" idx="1"/>
          </p:nvPr>
        </p:nvPicPr>
        <p:blipFill rotWithShape="1">
          <a:blip r:embed="rId2"/>
          <a:srcRect l="14195" r="40489" b="-2"/>
          <a:stretch/>
        </p:blipFill>
        <p:spPr>
          <a:xfrm>
            <a:off x="-1554" y="1731"/>
            <a:ext cx="4655850" cy="6858000"/>
          </a:xfrm>
          <a:prstGeom prst="rect">
            <a:avLst/>
          </a:prstGeom>
        </p:spPr>
      </p:pic>
      <p:sp>
        <p:nvSpPr>
          <p:cNvPr id="4" name="Text Placeholder 3">
            <a:extLst>
              <a:ext uri="{FF2B5EF4-FFF2-40B4-BE49-F238E27FC236}">
                <a16:creationId xmlns:a16="http://schemas.microsoft.com/office/drawing/2014/main" id="{43FCA46C-A17E-4B63-80BF-E90D5E497565}"/>
              </a:ext>
            </a:extLst>
          </p:cNvPr>
          <p:cNvSpPr>
            <a:spLocks noGrp="1"/>
          </p:cNvSpPr>
          <p:nvPr>
            <p:ph type="body" sz="half" idx="2"/>
          </p:nvPr>
        </p:nvSpPr>
        <p:spPr>
          <a:xfrm>
            <a:off x="6438191" y="2133600"/>
            <a:ext cx="5066419" cy="3777622"/>
          </a:xfrm>
        </p:spPr>
        <p:txBody>
          <a:bodyPr vert="horz" lIns="91440" tIns="45720" rIns="91440" bIns="45720" rtlCol="0">
            <a:normAutofit/>
          </a:bodyPr>
          <a:lstStyle/>
          <a:p>
            <a:pPr algn="ctr"/>
            <a:r>
              <a:rPr lang="en-US" dirty="0"/>
              <a:t> </a:t>
            </a:r>
            <a:r>
              <a:rPr lang="en-US" sz="1800" b="1" dirty="0"/>
              <a:t>Introduction</a:t>
            </a:r>
          </a:p>
          <a:p>
            <a:pPr algn="ctr"/>
            <a:endParaRPr lang="en-US" dirty="0"/>
          </a:p>
          <a:p>
            <a:r>
              <a:rPr lang="en-US" sz="1400" dirty="0"/>
              <a:t>Down Hill Down Under is a company specialized in selling bicycles for the practice of Down Hill Mountain Biking.</a:t>
            </a:r>
          </a:p>
          <a:p>
            <a:r>
              <a:rPr lang="en-US" sz="1400" dirty="0"/>
              <a:t>The sport isn’t widely known in Australia due to the flat nature of most of the territory, but is rapidly growing in recent years, especially on the east coast and the neighboring ranges.</a:t>
            </a:r>
          </a:p>
          <a:p>
            <a:r>
              <a:rPr lang="en-US" sz="1400" dirty="0"/>
              <a:t>To take advantage of the new-found popularity of the discipline, Down Hill Down Under want to expand the reach of their business by developing and promoting their commerce through a website for the Australian market.</a:t>
            </a:r>
          </a:p>
        </p:txBody>
      </p:sp>
    </p:spTree>
    <p:extLst>
      <p:ext uri="{BB962C8B-B14F-4D97-AF65-F5344CB8AC3E}">
        <p14:creationId xmlns:p14="http://schemas.microsoft.com/office/powerpoint/2010/main" val="2013941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4AE3-E740-4C3D-9277-8981B24D47F4}"/>
              </a:ext>
            </a:extLst>
          </p:cNvPr>
          <p:cNvSpPr>
            <a:spLocks noGrp="1"/>
          </p:cNvSpPr>
          <p:nvPr>
            <p:ph type="title"/>
          </p:nvPr>
        </p:nvSpPr>
        <p:spPr>
          <a:xfrm>
            <a:off x="2589212" y="182676"/>
            <a:ext cx="8911687" cy="691967"/>
          </a:xfrm>
        </p:spPr>
        <p:txBody>
          <a:bodyPr>
            <a:normAutofit/>
          </a:bodyPr>
          <a:lstStyle/>
          <a:p>
            <a:r>
              <a:rPr lang="en-NZ" dirty="0"/>
              <a:t>Business Requirements</a:t>
            </a:r>
            <a:endParaRPr lang="en-AU" dirty="0"/>
          </a:p>
        </p:txBody>
      </p:sp>
      <p:sp>
        <p:nvSpPr>
          <p:cNvPr id="3" name="Content Placeholder 2">
            <a:extLst>
              <a:ext uri="{FF2B5EF4-FFF2-40B4-BE49-F238E27FC236}">
                <a16:creationId xmlns:a16="http://schemas.microsoft.com/office/drawing/2014/main" id="{95071E4E-9900-40BD-9A40-8915CFEFB1BC}"/>
              </a:ext>
            </a:extLst>
          </p:cNvPr>
          <p:cNvSpPr>
            <a:spLocks noGrp="1"/>
          </p:cNvSpPr>
          <p:nvPr>
            <p:ph idx="1"/>
          </p:nvPr>
        </p:nvSpPr>
        <p:spPr>
          <a:xfrm>
            <a:off x="2585499" y="874643"/>
            <a:ext cx="8915400" cy="5800681"/>
          </a:xfrm>
        </p:spPr>
        <p:txBody>
          <a:bodyPr>
            <a:noAutofit/>
          </a:bodyPr>
          <a:lstStyle/>
          <a:p>
            <a:r>
              <a:rPr lang="en-NZ" sz="1600" b="1" dirty="0"/>
              <a:t>Home Page</a:t>
            </a:r>
          </a:p>
          <a:p>
            <a:pPr marL="0" indent="0">
              <a:buNone/>
            </a:pPr>
            <a:r>
              <a:rPr lang="en-NZ" sz="1600" dirty="0"/>
              <a:t>	A gallery to promote products and services.</a:t>
            </a:r>
          </a:p>
          <a:p>
            <a:pPr marL="0" indent="0">
              <a:buNone/>
            </a:pPr>
            <a:r>
              <a:rPr lang="en-NZ" sz="1600" dirty="0"/>
              <a:t>	An area with news, updates and promotions.</a:t>
            </a:r>
            <a:endParaRPr lang="en-NZ" sz="1600" b="1" dirty="0"/>
          </a:p>
          <a:p>
            <a:r>
              <a:rPr lang="en-NZ" sz="1600" b="1" dirty="0"/>
              <a:t>About Us Page</a:t>
            </a:r>
          </a:p>
          <a:p>
            <a:pPr marL="0" indent="0">
              <a:buNone/>
            </a:pPr>
            <a:r>
              <a:rPr lang="en-NZ" sz="1600" b="1" dirty="0"/>
              <a:t>	</a:t>
            </a:r>
            <a:r>
              <a:rPr lang="en-NZ" sz="1600" dirty="0"/>
              <a:t>Details about the company: who they are, what they do, company statement and 	so on.</a:t>
            </a:r>
          </a:p>
          <a:p>
            <a:r>
              <a:rPr lang="en-AU" sz="1600" b="1" dirty="0"/>
              <a:t>Contact Us Page</a:t>
            </a:r>
          </a:p>
          <a:p>
            <a:pPr marL="0" indent="0">
              <a:buNone/>
            </a:pPr>
            <a:r>
              <a:rPr lang="en-AU" sz="1600" b="1" dirty="0"/>
              <a:t>	</a:t>
            </a:r>
            <a:r>
              <a:rPr lang="en-AU" sz="1600" dirty="0"/>
              <a:t>Enquiry Form</a:t>
            </a:r>
          </a:p>
          <a:p>
            <a:pPr marL="0" indent="0">
              <a:buNone/>
            </a:pPr>
            <a:r>
              <a:rPr lang="en-AU" sz="1600" dirty="0"/>
              <a:t>	Google Maps</a:t>
            </a:r>
          </a:p>
          <a:p>
            <a:r>
              <a:rPr lang="en-AU" sz="1600" b="1" dirty="0"/>
              <a:t>Product Page</a:t>
            </a:r>
          </a:p>
          <a:p>
            <a:pPr marL="0" indent="0">
              <a:buNone/>
            </a:pPr>
            <a:r>
              <a:rPr lang="en-AU" sz="1600" b="1" dirty="0"/>
              <a:t>	</a:t>
            </a:r>
            <a:r>
              <a:rPr lang="en-AU" sz="1600" dirty="0"/>
              <a:t>At least ten products per page.</a:t>
            </a:r>
          </a:p>
          <a:p>
            <a:pPr marL="0" indent="0">
              <a:buNone/>
            </a:pPr>
            <a:r>
              <a:rPr lang="en-AU" sz="1600" b="1" dirty="0"/>
              <a:t>	</a:t>
            </a:r>
            <a:r>
              <a:rPr lang="en-AU" sz="1600" dirty="0"/>
              <a:t>Picture of the products with details</a:t>
            </a:r>
          </a:p>
          <a:p>
            <a:r>
              <a:rPr lang="en-AU" sz="1600" b="1" dirty="0"/>
              <a:t>Shopping cart Page</a:t>
            </a:r>
          </a:p>
          <a:p>
            <a:pPr marL="0" indent="0">
              <a:buNone/>
            </a:pPr>
            <a:r>
              <a:rPr lang="en-AU" sz="1600" b="1" dirty="0"/>
              <a:t>	</a:t>
            </a:r>
            <a:r>
              <a:rPr lang="en-AU" sz="1600" dirty="0"/>
              <a:t>View the products in the shopping cart</a:t>
            </a:r>
            <a:endParaRPr lang="en-AU" sz="1600" b="1" dirty="0"/>
          </a:p>
          <a:p>
            <a:r>
              <a:rPr lang="en-AU" sz="1600" b="1" dirty="0"/>
              <a:t>Checkout Page</a:t>
            </a:r>
          </a:p>
          <a:p>
            <a:pPr marL="457200" lvl="1" indent="0">
              <a:buNone/>
            </a:pPr>
            <a:r>
              <a:rPr lang="en-AU" dirty="0"/>
              <a:t>Payment and payment info</a:t>
            </a:r>
          </a:p>
          <a:p>
            <a:endParaRPr lang="en-AU" sz="1600" dirty="0"/>
          </a:p>
          <a:p>
            <a:pPr marL="0" indent="0">
              <a:buNone/>
            </a:pPr>
            <a:endParaRPr lang="en-NZ" sz="1400" dirty="0"/>
          </a:p>
        </p:txBody>
      </p:sp>
    </p:spTree>
    <p:extLst>
      <p:ext uri="{BB962C8B-B14F-4D97-AF65-F5344CB8AC3E}">
        <p14:creationId xmlns:p14="http://schemas.microsoft.com/office/powerpoint/2010/main" val="2859042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D8713-1C26-41D9-B4AB-DBFCC28CB2F0}"/>
              </a:ext>
            </a:extLst>
          </p:cNvPr>
          <p:cNvSpPr>
            <a:spLocks noGrp="1"/>
          </p:cNvSpPr>
          <p:nvPr>
            <p:ph type="title"/>
          </p:nvPr>
        </p:nvSpPr>
        <p:spPr>
          <a:xfrm>
            <a:off x="2592925" y="264347"/>
            <a:ext cx="8911687" cy="965363"/>
          </a:xfrm>
        </p:spPr>
        <p:txBody>
          <a:bodyPr/>
          <a:lstStyle/>
          <a:p>
            <a:r>
              <a:rPr lang="en-NZ" dirty="0"/>
              <a:t>Standards</a:t>
            </a:r>
            <a:endParaRPr lang="en-AU" dirty="0"/>
          </a:p>
        </p:txBody>
      </p:sp>
      <p:sp>
        <p:nvSpPr>
          <p:cNvPr id="3" name="Content Placeholder 2">
            <a:extLst>
              <a:ext uri="{FF2B5EF4-FFF2-40B4-BE49-F238E27FC236}">
                <a16:creationId xmlns:a16="http://schemas.microsoft.com/office/drawing/2014/main" id="{D34EF37C-EC21-48F5-88F7-16623D316979}"/>
              </a:ext>
            </a:extLst>
          </p:cNvPr>
          <p:cNvSpPr>
            <a:spLocks noGrp="1"/>
          </p:cNvSpPr>
          <p:nvPr>
            <p:ph idx="1"/>
          </p:nvPr>
        </p:nvSpPr>
        <p:spPr>
          <a:xfrm>
            <a:off x="2585499" y="1280890"/>
            <a:ext cx="8915400" cy="5312763"/>
          </a:xfrm>
        </p:spPr>
        <p:txBody>
          <a:bodyPr>
            <a:noAutofit/>
          </a:bodyPr>
          <a:lstStyle/>
          <a:p>
            <a:r>
              <a:rPr lang="en-NZ" sz="1400" b="1" dirty="0"/>
              <a:t>Fast loading</a:t>
            </a:r>
          </a:p>
          <a:p>
            <a:pPr marL="0" indent="0">
              <a:buNone/>
            </a:pPr>
            <a:r>
              <a:rPr lang="en-NZ" sz="1400" dirty="0"/>
              <a:t>	</a:t>
            </a:r>
            <a:r>
              <a:rPr lang="en-NZ" sz="1600" dirty="0"/>
              <a:t>The website should offer to visitors a seamless experience with minimal loading time. 	2 seconds is 	to be considered the acceptable threshold</a:t>
            </a:r>
            <a:endParaRPr lang="en-NZ" sz="1400" b="1" dirty="0"/>
          </a:p>
          <a:p>
            <a:r>
              <a:rPr lang="en-NZ" sz="1400" b="1" dirty="0"/>
              <a:t>Server</a:t>
            </a:r>
          </a:p>
          <a:p>
            <a:pPr marL="457200" lvl="1" indent="0">
              <a:buNone/>
            </a:pPr>
            <a:r>
              <a:rPr lang="en-NZ" dirty="0"/>
              <a:t>The website will run on an apache server.</a:t>
            </a:r>
          </a:p>
          <a:p>
            <a:pPr marL="457200" lvl="1" indent="0">
              <a:buNone/>
            </a:pPr>
            <a:r>
              <a:rPr lang="en-NZ" dirty="0"/>
              <a:t>XAMPP will be used as development environment.</a:t>
            </a:r>
            <a:endParaRPr lang="en-NZ" sz="1400" dirty="0"/>
          </a:p>
          <a:p>
            <a:r>
              <a:rPr lang="en-NZ" sz="1400" b="1" dirty="0"/>
              <a:t>Database</a:t>
            </a:r>
          </a:p>
          <a:p>
            <a:pPr marL="0" indent="0">
              <a:buNone/>
            </a:pPr>
            <a:r>
              <a:rPr lang="en-NZ" sz="1400" b="1" dirty="0"/>
              <a:t>	</a:t>
            </a:r>
            <a:r>
              <a:rPr lang="en-NZ" sz="1600" dirty="0"/>
              <a:t>The data will be stored in a ERD database.</a:t>
            </a:r>
          </a:p>
          <a:p>
            <a:pPr marL="0" indent="0">
              <a:buNone/>
            </a:pPr>
            <a:r>
              <a:rPr lang="en-NZ" sz="1600" b="1" dirty="0"/>
              <a:t>	</a:t>
            </a:r>
            <a:r>
              <a:rPr lang="en-NZ" sz="1600" dirty="0"/>
              <a:t>The database will store information about the products, the users and the 	transactions</a:t>
            </a:r>
          </a:p>
          <a:p>
            <a:endParaRPr lang="en-NZ" sz="1400" b="1" dirty="0"/>
          </a:p>
          <a:p>
            <a:r>
              <a:rPr lang="en-NZ" sz="1400" b="1" dirty="0"/>
              <a:t>Ease of Navigation</a:t>
            </a:r>
          </a:p>
          <a:p>
            <a:pPr marL="0" indent="0">
              <a:buNone/>
            </a:pPr>
            <a:r>
              <a:rPr lang="en-NZ" sz="1400" dirty="0"/>
              <a:t>	</a:t>
            </a:r>
            <a:r>
              <a:rPr lang="en-NZ" sz="1600" dirty="0"/>
              <a:t>Navigation kept to a minimum.</a:t>
            </a:r>
          </a:p>
          <a:p>
            <a:pPr marL="0" indent="0">
              <a:buNone/>
            </a:pPr>
            <a:r>
              <a:rPr lang="en-NZ" sz="1600" dirty="0"/>
              <a:t>	Focus on products with large images and clear calls to action.</a:t>
            </a:r>
          </a:p>
          <a:p>
            <a:pPr marL="0" indent="0">
              <a:buNone/>
            </a:pPr>
            <a:r>
              <a:rPr lang="en-NZ" sz="1600" dirty="0"/>
              <a:t>	Important information clearly displayed on screen.</a:t>
            </a:r>
          </a:p>
          <a:p>
            <a:pPr marL="0" indent="0">
              <a:buNone/>
            </a:pPr>
            <a:endParaRPr lang="en-NZ" sz="1400" dirty="0"/>
          </a:p>
          <a:p>
            <a:pPr marL="0" indent="0">
              <a:buNone/>
            </a:pPr>
            <a:endParaRPr lang="en-NZ" sz="1400" b="1" dirty="0"/>
          </a:p>
          <a:p>
            <a:pPr marL="0" indent="0">
              <a:buNone/>
            </a:pPr>
            <a:endParaRPr lang="en-NZ" sz="1400" b="1" dirty="0"/>
          </a:p>
          <a:p>
            <a:pPr marL="0" indent="0">
              <a:buNone/>
            </a:pPr>
            <a:endParaRPr lang="en-AU" sz="1400" b="1" dirty="0"/>
          </a:p>
        </p:txBody>
      </p:sp>
    </p:spTree>
    <p:extLst>
      <p:ext uri="{BB962C8B-B14F-4D97-AF65-F5344CB8AC3E}">
        <p14:creationId xmlns:p14="http://schemas.microsoft.com/office/powerpoint/2010/main" val="276933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0C11-BB42-4BA4-95EE-08FDC0D17C93}"/>
              </a:ext>
            </a:extLst>
          </p:cNvPr>
          <p:cNvSpPr>
            <a:spLocks noGrp="1"/>
          </p:cNvSpPr>
          <p:nvPr>
            <p:ph type="title"/>
          </p:nvPr>
        </p:nvSpPr>
        <p:spPr/>
        <p:txBody>
          <a:bodyPr/>
          <a:lstStyle/>
          <a:p>
            <a:r>
              <a:rPr lang="en-NZ" dirty="0"/>
              <a:t>Purpose and Functionality</a:t>
            </a:r>
            <a:endParaRPr lang="en-AU" dirty="0"/>
          </a:p>
        </p:txBody>
      </p:sp>
      <p:sp>
        <p:nvSpPr>
          <p:cNvPr id="3" name="Content Placeholder 2">
            <a:extLst>
              <a:ext uri="{FF2B5EF4-FFF2-40B4-BE49-F238E27FC236}">
                <a16:creationId xmlns:a16="http://schemas.microsoft.com/office/drawing/2014/main" id="{AEF0C612-2FE3-4E90-B13D-7EB237066D2E}"/>
              </a:ext>
            </a:extLst>
          </p:cNvPr>
          <p:cNvSpPr>
            <a:spLocks noGrp="1"/>
          </p:cNvSpPr>
          <p:nvPr>
            <p:ph idx="1"/>
          </p:nvPr>
        </p:nvSpPr>
        <p:spPr>
          <a:xfrm>
            <a:off x="2589212" y="1499016"/>
            <a:ext cx="8915400" cy="5096656"/>
          </a:xfrm>
        </p:spPr>
        <p:txBody>
          <a:bodyPr>
            <a:normAutofit/>
          </a:bodyPr>
          <a:lstStyle/>
          <a:p>
            <a:pPr marL="0" indent="0">
              <a:buNone/>
            </a:pPr>
            <a:endParaRPr lang="en-AU" dirty="0"/>
          </a:p>
          <a:p>
            <a:r>
              <a:rPr lang="en-AU" dirty="0"/>
              <a:t>The purpose of the Down Hill Down Under online shop Is promote their shop and their products to a larger audience.</a:t>
            </a:r>
          </a:p>
          <a:p>
            <a:r>
              <a:rPr lang="en-AU" dirty="0"/>
              <a:t>To improve the user experience the visitors have also access to a search function to allow them to look for a specific product.</a:t>
            </a:r>
          </a:p>
          <a:p>
            <a:r>
              <a:rPr lang="en-AU" dirty="0"/>
              <a:t>The website will provide the users with a form to fill to make enquiries to Down Hill Down Under.</a:t>
            </a:r>
          </a:p>
          <a:p>
            <a:r>
              <a:rPr lang="en-AU" dirty="0"/>
              <a:t>An interactive map will show where the shop is located.</a:t>
            </a:r>
          </a:p>
          <a:p>
            <a:r>
              <a:rPr lang="en-AU" dirty="0"/>
              <a:t>The product page will be populated from a database, therefore requiring database connectivity.</a:t>
            </a:r>
          </a:p>
          <a:p>
            <a:r>
              <a:rPr lang="en-AU" dirty="0"/>
              <a:t>The website will allow the users to add products to the shopping cart</a:t>
            </a:r>
          </a:p>
          <a:p>
            <a:r>
              <a:rPr lang="en-AU" dirty="0"/>
              <a:t>The website will allow the users to purchase products online.</a:t>
            </a:r>
          </a:p>
        </p:txBody>
      </p:sp>
    </p:spTree>
    <p:extLst>
      <p:ext uri="{BB962C8B-B14F-4D97-AF65-F5344CB8AC3E}">
        <p14:creationId xmlns:p14="http://schemas.microsoft.com/office/powerpoint/2010/main" val="2507468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F483-235D-434A-8571-E9AEE84A19A6}"/>
              </a:ext>
            </a:extLst>
          </p:cNvPr>
          <p:cNvSpPr>
            <a:spLocks noGrp="1"/>
          </p:cNvSpPr>
          <p:nvPr>
            <p:ph type="title"/>
          </p:nvPr>
        </p:nvSpPr>
        <p:spPr>
          <a:xfrm>
            <a:off x="2589212" y="292308"/>
            <a:ext cx="8911687" cy="1016230"/>
          </a:xfrm>
        </p:spPr>
        <p:txBody>
          <a:bodyPr/>
          <a:lstStyle/>
          <a:p>
            <a:r>
              <a:rPr lang="en-NZ" dirty="0"/>
              <a:t>UI Requirements</a:t>
            </a:r>
            <a:endParaRPr lang="en-AU" dirty="0"/>
          </a:p>
        </p:txBody>
      </p:sp>
      <p:sp>
        <p:nvSpPr>
          <p:cNvPr id="3" name="Content Placeholder 2">
            <a:extLst>
              <a:ext uri="{FF2B5EF4-FFF2-40B4-BE49-F238E27FC236}">
                <a16:creationId xmlns:a16="http://schemas.microsoft.com/office/drawing/2014/main" id="{2EE58617-B175-4B30-96CF-308DD5137380}"/>
              </a:ext>
            </a:extLst>
          </p:cNvPr>
          <p:cNvSpPr>
            <a:spLocks noGrp="1"/>
          </p:cNvSpPr>
          <p:nvPr>
            <p:ph idx="1"/>
          </p:nvPr>
        </p:nvSpPr>
        <p:spPr>
          <a:xfrm>
            <a:off x="2589212" y="1308538"/>
            <a:ext cx="8915400" cy="5549462"/>
          </a:xfrm>
        </p:spPr>
        <p:txBody>
          <a:bodyPr>
            <a:normAutofit/>
          </a:bodyPr>
          <a:lstStyle/>
          <a:p>
            <a:r>
              <a:rPr lang="en-NZ" sz="1600" b="1" dirty="0"/>
              <a:t>Company Name</a:t>
            </a:r>
          </a:p>
          <a:p>
            <a:pPr marL="0" indent="0">
              <a:buNone/>
            </a:pPr>
            <a:r>
              <a:rPr lang="en-NZ" sz="1600" b="1" dirty="0"/>
              <a:t>	</a:t>
            </a:r>
            <a:r>
              <a:rPr lang="en-NZ" sz="1600" dirty="0"/>
              <a:t>Should be immediately visible at the top of each page.</a:t>
            </a:r>
          </a:p>
          <a:p>
            <a:r>
              <a:rPr lang="en-NZ" sz="1600" b="1" dirty="0"/>
              <a:t>Cross-Browser Compatibility</a:t>
            </a:r>
          </a:p>
          <a:p>
            <a:pPr marL="0" indent="0">
              <a:buNone/>
            </a:pPr>
            <a:r>
              <a:rPr lang="en-NZ" sz="1600" b="1" dirty="0"/>
              <a:t>	</a:t>
            </a:r>
            <a:r>
              <a:rPr lang="en-NZ" sz="1600" dirty="0"/>
              <a:t>The website should render properly and consistently in all the most common 	browsers.</a:t>
            </a:r>
          </a:p>
          <a:p>
            <a:r>
              <a:rPr lang="en-NZ" sz="1600" b="1" dirty="0"/>
              <a:t>Operative System</a:t>
            </a:r>
          </a:p>
          <a:p>
            <a:pPr marL="0" indent="0">
              <a:buNone/>
            </a:pPr>
            <a:r>
              <a:rPr lang="en-NZ" sz="1600" b="1" dirty="0"/>
              <a:t>	</a:t>
            </a:r>
            <a:r>
              <a:rPr lang="en-NZ" sz="1600" dirty="0"/>
              <a:t>Aside from local font rendering and Native UI elements, the website is expected to 	render consistently across all the major Operative Systems.</a:t>
            </a:r>
          </a:p>
          <a:p>
            <a:r>
              <a:rPr lang="en-NZ" sz="1600" b="1" dirty="0"/>
              <a:t>User actions</a:t>
            </a:r>
          </a:p>
          <a:p>
            <a:pPr marL="457200" lvl="1" indent="0">
              <a:buNone/>
            </a:pPr>
            <a:r>
              <a:rPr lang="en-NZ" dirty="0"/>
              <a:t>All the actions the user can perform will be clearly positioned on the screen in accordance to the modern standards of UX and usability.</a:t>
            </a:r>
          </a:p>
          <a:p>
            <a:pPr indent="-285750"/>
            <a:r>
              <a:rPr lang="en-NZ" sz="1600" b="1" dirty="0"/>
              <a:t>Design Principles</a:t>
            </a:r>
          </a:p>
          <a:p>
            <a:pPr marL="57150" indent="0">
              <a:buNone/>
            </a:pPr>
            <a:r>
              <a:rPr lang="en-NZ" sz="1600" b="1" dirty="0"/>
              <a:t>	</a:t>
            </a:r>
            <a:r>
              <a:rPr lang="en-NZ" sz="1600" dirty="0"/>
              <a:t>The layout of the website will be minimal, to draw the user attention to the products 	and their relevant information.</a:t>
            </a:r>
          </a:p>
          <a:p>
            <a:pPr marL="57150" indent="0">
              <a:buNone/>
            </a:pPr>
            <a:r>
              <a:rPr lang="en-NZ" sz="1600" b="1" dirty="0"/>
              <a:t>	</a:t>
            </a:r>
            <a:r>
              <a:rPr lang="en-NZ" sz="1600" dirty="0"/>
              <a:t>To keep things simple for the user, the website will not have more than three 	navigation levels</a:t>
            </a:r>
            <a:endParaRPr lang="en-NZ" sz="1600" b="1" dirty="0"/>
          </a:p>
        </p:txBody>
      </p:sp>
    </p:spTree>
    <p:extLst>
      <p:ext uri="{BB962C8B-B14F-4D97-AF65-F5344CB8AC3E}">
        <p14:creationId xmlns:p14="http://schemas.microsoft.com/office/powerpoint/2010/main" val="4055316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A34A-5ECA-4BEA-9F86-9A5A6FB5B2D8}"/>
              </a:ext>
            </a:extLst>
          </p:cNvPr>
          <p:cNvSpPr>
            <a:spLocks noGrp="1"/>
          </p:cNvSpPr>
          <p:nvPr>
            <p:ph type="title"/>
          </p:nvPr>
        </p:nvSpPr>
        <p:spPr>
          <a:xfrm>
            <a:off x="2591069" y="125635"/>
            <a:ext cx="8911687" cy="768887"/>
          </a:xfrm>
        </p:spPr>
        <p:txBody>
          <a:bodyPr>
            <a:normAutofit fontScale="90000"/>
          </a:bodyPr>
          <a:lstStyle/>
          <a:p>
            <a:r>
              <a:rPr lang="en-NZ" dirty="0"/>
              <a:t>Website Navigation Map</a:t>
            </a:r>
            <a:br>
              <a:rPr lang="en-NZ" dirty="0"/>
            </a:br>
            <a:br>
              <a:rPr lang="en-NZ" dirty="0"/>
            </a:br>
            <a:endParaRPr lang="en-AU" dirty="0"/>
          </a:p>
        </p:txBody>
      </p:sp>
      <p:pic>
        <p:nvPicPr>
          <p:cNvPr id="13" name="Content Placeholder 12">
            <a:extLst>
              <a:ext uri="{FF2B5EF4-FFF2-40B4-BE49-F238E27FC236}">
                <a16:creationId xmlns:a16="http://schemas.microsoft.com/office/drawing/2014/main" id="{ADA03D04-EAC3-4D8C-B998-CDE7B0FD5DD2}"/>
              </a:ext>
            </a:extLst>
          </p:cNvPr>
          <p:cNvPicPr>
            <a:picLocks noGrp="1" noChangeAspect="1"/>
          </p:cNvPicPr>
          <p:nvPr>
            <p:ph idx="1"/>
          </p:nvPr>
        </p:nvPicPr>
        <p:blipFill>
          <a:blip r:embed="rId2"/>
          <a:stretch>
            <a:fillRect/>
          </a:stretch>
        </p:blipFill>
        <p:spPr>
          <a:xfrm>
            <a:off x="2621186" y="1087006"/>
            <a:ext cx="7993805" cy="5622016"/>
          </a:xfrm>
          <a:prstGeom prst="rect">
            <a:avLst/>
          </a:prstGeom>
        </p:spPr>
      </p:pic>
    </p:spTree>
    <p:extLst>
      <p:ext uri="{BB962C8B-B14F-4D97-AF65-F5344CB8AC3E}">
        <p14:creationId xmlns:p14="http://schemas.microsoft.com/office/powerpoint/2010/main" val="4118923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4A7E-4266-4396-B72F-4E17977A31FD}"/>
              </a:ext>
            </a:extLst>
          </p:cNvPr>
          <p:cNvSpPr>
            <a:spLocks noGrp="1"/>
          </p:cNvSpPr>
          <p:nvPr>
            <p:ph type="title"/>
          </p:nvPr>
        </p:nvSpPr>
        <p:spPr>
          <a:xfrm>
            <a:off x="2592925" y="624110"/>
            <a:ext cx="8911687" cy="1090390"/>
          </a:xfrm>
        </p:spPr>
        <p:txBody>
          <a:bodyPr/>
          <a:lstStyle/>
          <a:p>
            <a:r>
              <a:rPr lang="en-NZ" dirty="0"/>
              <a:t>Usability</a:t>
            </a:r>
            <a:endParaRPr lang="en-AU" dirty="0"/>
          </a:p>
        </p:txBody>
      </p:sp>
      <p:sp>
        <p:nvSpPr>
          <p:cNvPr id="3" name="Content Placeholder 2">
            <a:extLst>
              <a:ext uri="{FF2B5EF4-FFF2-40B4-BE49-F238E27FC236}">
                <a16:creationId xmlns:a16="http://schemas.microsoft.com/office/drawing/2014/main" id="{339B8156-36F5-4B4E-8010-56C8DD0D7F24}"/>
              </a:ext>
            </a:extLst>
          </p:cNvPr>
          <p:cNvSpPr>
            <a:spLocks noGrp="1"/>
          </p:cNvSpPr>
          <p:nvPr>
            <p:ph idx="1"/>
          </p:nvPr>
        </p:nvSpPr>
        <p:spPr>
          <a:xfrm>
            <a:off x="2589212" y="1714500"/>
            <a:ext cx="8915400" cy="4196722"/>
          </a:xfrm>
        </p:spPr>
        <p:txBody>
          <a:bodyPr/>
          <a:lstStyle/>
          <a:p>
            <a:r>
              <a:rPr lang="en-NZ" dirty="0"/>
              <a:t>The layout of the web pages should be simple.</a:t>
            </a:r>
          </a:p>
          <a:p>
            <a:r>
              <a:rPr lang="en-NZ" dirty="0"/>
              <a:t>The content of the web pages should be specific.</a:t>
            </a:r>
          </a:p>
          <a:p>
            <a:r>
              <a:rPr lang="en-NZ" dirty="0"/>
              <a:t>The focus on each web page should be on the actions the user can perform.</a:t>
            </a:r>
          </a:p>
          <a:p>
            <a:r>
              <a:rPr lang="en-NZ" dirty="0"/>
              <a:t>The website layout should adhere to the most familiar common practices.</a:t>
            </a:r>
          </a:p>
          <a:p>
            <a:r>
              <a:rPr lang="en-NZ" dirty="0"/>
              <a:t>Navigation depth should be kept to a minimum.</a:t>
            </a:r>
          </a:p>
          <a:p>
            <a:r>
              <a:rPr lang="en-NZ" dirty="0"/>
              <a:t>Links and navigation bars should be clear</a:t>
            </a:r>
            <a:r>
              <a:rPr lang="en-AU" dirty="0"/>
              <a:t>.</a:t>
            </a:r>
          </a:p>
          <a:p>
            <a:r>
              <a:rPr lang="en-AU" dirty="0"/>
              <a:t>The web page should have a consistent look and feel.</a:t>
            </a:r>
          </a:p>
          <a:p>
            <a:r>
              <a:rPr lang="en-AU" dirty="0"/>
              <a:t>Possible user actions per page should be kept to a minimum and should be highlighted in clear and descriptive terms.</a:t>
            </a:r>
            <a:endParaRPr lang="en-NZ" dirty="0"/>
          </a:p>
        </p:txBody>
      </p:sp>
    </p:spTree>
    <p:extLst>
      <p:ext uri="{BB962C8B-B14F-4D97-AF65-F5344CB8AC3E}">
        <p14:creationId xmlns:p14="http://schemas.microsoft.com/office/powerpoint/2010/main" val="3815346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62C8-030B-4441-891C-99E71B685F0F}"/>
              </a:ext>
            </a:extLst>
          </p:cNvPr>
          <p:cNvSpPr>
            <a:spLocks noGrp="1"/>
          </p:cNvSpPr>
          <p:nvPr>
            <p:ph type="title"/>
          </p:nvPr>
        </p:nvSpPr>
        <p:spPr>
          <a:xfrm>
            <a:off x="2535775" y="305705"/>
            <a:ext cx="8911687" cy="640445"/>
          </a:xfrm>
        </p:spPr>
        <p:txBody>
          <a:bodyPr/>
          <a:lstStyle/>
          <a:p>
            <a:r>
              <a:rPr lang="en-NZ" dirty="0"/>
              <a:t>Prototype</a:t>
            </a:r>
            <a:endParaRPr lang="en-AU" dirty="0"/>
          </a:p>
        </p:txBody>
      </p:sp>
      <p:pic>
        <p:nvPicPr>
          <p:cNvPr id="4" name="Content Placeholder 3">
            <a:extLst>
              <a:ext uri="{FF2B5EF4-FFF2-40B4-BE49-F238E27FC236}">
                <a16:creationId xmlns:a16="http://schemas.microsoft.com/office/drawing/2014/main" id="{06DE652B-12CB-4B52-AAFE-E9365F544D4C}"/>
              </a:ext>
            </a:extLst>
          </p:cNvPr>
          <p:cNvPicPr>
            <a:picLocks noGrp="1" noChangeAspect="1"/>
          </p:cNvPicPr>
          <p:nvPr>
            <p:ph idx="1"/>
          </p:nvPr>
        </p:nvPicPr>
        <p:blipFill>
          <a:blip r:embed="rId2"/>
          <a:stretch>
            <a:fillRect/>
          </a:stretch>
        </p:blipFill>
        <p:spPr>
          <a:xfrm>
            <a:off x="4076700" y="1082413"/>
            <a:ext cx="5676900" cy="5619751"/>
          </a:xfrm>
          <a:prstGeom prst="rect">
            <a:avLst/>
          </a:prstGeom>
        </p:spPr>
      </p:pic>
    </p:spTree>
    <p:extLst>
      <p:ext uri="{BB962C8B-B14F-4D97-AF65-F5344CB8AC3E}">
        <p14:creationId xmlns:p14="http://schemas.microsoft.com/office/powerpoint/2010/main" val="23544634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604</TotalTime>
  <Words>892</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Author: Alessandro Ferro </vt:lpstr>
      <vt:lpstr>Down Hill Down Under</vt:lpstr>
      <vt:lpstr>Business Requirements</vt:lpstr>
      <vt:lpstr>Standards</vt:lpstr>
      <vt:lpstr>Purpose and Functionality</vt:lpstr>
      <vt:lpstr>UI Requirements</vt:lpstr>
      <vt:lpstr>Website Navigation Map  </vt:lpstr>
      <vt:lpstr>Usability</vt:lpstr>
      <vt:lpstr>Prototype</vt:lpstr>
      <vt:lpstr>Information Architecture</vt:lpstr>
      <vt:lpstr>Data Storage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ICTWEB501 – Task 2</dc:title>
  <dc:creator>emilie cheignon</dc:creator>
  <cp:lastModifiedBy>emilie cheignon</cp:lastModifiedBy>
  <cp:revision>106</cp:revision>
  <dcterms:created xsi:type="dcterms:W3CDTF">2020-06-03T07:05:44Z</dcterms:created>
  <dcterms:modified xsi:type="dcterms:W3CDTF">2020-10-23T22:19:08Z</dcterms:modified>
</cp:coreProperties>
</file>