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 id="281" r:id="rId27"/>
    <p:sldId id="282" r:id="rId28"/>
    <p:sldId id="283" r:id="rId29"/>
    <p:sldId id="284" r:id="rId30"/>
    <p:sldId id="285" r:id="rId31"/>
    <p:sldId id="286" r:id="rId32"/>
    <p:sldId id="287" r:id="rId33"/>
    <p:sldId id="289" r:id="rId34"/>
    <p:sldId id="28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4" autoAdjust="0"/>
    <p:restoredTop sz="94660"/>
  </p:normalViewPr>
  <p:slideViewPr>
    <p:cSldViewPr snapToGrid="0">
      <p:cViewPr varScale="1">
        <p:scale>
          <a:sx n="62" d="100"/>
          <a:sy n="62" d="100"/>
        </p:scale>
        <p:origin x="9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19960-FCEF-4A7F-93FF-6ED2D7D3F8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80C9167-5313-43F8-9E08-3F7E13823E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6D01914-BBB0-4189-8ECD-B26B56D58CEB}"/>
              </a:ext>
            </a:extLst>
          </p:cNvPr>
          <p:cNvSpPr>
            <a:spLocks noGrp="1"/>
          </p:cNvSpPr>
          <p:nvPr>
            <p:ph type="dt" sz="half" idx="10"/>
          </p:nvPr>
        </p:nvSpPr>
        <p:spPr/>
        <p:txBody>
          <a:bodyPr/>
          <a:lstStyle/>
          <a:p>
            <a:fld id="{7A6AAADB-4021-4337-AC33-146A77606A21}" type="datetimeFigureOut">
              <a:rPr lang="en-AU" smtClean="0"/>
              <a:t>10/11/2020</a:t>
            </a:fld>
            <a:endParaRPr lang="en-AU"/>
          </a:p>
        </p:txBody>
      </p:sp>
      <p:sp>
        <p:nvSpPr>
          <p:cNvPr id="5" name="Footer Placeholder 4">
            <a:extLst>
              <a:ext uri="{FF2B5EF4-FFF2-40B4-BE49-F238E27FC236}">
                <a16:creationId xmlns:a16="http://schemas.microsoft.com/office/drawing/2014/main" id="{1F4D9FC7-9BCC-4F1A-A8A1-245B39F9DAC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B917894-AFFE-4E4D-9481-A70EF956A04B}"/>
              </a:ext>
            </a:extLst>
          </p:cNvPr>
          <p:cNvSpPr>
            <a:spLocks noGrp="1"/>
          </p:cNvSpPr>
          <p:nvPr>
            <p:ph type="sldNum" sz="quarter" idx="12"/>
          </p:nvPr>
        </p:nvSpPr>
        <p:spPr/>
        <p:txBody>
          <a:bodyPr/>
          <a:lstStyle/>
          <a:p>
            <a:fld id="{13E28B86-C856-4EAD-B10D-E6AF863C0845}" type="slidenum">
              <a:rPr lang="en-AU" smtClean="0"/>
              <a:t>‹#›</a:t>
            </a:fld>
            <a:endParaRPr lang="en-AU"/>
          </a:p>
        </p:txBody>
      </p:sp>
    </p:spTree>
    <p:extLst>
      <p:ext uri="{BB962C8B-B14F-4D97-AF65-F5344CB8AC3E}">
        <p14:creationId xmlns:p14="http://schemas.microsoft.com/office/powerpoint/2010/main" val="2361782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E242-FFE8-402B-B3B5-923022D27890}"/>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48E535A-D6A7-4AFD-AF3B-12F447BA72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896A80D-E99A-43F8-AE6B-95933CA037C2}"/>
              </a:ext>
            </a:extLst>
          </p:cNvPr>
          <p:cNvSpPr>
            <a:spLocks noGrp="1"/>
          </p:cNvSpPr>
          <p:nvPr>
            <p:ph type="dt" sz="half" idx="10"/>
          </p:nvPr>
        </p:nvSpPr>
        <p:spPr/>
        <p:txBody>
          <a:bodyPr/>
          <a:lstStyle/>
          <a:p>
            <a:fld id="{7A6AAADB-4021-4337-AC33-146A77606A21}" type="datetimeFigureOut">
              <a:rPr lang="en-AU" smtClean="0"/>
              <a:t>10/11/2020</a:t>
            </a:fld>
            <a:endParaRPr lang="en-AU"/>
          </a:p>
        </p:txBody>
      </p:sp>
      <p:sp>
        <p:nvSpPr>
          <p:cNvPr id="5" name="Footer Placeholder 4">
            <a:extLst>
              <a:ext uri="{FF2B5EF4-FFF2-40B4-BE49-F238E27FC236}">
                <a16:creationId xmlns:a16="http://schemas.microsoft.com/office/drawing/2014/main" id="{E144B762-5DC6-4738-B646-0884212DA51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DFFF064-CFE1-403A-B849-95D6A59055D4}"/>
              </a:ext>
            </a:extLst>
          </p:cNvPr>
          <p:cNvSpPr>
            <a:spLocks noGrp="1"/>
          </p:cNvSpPr>
          <p:nvPr>
            <p:ph type="sldNum" sz="quarter" idx="12"/>
          </p:nvPr>
        </p:nvSpPr>
        <p:spPr/>
        <p:txBody>
          <a:bodyPr/>
          <a:lstStyle/>
          <a:p>
            <a:fld id="{13E28B86-C856-4EAD-B10D-E6AF863C0845}" type="slidenum">
              <a:rPr lang="en-AU" smtClean="0"/>
              <a:t>‹#›</a:t>
            </a:fld>
            <a:endParaRPr lang="en-AU"/>
          </a:p>
        </p:txBody>
      </p:sp>
    </p:spTree>
    <p:extLst>
      <p:ext uri="{BB962C8B-B14F-4D97-AF65-F5344CB8AC3E}">
        <p14:creationId xmlns:p14="http://schemas.microsoft.com/office/powerpoint/2010/main" val="941356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A7348C-FF3F-4033-90FC-E102AE42CC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614CC4B-6485-4BF7-9C97-878CB0A293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27084A1-6E07-42C3-A715-0B21F81ED9D8}"/>
              </a:ext>
            </a:extLst>
          </p:cNvPr>
          <p:cNvSpPr>
            <a:spLocks noGrp="1"/>
          </p:cNvSpPr>
          <p:nvPr>
            <p:ph type="dt" sz="half" idx="10"/>
          </p:nvPr>
        </p:nvSpPr>
        <p:spPr/>
        <p:txBody>
          <a:bodyPr/>
          <a:lstStyle/>
          <a:p>
            <a:fld id="{7A6AAADB-4021-4337-AC33-146A77606A21}" type="datetimeFigureOut">
              <a:rPr lang="en-AU" smtClean="0"/>
              <a:t>10/11/2020</a:t>
            </a:fld>
            <a:endParaRPr lang="en-AU"/>
          </a:p>
        </p:txBody>
      </p:sp>
      <p:sp>
        <p:nvSpPr>
          <p:cNvPr id="5" name="Footer Placeholder 4">
            <a:extLst>
              <a:ext uri="{FF2B5EF4-FFF2-40B4-BE49-F238E27FC236}">
                <a16:creationId xmlns:a16="http://schemas.microsoft.com/office/drawing/2014/main" id="{89BB110F-1B13-4679-B341-B61634FFDE8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DD41206-E5C4-4A7C-863A-9DD5DB59963A}"/>
              </a:ext>
            </a:extLst>
          </p:cNvPr>
          <p:cNvSpPr>
            <a:spLocks noGrp="1"/>
          </p:cNvSpPr>
          <p:nvPr>
            <p:ph type="sldNum" sz="quarter" idx="12"/>
          </p:nvPr>
        </p:nvSpPr>
        <p:spPr/>
        <p:txBody>
          <a:bodyPr/>
          <a:lstStyle/>
          <a:p>
            <a:fld id="{13E28B86-C856-4EAD-B10D-E6AF863C0845}" type="slidenum">
              <a:rPr lang="en-AU" smtClean="0"/>
              <a:t>‹#›</a:t>
            </a:fld>
            <a:endParaRPr lang="en-AU"/>
          </a:p>
        </p:txBody>
      </p:sp>
    </p:spTree>
    <p:extLst>
      <p:ext uri="{BB962C8B-B14F-4D97-AF65-F5344CB8AC3E}">
        <p14:creationId xmlns:p14="http://schemas.microsoft.com/office/powerpoint/2010/main" val="2143879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7355A-78A6-4E2E-8BA6-BF1ECB387D1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C493A22-FF88-456D-9D87-E76AF7BE36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6BC4CC3-C262-4E86-9ABE-9B3DEA7C923E}"/>
              </a:ext>
            </a:extLst>
          </p:cNvPr>
          <p:cNvSpPr>
            <a:spLocks noGrp="1"/>
          </p:cNvSpPr>
          <p:nvPr>
            <p:ph type="dt" sz="half" idx="10"/>
          </p:nvPr>
        </p:nvSpPr>
        <p:spPr/>
        <p:txBody>
          <a:bodyPr/>
          <a:lstStyle/>
          <a:p>
            <a:fld id="{7A6AAADB-4021-4337-AC33-146A77606A21}" type="datetimeFigureOut">
              <a:rPr lang="en-AU" smtClean="0"/>
              <a:t>10/11/2020</a:t>
            </a:fld>
            <a:endParaRPr lang="en-AU"/>
          </a:p>
        </p:txBody>
      </p:sp>
      <p:sp>
        <p:nvSpPr>
          <p:cNvPr id="5" name="Footer Placeholder 4">
            <a:extLst>
              <a:ext uri="{FF2B5EF4-FFF2-40B4-BE49-F238E27FC236}">
                <a16:creationId xmlns:a16="http://schemas.microsoft.com/office/drawing/2014/main" id="{C5E3D2F5-1F22-4400-8CE5-95C74C2F1FF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FDC607D-F962-481D-89A5-30F09B60EF82}"/>
              </a:ext>
            </a:extLst>
          </p:cNvPr>
          <p:cNvSpPr>
            <a:spLocks noGrp="1"/>
          </p:cNvSpPr>
          <p:nvPr>
            <p:ph type="sldNum" sz="quarter" idx="12"/>
          </p:nvPr>
        </p:nvSpPr>
        <p:spPr/>
        <p:txBody>
          <a:bodyPr/>
          <a:lstStyle/>
          <a:p>
            <a:fld id="{13E28B86-C856-4EAD-B10D-E6AF863C0845}" type="slidenum">
              <a:rPr lang="en-AU" smtClean="0"/>
              <a:t>‹#›</a:t>
            </a:fld>
            <a:endParaRPr lang="en-AU"/>
          </a:p>
        </p:txBody>
      </p:sp>
    </p:spTree>
    <p:extLst>
      <p:ext uri="{BB962C8B-B14F-4D97-AF65-F5344CB8AC3E}">
        <p14:creationId xmlns:p14="http://schemas.microsoft.com/office/powerpoint/2010/main" val="1953034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7C8C1-794E-4F7A-9AAB-8CC14D42CD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8654033B-0C5F-46A6-B624-C7074A265D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AFFEF7-B831-453C-99DE-AB01CFCF878C}"/>
              </a:ext>
            </a:extLst>
          </p:cNvPr>
          <p:cNvSpPr>
            <a:spLocks noGrp="1"/>
          </p:cNvSpPr>
          <p:nvPr>
            <p:ph type="dt" sz="half" idx="10"/>
          </p:nvPr>
        </p:nvSpPr>
        <p:spPr/>
        <p:txBody>
          <a:bodyPr/>
          <a:lstStyle/>
          <a:p>
            <a:fld id="{7A6AAADB-4021-4337-AC33-146A77606A21}" type="datetimeFigureOut">
              <a:rPr lang="en-AU" smtClean="0"/>
              <a:t>10/11/2020</a:t>
            </a:fld>
            <a:endParaRPr lang="en-AU"/>
          </a:p>
        </p:txBody>
      </p:sp>
      <p:sp>
        <p:nvSpPr>
          <p:cNvPr id="5" name="Footer Placeholder 4">
            <a:extLst>
              <a:ext uri="{FF2B5EF4-FFF2-40B4-BE49-F238E27FC236}">
                <a16:creationId xmlns:a16="http://schemas.microsoft.com/office/drawing/2014/main" id="{312CF0D2-BD1D-4928-A850-AB48D576540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8BD8F6E-6DF9-4D9D-B889-5D270989E352}"/>
              </a:ext>
            </a:extLst>
          </p:cNvPr>
          <p:cNvSpPr>
            <a:spLocks noGrp="1"/>
          </p:cNvSpPr>
          <p:nvPr>
            <p:ph type="sldNum" sz="quarter" idx="12"/>
          </p:nvPr>
        </p:nvSpPr>
        <p:spPr/>
        <p:txBody>
          <a:bodyPr/>
          <a:lstStyle/>
          <a:p>
            <a:fld id="{13E28B86-C856-4EAD-B10D-E6AF863C0845}" type="slidenum">
              <a:rPr lang="en-AU" smtClean="0"/>
              <a:t>‹#›</a:t>
            </a:fld>
            <a:endParaRPr lang="en-AU"/>
          </a:p>
        </p:txBody>
      </p:sp>
    </p:spTree>
    <p:extLst>
      <p:ext uri="{BB962C8B-B14F-4D97-AF65-F5344CB8AC3E}">
        <p14:creationId xmlns:p14="http://schemas.microsoft.com/office/powerpoint/2010/main" val="3721286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55A69-B668-4FBB-AA0D-441C5D0AE7E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8C550FD-3630-4F29-84A8-72168D67BC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1502AE02-3C5D-4413-A2F2-1C16D00597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6F8E56F-EFCA-4C2B-9E24-42FB32378FAB}"/>
              </a:ext>
            </a:extLst>
          </p:cNvPr>
          <p:cNvSpPr>
            <a:spLocks noGrp="1"/>
          </p:cNvSpPr>
          <p:nvPr>
            <p:ph type="dt" sz="half" idx="10"/>
          </p:nvPr>
        </p:nvSpPr>
        <p:spPr/>
        <p:txBody>
          <a:bodyPr/>
          <a:lstStyle/>
          <a:p>
            <a:fld id="{7A6AAADB-4021-4337-AC33-146A77606A21}" type="datetimeFigureOut">
              <a:rPr lang="en-AU" smtClean="0"/>
              <a:t>10/11/2020</a:t>
            </a:fld>
            <a:endParaRPr lang="en-AU"/>
          </a:p>
        </p:txBody>
      </p:sp>
      <p:sp>
        <p:nvSpPr>
          <p:cNvPr id="6" name="Footer Placeholder 5">
            <a:extLst>
              <a:ext uri="{FF2B5EF4-FFF2-40B4-BE49-F238E27FC236}">
                <a16:creationId xmlns:a16="http://schemas.microsoft.com/office/drawing/2014/main" id="{F793DC17-BC4B-48EA-BB22-B53D7150ED3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FCCC318-59E2-481E-B919-A360B7AEE5AD}"/>
              </a:ext>
            </a:extLst>
          </p:cNvPr>
          <p:cNvSpPr>
            <a:spLocks noGrp="1"/>
          </p:cNvSpPr>
          <p:nvPr>
            <p:ph type="sldNum" sz="quarter" idx="12"/>
          </p:nvPr>
        </p:nvSpPr>
        <p:spPr/>
        <p:txBody>
          <a:bodyPr/>
          <a:lstStyle/>
          <a:p>
            <a:fld id="{13E28B86-C856-4EAD-B10D-E6AF863C0845}" type="slidenum">
              <a:rPr lang="en-AU" smtClean="0"/>
              <a:t>‹#›</a:t>
            </a:fld>
            <a:endParaRPr lang="en-AU"/>
          </a:p>
        </p:txBody>
      </p:sp>
    </p:spTree>
    <p:extLst>
      <p:ext uri="{BB962C8B-B14F-4D97-AF65-F5344CB8AC3E}">
        <p14:creationId xmlns:p14="http://schemas.microsoft.com/office/powerpoint/2010/main" val="570405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AF7C-99C3-43B0-B0E7-21B1B25B5D74}"/>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5167875-BEE5-42E8-9547-E4A79D6136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B3BEF6-53DF-435F-BCC1-FE42A0DBFC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C44F59BC-F6B2-4D94-888A-DB07358FF1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4B2488-AD73-452D-9380-ED14D18E21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E6685521-B1DD-4431-8815-CDEAFD811190}"/>
              </a:ext>
            </a:extLst>
          </p:cNvPr>
          <p:cNvSpPr>
            <a:spLocks noGrp="1"/>
          </p:cNvSpPr>
          <p:nvPr>
            <p:ph type="dt" sz="half" idx="10"/>
          </p:nvPr>
        </p:nvSpPr>
        <p:spPr/>
        <p:txBody>
          <a:bodyPr/>
          <a:lstStyle/>
          <a:p>
            <a:fld id="{7A6AAADB-4021-4337-AC33-146A77606A21}" type="datetimeFigureOut">
              <a:rPr lang="en-AU" smtClean="0"/>
              <a:t>10/11/2020</a:t>
            </a:fld>
            <a:endParaRPr lang="en-AU"/>
          </a:p>
        </p:txBody>
      </p:sp>
      <p:sp>
        <p:nvSpPr>
          <p:cNvPr id="8" name="Footer Placeholder 7">
            <a:extLst>
              <a:ext uri="{FF2B5EF4-FFF2-40B4-BE49-F238E27FC236}">
                <a16:creationId xmlns:a16="http://schemas.microsoft.com/office/drawing/2014/main" id="{74FEFDB3-063F-4E0C-BF1C-470B63EDC56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EBDE480-F21D-47B5-886F-E39DA8033960}"/>
              </a:ext>
            </a:extLst>
          </p:cNvPr>
          <p:cNvSpPr>
            <a:spLocks noGrp="1"/>
          </p:cNvSpPr>
          <p:nvPr>
            <p:ph type="sldNum" sz="quarter" idx="12"/>
          </p:nvPr>
        </p:nvSpPr>
        <p:spPr/>
        <p:txBody>
          <a:bodyPr/>
          <a:lstStyle/>
          <a:p>
            <a:fld id="{13E28B86-C856-4EAD-B10D-E6AF863C0845}" type="slidenum">
              <a:rPr lang="en-AU" smtClean="0"/>
              <a:t>‹#›</a:t>
            </a:fld>
            <a:endParaRPr lang="en-AU"/>
          </a:p>
        </p:txBody>
      </p:sp>
    </p:spTree>
    <p:extLst>
      <p:ext uri="{BB962C8B-B14F-4D97-AF65-F5344CB8AC3E}">
        <p14:creationId xmlns:p14="http://schemas.microsoft.com/office/powerpoint/2010/main" val="689201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9E8EB-27AD-468C-9E7C-21B25B2F37F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5EF9BFB1-24A9-4F31-B3A8-7FB5526D8ACB}"/>
              </a:ext>
            </a:extLst>
          </p:cNvPr>
          <p:cNvSpPr>
            <a:spLocks noGrp="1"/>
          </p:cNvSpPr>
          <p:nvPr>
            <p:ph type="dt" sz="half" idx="10"/>
          </p:nvPr>
        </p:nvSpPr>
        <p:spPr/>
        <p:txBody>
          <a:bodyPr/>
          <a:lstStyle/>
          <a:p>
            <a:fld id="{7A6AAADB-4021-4337-AC33-146A77606A21}" type="datetimeFigureOut">
              <a:rPr lang="en-AU" smtClean="0"/>
              <a:t>10/11/2020</a:t>
            </a:fld>
            <a:endParaRPr lang="en-AU"/>
          </a:p>
        </p:txBody>
      </p:sp>
      <p:sp>
        <p:nvSpPr>
          <p:cNvPr id="4" name="Footer Placeholder 3">
            <a:extLst>
              <a:ext uri="{FF2B5EF4-FFF2-40B4-BE49-F238E27FC236}">
                <a16:creationId xmlns:a16="http://schemas.microsoft.com/office/drawing/2014/main" id="{DE14B8E6-C6E6-471D-A216-36691901F0B8}"/>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22DB7344-4B5F-467C-A4B1-9A5AC33982F3}"/>
              </a:ext>
            </a:extLst>
          </p:cNvPr>
          <p:cNvSpPr>
            <a:spLocks noGrp="1"/>
          </p:cNvSpPr>
          <p:nvPr>
            <p:ph type="sldNum" sz="quarter" idx="12"/>
          </p:nvPr>
        </p:nvSpPr>
        <p:spPr/>
        <p:txBody>
          <a:bodyPr/>
          <a:lstStyle/>
          <a:p>
            <a:fld id="{13E28B86-C856-4EAD-B10D-E6AF863C0845}" type="slidenum">
              <a:rPr lang="en-AU" smtClean="0"/>
              <a:t>‹#›</a:t>
            </a:fld>
            <a:endParaRPr lang="en-AU"/>
          </a:p>
        </p:txBody>
      </p:sp>
    </p:spTree>
    <p:extLst>
      <p:ext uri="{BB962C8B-B14F-4D97-AF65-F5344CB8AC3E}">
        <p14:creationId xmlns:p14="http://schemas.microsoft.com/office/powerpoint/2010/main" val="1648521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5747B4-C32C-40B1-9322-ADFD86631D51}"/>
              </a:ext>
            </a:extLst>
          </p:cNvPr>
          <p:cNvSpPr>
            <a:spLocks noGrp="1"/>
          </p:cNvSpPr>
          <p:nvPr>
            <p:ph type="dt" sz="half" idx="10"/>
          </p:nvPr>
        </p:nvSpPr>
        <p:spPr/>
        <p:txBody>
          <a:bodyPr/>
          <a:lstStyle/>
          <a:p>
            <a:fld id="{7A6AAADB-4021-4337-AC33-146A77606A21}" type="datetimeFigureOut">
              <a:rPr lang="en-AU" smtClean="0"/>
              <a:t>10/11/2020</a:t>
            </a:fld>
            <a:endParaRPr lang="en-AU"/>
          </a:p>
        </p:txBody>
      </p:sp>
      <p:sp>
        <p:nvSpPr>
          <p:cNvPr id="3" name="Footer Placeholder 2">
            <a:extLst>
              <a:ext uri="{FF2B5EF4-FFF2-40B4-BE49-F238E27FC236}">
                <a16:creationId xmlns:a16="http://schemas.microsoft.com/office/drawing/2014/main" id="{43BB92A6-0AE0-4A4A-AF8D-37ED8FB38F7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86A77E63-D868-4FF2-B858-DCF316BE9693}"/>
              </a:ext>
            </a:extLst>
          </p:cNvPr>
          <p:cNvSpPr>
            <a:spLocks noGrp="1"/>
          </p:cNvSpPr>
          <p:nvPr>
            <p:ph type="sldNum" sz="quarter" idx="12"/>
          </p:nvPr>
        </p:nvSpPr>
        <p:spPr/>
        <p:txBody>
          <a:bodyPr/>
          <a:lstStyle/>
          <a:p>
            <a:fld id="{13E28B86-C856-4EAD-B10D-E6AF863C0845}" type="slidenum">
              <a:rPr lang="en-AU" smtClean="0"/>
              <a:t>‹#›</a:t>
            </a:fld>
            <a:endParaRPr lang="en-AU"/>
          </a:p>
        </p:txBody>
      </p:sp>
    </p:spTree>
    <p:extLst>
      <p:ext uri="{BB962C8B-B14F-4D97-AF65-F5344CB8AC3E}">
        <p14:creationId xmlns:p14="http://schemas.microsoft.com/office/powerpoint/2010/main" val="288630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7B5EA-CB85-4D67-AC18-6AAA7880A6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E093F87-41A1-4704-BB64-EB790A5D77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EB3F90FC-D997-4E0E-990D-E14D27983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518FC2-11C3-404C-945D-5D366D6A8486}"/>
              </a:ext>
            </a:extLst>
          </p:cNvPr>
          <p:cNvSpPr>
            <a:spLocks noGrp="1"/>
          </p:cNvSpPr>
          <p:nvPr>
            <p:ph type="dt" sz="half" idx="10"/>
          </p:nvPr>
        </p:nvSpPr>
        <p:spPr/>
        <p:txBody>
          <a:bodyPr/>
          <a:lstStyle/>
          <a:p>
            <a:fld id="{7A6AAADB-4021-4337-AC33-146A77606A21}" type="datetimeFigureOut">
              <a:rPr lang="en-AU" smtClean="0"/>
              <a:t>10/11/2020</a:t>
            </a:fld>
            <a:endParaRPr lang="en-AU"/>
          </a:p>
        </p:txBody>
      </p:sp>
      <p:sp>
        <p:nvSpPr>
          <p:cNvPr id="6" name="Footer Placeholder 5">
            <a:extLst>
              <a:ext uri="{FF2B5EF4-FFF2-40B4-BE49-F238E27FC236}">
                <a16:creationId xmlns:a16="http://schemas.microsoft.com/office/drawing/2014/main" id="{FD244086-9197-4EB8-8972-7C1B17C9989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57F584A-EFAD-466B-B419-9C321BFCE30A}"/>
              </a:ext>
            </a:extLst>
          </p:cNvPr>
          <p:cNvSpPr>
            <a:spLocks noGrp="1"/>
          </p:cNvSpPr>
          <p:nvPr>
            <p:ph type="sldNum" sz="quarter" idx="12"/>
          </p:nvPr>
        </p:nvSpPr>
        <p:spPr/>
        <p:txBody>
          <a:bodyPr/>
          <a:lstStyle/>
          <a:p>
            <a:fld id="{13E28B86-C856-4EAD-B10D-E6AF863C0845}" type="slidenum">
              <a:rPr lang="en-AU" smtClean="0"/>
              <a:t>‹#›</a:t>
            </a:fld>
            <a:endParaRPr lang="en-AU"/>
          </a:p>
        </p:txBody>
      </p:sp>
    </p:spTree>
    <p:extLst>
      <p:ext uri="{BB962C8B-B14F-4D97-AF65-F5344CB8AC3E}">
        <p14:creationId xmlns:p14="http://schemas.microsoft.com/office/powerpoint/2010/main" val="2584212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639B4-BC3E-48EB-9076-C8F6891A46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A8538D95-50DF-4BD7-9426-40C7F51005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D97C926-F2FA-460D-9054-EC9F90DF8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9C16AE-D82A-42C2-95D2-C9CC37A1E95C}"/>
              </a:ext>
            </a:extLst>
          </p:cNvPr>
          <p:cNvSpPr>
            <a:spLocks noGrp="1"/>
          </p:cNvSpPr>
          <p:nvPr>
            <p:ph type="dt" sz="half" idx="10"/>
          </p:nvPr>
        </p:nvSpPr>
        <p:spPr/>
        <p:txBody>
          <a:bodyPr/>
          <a:lstStyle/>
          <a:p>
            <a:fld id="{7A6AAADB-4021-4337-AC33-146A77606A21}" type="datetimeFigureOut">
              <a:rPr lang="en-AU" smtClean="0"/>
              <a:t>10/11/2020</a:t>
            </a:fld>
            <a:endParaRPr lang="en-AU"/>
          </a:p>
        </p:txBody>
      </p:sp>
      <p:sp>
        <p:nvSpPr>
          <p:cNvPr id="6" name="Footer Placeholder 5">
            <a:extLst>
              <a:ext uri="{FF2B5EF4-FFF2-40B4-BE49-F238E27FC236}">
                <a16:creationId xmlns:a16="http://schemas.microsoft.com/office/drawing/2014/main" id="{F4E77776-72F7-426B-A4BB-A5B93179FD1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9EC4051-1849-471B-A615-8AFAEF80EFB4}"/>
              </a:ext>
            </a:extLst>
          </p:cNvPr>
          <p:cNvSpPr>
            <a:spLocks noGrp="1"/>
          </p:cNvSpPr>
          <p:nvPr>
            <p:ph type="sldNum" sz="quarter" idx="12"/>
          </p:nvPr>
        </p:nvSpPr>
        <p:spPr/>
        <p:txBody>
          <a:bodyPr/>
          <a:lstStyle/>
          <a:p>
            <a:fld id="{13E28B86-C856-4EAD-B10D-E6AF863C0845}" type="slidenum">
              <a:rPr lang="en-AU" smtClean="0"/>
              <a:t>‹#›</a:t>
            </a:fld>
            <a:endParaRPr lang="en-AU"/>
          </a:p>
        </p:txBody>
      </p:sp>
    </p:spTree>
    <p:extLst>
      <p:ext uri="{BB962C8B-B14F-4D97-AF65-F5344CB8AC3E}">
        <p14:creationId xmlns:p14="http://schemas.microsoft.com/office/powerpoint/2010/main" val="1626282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DC24A8-3DB2-496E-B801-D80EB5843A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272A7B4-3B8E-4ED7-BC76-942406E0A7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60D7DA0-6984-4811-B76B-E6ACA2EC5C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6AAADB-4021-4337-AC33-146A77606A21}" type="datetimeFigureOut">
              <a:rPr lang="en-AU" smtClean="0"/>
              <a:t>10/11/2020</a:t>
            </a:fld>
            <a:endParaRPr lang="en-AU"/>
          </a:p>
        </p:txBody>
      </p:sp>
      <p:sp>
        <p:nvSpPr>
          <p:cNvPr id="5" name="Footer Placeholder 4">
            <a:extLst>
              <a:ext uri="{FF2B5EF4-FFF2-40B4-BE49-F238E27FC236}">
                <a16:creationId xmlns:a16="http://schemas.microsoft.com/office/drawing/2014/main" id="{A55D03EA-F486-45A8-A87F-D2D893870F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04C3C8DD-B75D-4C23-9549-018BF3BE62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E28B86-C856-4EAD-B10D-E6AF863C0845}" type="slidenum">
              <a:rPr lang="en-AU" smtClean="0"/>
              <a:t>‹#›</a:t>
            </a:fld>
            <a:endParaRPr lang="en-AU"/>
          </a:p>
        </p:txBody>
      </p:sp>
    </p:spTree>
    <p:extLst>
      <p:ext uri="{BB962C8B-B14F-4D97-AF65-F5344CB8AC3E}">
        <p14:creationId xmlns:p14="http://schemas.microsoft.com/office/powerpoint/2010/main" val="2508529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69292-2BC6-41E5-AF12-0AA4C7398175}"/>
              </a:ext>
            </a:extLst>
          </p:cNvPr>
          <p:cNvSpPr>
            <a:spLocks noGrp="1"/>
          </p:cNvSpPr>
          <p:nvPr>
            <p:ph type="ctrTitle"/>
          </p:nvPr>
        </p:nvSpPr>
        <p:spPr>
          <a:xfrm>
            <a:off x="433953" y="0"/>
            <a:ext cx="11406752" cy="650929"/>
          </a:xfrm>
        </p:spPr>
        <p:txBody>
          <a:bodyPr>
            <a:normAutofit/>
          </a:bodyPr>
          <a:lstStyle/>
          <a:p>
            <a:pPr algn="l"/>
            <a:r>
              <a:rPr lang="en-AU" sz="2000" b="1" dirty="0"/>
              <a:t>Author: </a:t>
            </a:r>
            <a:r>
              <a:rPr lang="en-AU" sz="2000" i="1" dirty="0"/>
              <a:t>Alessandro Ferro</a:t>
            </a:r>
            <a:br>
              <a:rPr lang="en-AU" sz="2000" dirty="0"/>
            </a:br>
            <a:endParaRPr lang="en-AU" sz="2000" dirty="0"/>
          </a:p>
        </p:txBody>
      </p:sp>
      <p:sp>
        <p:nvSpPr>
          <p:cNvPr id="3" name="Subtitle 2">
            <a:extLst>
              <a:ext uri="{FF2B5EF4-FFF2-40B4-BE49-F238E27FC236}">
                <a16:creationId xmlns:a16="http://schemas.microsoft.com/office/drawing/2014/main" id="{5FEFED00-4D38-4F47-8C1A-A68EAB59C1E1}"/>
              </a:ext>
            </a:extLst>
          </p:cNvPr>
          <p:cNvSpPr>
            <a:spLocks noGrp="1"/>
          </p:cNvSpPr>
          <p:nvPr>
            <p:ph type="subTitle" idx="1"/>
          </p:nvPr>
        </p:nvSpPr>
        <p:spPr>
          <a:xfrm>
            <a:off x="433953" y="2216258"/>
            <a:ext cx="11406752" cy="4432514"/>
          </a:xfrm>
        </p:spPr>
        <p:txBody>
          <a:bodyPr>
            <a:normAutofit fontScale="92500" lnSpcReduction="20000"/>
          </a:bodyPr>
          <a:lstStyle/>
          <a:p>
            <a:r>
              <a:rPr lang="en-AU" sz="4800" b="1" dirty="0"/>
              <a:t>ICTWEB503</a:t>
            </a:r>
            <a:endParaRPr lang="en-AU" sz="4800" dirty="0"/>
          </a:p>
          <a:p>
            <a:r>
              <a:rPr lang="en-AU" sz="4800" b="1" dirty="0"/>
              <a:t> </a:t>
            </a:r>
            <a:endParaRPr lang="en-AU" sz="4800" dirty="0"/>
          </a:p>
          <a:p>
            <a:r>
              <a:rPr lang="en-AU" sz="4800" b="1" dirty="0"/>
              <a:t>Task 2</a:t>
            </a:r>
          </a:p>
          <a:p>
            <a:endParaRPr lang="en-AU" b="1" dirty="0"/>
          </a:p>
          <a:p>
            <a:endParaRPr lang="en-AU" b="1" dirty="0"/>
          </a:p>
          <a:p>
            <a:endParaRPr lang="en-AU" b="1" dirty="0"/>
          </a:p>
          <a:p>
            <a:endParaRPr lang="en-AU" b="1" dirty="0"/>
          </a:p>
          <a:p>
            <a:endParaRPr lang="en-AU" b="1" dirty="0"/>
          </a:p>
          <a:p>
            <a:endParaRPr lang="en-AU" b="1" dirty="0"/>
          </a:p>
          <a:p>
            <a:pPr algn="l"/>
            <a:r>
              <a:rPr lang="en-AU" sz="2000" b="1" dirty="0"/>
              <a:t>Student ID: </a:t>
            </a:r>
            <a:r>
              <a:rPr lang="en-AU" sz="2000" dirty="0"/>
              <a:t>83126277</a:t>
            </a:r>
          </a:p>
          <a:p>
            <a:pPr algn="l"/>
            <a:endParaRPr lang="en-AU" dirty="0"/>
          </a:p>
          <a:p>
            <a:endParaRPr lang="en-AU" dirty="0"/>
          </a:p>
        </p:txBody>
      </p:sp>
    </p:spTree>
    <p:extLst>
      <p:ext uri="{BB962C8B-B14F-4D97-AF65-F5344CB8AC3E}">
        <p14:creationId xmlns:p14="http://schemas.microsoft.com/office/powerpoint/2010/main" val="2020997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2F735F-7AE0-487B-80DA-4129892202F2}"/>
              </a:ext>
            </a:extLst>
          </p:cNvPr>
          <p:cNvSpPr>
            <a:spLocks noGrp="1"/>
          </p:cNvSpPr>
          <p:nvPr>
            <p:ph idx="1"/>
          </p:nvPr>
        </p:nvSpPr>
        <p:spPr>
          <a:xfrm>
            <a:off x="838200" y="228600"/>
            <a:ext cx="10515600" cy="6332220"/>
          </a:xfrm>
        </p:spPr>
        <p:txBody>
          <a:bodyPr>
            <a:normAutofit/>
          </a:bodyPr>
          <a:lstStyle/>
          <a:p>
            <a:pPr marL="0" indent="0">
              <a:buNone/>
            </a:pPr>
            <a:r>
              <a:rPr lang="en-NZ" sz="3200" dirty="0">
                <a:solidFill>
                  <a:schemeClr val="tx2">
                    <a:lumMod val="60000"/>
                    <a:lumOff val="40000"/>
                  </a:schemeClr>
                </a:solidFill>
              </a:rPr>
              <a:t>Advantages of HTTP/HTTPS</a:t>
            </a:r>
          </a:p>
          <a:p>
            <a:pPr marL="0" indent="0">
              <a:buNone/>
            </a:pPr>
            <a:endParaRPr lang="en-AU" dirty="0"/>
          </a:p>
          <a:p>
            <a:r>
              <a:rPr lang="en-AU" dirty="0"/>
              <a:t>The World Wide Web offers an already available </a:t>
            </a:r>
            <a:r>
              <a:rPr lang="en-AU" b="1" dirty="0"/>
              <a:t>infrastructure</a:t>
            </a:r>
          </a:p>
          <a:p>
            <a:r>
              <a:rPr lang="en-AU" dirty="0"/>
              <a:t>Browsers can debug, test and use an application</a:t>
            </a:r>
          </a:p>
          <a:p>
            <a:r>
              <a:rPr lang="en-AU" b="1" dirty="0"/>
              <a:t>Web caching </a:t>
            </a:r>
            <a:r>
              <a:rPr lang="en-AU" dirty="0"/>
              <a:t>decreases traffic, latency and reduces the amount of work of the web server. If the remote server is down, there are also chances it can still provide a copy of the resources requested.</a:t>
            </a:r>
          </a:p>
          <a:p>
            <a:r>
              <a:rPr lang="en-AU" dirty="0"/>
              <a:t>Support of </a:t>
            </a:r>
            <a:r>
              <a:rPr lang="en-AU" b="1" dirty="0"/>
              <a:t>data compression</a:t>
            </a:r>
            <a:endParaRPr lang="en-AU" dirty="0"/>
          </a:p>
          <a:p>
            <a:r>
              <a:rPr lang="en-AU" b="1" dirty="0"/>
              <a:t>HTTPS</a:t>
            </a:r>
            <a:r>
              <a:rPr lang="en-AU" dirty="0"/>
              <a:t> offers an extra layer of </a:t>
            </a:r>
            <a:r>
              <a:rPr lang="en-AU" b="1" dirty="0"/>
              <a:t>security</a:t>
            </a:r>
          </a:p>
          <a:p>
            <a:r>
              <a:rPr lang="en-AU" b="1" dirty="0"/>
              <a:t>Content negotiation </a:t>
            </a:r>
            <a:r>
              <a:rPr lang="en-AU" dirty="0"/>
              <a:t>allows to provide the same resource in different format</a:t>
            </a:r>
          </a:p>
          <a:p>
            <a:r>
              <a:rPr lang="en-AU" b="1" dirty="0"/>
              <a:t>Firewall traversal</a:t>
            </a:r>
            <a:r>
              <a:rPr lang="en-AU" dirty="0"/>
              <a:t> makes the content available from most locations</a:t>
            </a:r>
          </a:p>
          <a:p>
            <a:r>
              <a:rPr lang="en-AU" dirty="0"/>
              <a:t>Vastity of </a:t>
            </a:r>
            <a:r>
              <a:rPr lang="en-AU" b="1" dirty="0"/>
              <a:t>tools </a:t>
            </a:r>
            <a:r>
              <a:rPr lang="en-AU" dirty="0"/>
              <a:t>available, developed with HTTP in mind.</a:t>
            </a:r>
          </a:p>
        </p:txBody>
      </p:sp>
    </p:spTree>
    <p:extLst>
      <p:ext uri="{BB962C8B-B14F-4D97-AF65-F5344CB8AC3E}">
        <p14:creationId xmlns:p14="http://schemas.microsoft.com/office/powerpoint/2010/main" val="3893775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1EDD641-54B9-46CE-8064-0C3F62E74121}"/>
              </a:ext>
            </a:extLst>
          </p:cNvPr>
          <p:cNvSpPr>
            <a:spLocks noGrp="1"/>
          </p:cNvSpPr>
          <p:nvPr>
            <p:ph idx="1"/>
          </p:nvPr>
        </p:nvSpPr>
        <p:spPr>
          <a:xfrm>
            <a:off x="838200" y="251460"/>
            <a:ext cx="10515600" cy="6332220"/>
          </a:xfrm>
        </p:spPr>
        <p:txBody>
          <a:bodyPr>
            <a:normAutofit lnSpcReduction="10000"/>
          </a:bodyPr>
          <a:lstStyle/>
          <a:p>
            <a:pPr marL="0" indent="0">
              <a:buNone/>
            </a:pPr>
            <a:endParaRPr lang="en-NZ" dirty="0"/>
          </a:p>
          <a:p>
            <a:endParaRPr lang="en-AU" dirty="0"/>
          </a:p>
          <a:p>
            <a:endParaRPr lang="en-AU" dirty="0"/>
          </a:p>
          <a:p>
            <a:r>
              <a:rPr lang="en-AU" dirty="0"/>
              <a:t>HTTP/2 has </a:t>
            </a:r>
            <a:r>
              <a:rPr lang="en-AU" b="1" dirty="0"/>
              <a:t>encryption</a:t>
            </a:r>
            <a:r>
              <a:rPr lang="en-AU" dirty="0"/>
              <a:t> by default, improving security</a:t>
            </a:r>
          </a:p>
          <a:p>
            <a:r>
              <a:rPr lang="en-AU" b="1" dirty="0"/>
              <a:t>Mobile </a:t>
            </a:r>
            <a:r>
              <a:rPr lang="en-AU" dirty="0"/>
              <a:t>sites are allowed to prevent data bytes download, enabling headers compression.</a:t>
            </a:r>
          </a:p>
          <a:p>
            <a:r>
              <a:rPr lang="en-AU" dirty="0"/>
              <a:t>A server can send multiple responses to the original request</a:t>
            </a:r>
          </a:p>
          <a:p>
            <a:r>
              <a:rPr lang="en-AU" dirty="0"/>
              <a:t>Fully enables </a:t>
            </a:r>
            <a:r>
              <a:rPr lang="en-AU" b="1" dirty="0"/>
              <a:t>multiplexing</a:t>
            </a:r>
            <a:r>
              <a:rPr lang="en-AU" dirty="0"/>
              <a:t>, to send multiple requests on the same connection</a:t>
            </a:r>
          </a:p>
          <a:p>
            <a:r>
              <a:rPr lang="en-AU" dirty="0"/>
              <a:t>The web server can respond to requests in any order</a:t>
            </a:r>
          </a:p>
          <a:p>
            <a:r>
              <a:rPr lang="en-AU" dirty="0"/>
              <a:t>Can break the files in smaller pieces.</a:t>
            </a:r>
          </a:p>
          <a:p>
            <a:r>
              <a:rPr lang="en-AU" dirty="0"/>
              <a:t>It is </a:t>
            </a:r>
            <a:r>
              <a:rPr lang="en-AU" b="1" dirty="0"/>
              <a:t>compatible </a:t>
            </a:r>
            <a:r>
              <a:rPr lang="en-AU" dirty="0"/>
              <a:t>with </a:t>
            </a:r>
            <a:r>
              <a:rPr lang="en-AU" b="1" dirty="0"/>
              <a:t>HTTP/1.1</a:t>
            </a:r>
          </a:p>
          <a:p>
            <a:r>
              <a:rPr lang="en-AU" dirty="0"/>
              <a:t>Load web ages </a:t>
            </a:r>
            <a:r>
              <a:rPr lang="en-AU" b="1" dirty="0"/>
              <a:t>faster</a:t>
            </a:r>
            <a:r>
              <a:rPr lang="en-AU" dirty="0"/>
              <a:t>.</a:t>
            </a:r>
          </a:p>
        </p:txBody>
      </p:sp>
      <p:graphicFrame>
        <p:nvGraphicFramePr>
          <p:cNvPr id="7" name="Table 7">
            <a:extLst>
              <a:ext uri="{FF2B5EF4-FFF2-40B4-BE49-F238E27FC236}">
                <a16:creationId xmlns:a16="http://schemas.microsoft.com/office/drawing/2014/main" id="{32E9A11D-7A29-494D-B6CC-BEF4800578F5}"/>
              </a:ext>
            </a:extLst>
          </p:cNvPr>
          <p:cNvGraphicFramePr>
            <a:graphicFrameLocks noGrp="1"/>
          </p:cNvGraphicFramePr>
          <p:nvPr>
            <p:extLst>
              <p:ext uri="{D42A27DB-BD31-4B8C-83A1-F6EECF244321}">
                <p14:modId xmlns:p14="http://schemas.microsoft.com/office/powerpoint/2010/main" val="731927379"/>
              </p:ext>
            </p:extLst>
          </p:nvPr>
        </p:nvGraphicFramePr>
        <p:xfrm>
          <a:off x="838200" y="274320"/>
          <a:ext cx="10515600" cy="121920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1930575538"/>
                    </a:ext>
                  </a:extLst>
                </a:gridCol>
              </a:tblGrid>
              <a:tr h="9829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800" b="0" dirty="0">
                          <a:solidFill>
                            <a:schemeClr val="tx1"/>
                          </a:solidFill>
                        </a:rPr>
                        <a:t>On top of the advantages already mentioned, there are additional improvements specific to </a:t>
                      </a:r>
                      <a:r>
                        <a:rPr lang="en-NZ" sz="2800" b="1" dirty="0">
                          <a:solidFill>
                            <a:schemeClr val="tx1"/>
                          </a:solidFill>
                        </a:rPr>
                        <a:t>HTTP/2 </a:t>
                      </a:r>
                      <a:r>
                        <a:rPr lang="en-NZ" sz="2800" b="0" dirty="0">
                          <a:solidFill>
                            <a:schemeClr val="tx1"/>
                          </a:solidFill>
                        </a:rPr>
                        <a:t>that are worth mentioning.</a:t>
                      </a:r>
                      <a:endParaRPr lang="en-AU" sz="2800" b="0" dirty="0">
                        <a:solidFill>
                          <a:schemeClr val="tx1"/>
                        </a:solidFill>
                      </a:endParaRPr>
                    </a:p>
                    <a:p>
                      <a:endParaRPr lang="en-AU" dirty="0"/>
                    </a:p>
                  </a:txBody>
                  <a:tcPr>
                    <a:solidFill>
                      <a:schemeClr val="accent3">
                        <a:lumMod val="20000"/>
                        <a:lumOff val="80000"/>
                      </a:schemeClr>
                    </a:solidFill>
                  </a:tcPr>
                </a:tc>
                <a:extLst>
                  <a:ext uri="{0D108BD9-81ED-4DB2-BD59-A6C34878D82A}">
                    <a16:rowId xmlns:a16="http://schemas.microsoft.com/office/drawing/2014/main" val="1303017856"/>
                  </a:ext>
                </a:extLst>
              </a:tr>
            </a:tbl>
          </a:graphicData>
        </a:graphic>
      </p:graphicFrame>
    </p:spTree>
    <p:extLst>
      <p:ext uri="{BB962C8B-B14F-4D97-AF65-F5344CB8AC3E}">
        <p14:creationId xmlns:p14="http://schemas.microsoft.com/office/powerpoint/2010/main" val="1943543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AF69D-A055-4257-81B3-8DA4491C9478}"/>
              </a:ext>
            </a:extLst>
          </p:cNvPr>
          <p:cNvSpPr>
            <a:spLocks noGrp="1"/>
          </p:cNvSpPr>
          <p:nvPr>
            <p:ph type="title"/>
          </p:nvPr>
        </p:nvSpPr>
        <p:spPr/>
        <p:txBody>
          <a:bodyPr/>
          <a:lstStyle/>
          <a:p>
            <a:r>
              <a:rPr lang="en-NZ" b="1" dirty="0"/>
              <a:t>2. </a:t>
            </a:r>
            <a:r>
              <a:rPr lang="en-AU" b="1" dirty="0"/>
              <a:t>Implementation of session management </a:t>
            </a:r>
          </a:p>
        </p:txBody>
      </p:sp>
      <p:sp>
        <p:nvSpPr>
          <p:cNvPr id="3" name="Content Placeholder 2">
            <a:extLst>
              <a:ext uri="{FF2B5EF4-FFF2-40B4-BE49-F238E27FC236}">
                <a16:creationId xmlns:a16="http://schemas.microsoft.com/office/drawing/2014/main" id="{A1E458CC-0B96-4651-B7AB-91E92DD8EF92}"/>
              </a:ext>
            </a:extLst>
          </p:cNvPr>
          <p:cNvSpPr>
            <a:spLocks noGrp="1"/>
          </p:cNvSpPr>
          <p:nvPr>
            <p:ph idx="1"/>
          </p:nvPr>
        </p:nvSpPr>
        <p:spPr>
          <a:xfrm>
            <a:off x="838200" y="1825625"/>
            <a:ext cx="10515600" cy="4667250"/>
          </a:xfrm>
        </p:spPr>
        <p:txBody>
          <a:bodyPr>
            <a:normAutofit/>
          </a:bodyPr>
          <a:lstStyle/>
          <a:p>
            <a:pPr marL="0" indent="0">
              <a:buNone/>
            </a:pPr>
            <a:r>
              <a:rPr lang="en-AU" sz="3200" dirty="0">
                <a:solidFill>
                  <a:schemeClr val="accent1">
                    <a:lumMod val="60000"/>
                    <a:lumOff val="40000"/>
                  </a:schemeClr>
                </a:solidFill>
              </a:rPr>
              <a:t>Concepts behind session management </a:t>
            </a:r>
          </a:p>
          <a:p>
            <a:r>
              <a:rPr lang="en-AU" dirty="0"/>
              <a:t>Session management is the process of securing client-server interactions while making the application work in a stateful manner.</a:t>
            </a:r>
          </a:p>
          <a:p>
            <a:r>
              <a:rPr lang="en-AU" dirty="0"/>
              <a:t>Due to HTTP being stateless, sessions are a </a:t>
            </a:r>
            <a:r>
              <a:rPr lang="en-AU" b="1" dirty="0"/>
              <a:t>responsibility</a:t>
            </a:r>
            <a:r>
              <a:rPr lang="en-AU" dirty="0"/>
              <a:t> of </a:t>
            </a:r>
            <a:r>
              <a:rPr lang="en-AU" b="1" dirty="0"/>
              <a:t>web applications</a:t>
            </a:r>
            <a:r>
              <a:rPr lang="en-AU" dirty="0"/>
              <a:t>.</a:t>
            </a:r>
          </a:p>
          <a:p>
            <a:r>
              <a:rPr lang="en-NZ" dirty="0"/>
              <a:t>Sessions can possibly be appropriated by hackers, raising </a:t>
            </a:r>
            <a:r>
              <a:rPr lang="en-NZ" b="1" dirty="0"/>
              <a:t>security concerns</a:t>
            </a:r>
          </a:p>
          <a:p>
            <a:r>
              <a:rPr lang="en-NZ" dirty="0"/>
              <a:t>Transactions that handle </a:t>
            </a:r>
            <a:r>
              <a:rPr lang="en-NZ" b="1" dirty="0"/>
              <a:t>very sensitive </a:t>
            </a:r>
            <a:r>
              <a:rPr lang="en-NZ" dirty="0"/>
              <a:t>data should be secured with two-factor authentication (e.g. bank transfers)</a:t>
            </a:r>
          </a:p>
        </p:txBody>
      </p:sp>
    </p:spTree>
    <p:extLst>
      <p:ext uri="{BB962C8B-B14F-4D97-AF65-F5344CB8AC3E}">
        <p14:creationId xmlns:p14="http://schemas.microsoft.com/office/powerpoint/2010/main" val="303747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EBD6E9-6E83-4335-8887-1CC0A6486380}"/>
              </a:ext>
            </a:extLst>
          </p:cNvPr>
          <p:cNvSpPr>
            <a:spLocks noGrp="1"/>
          </p:cNvSpPr>
          <p:nvPr>
            <p:ph idx="1"/>
          </p:nvPr>
        </p:nvSpPr>
        <p:spPr>
          <a:xfrm>
            <a:off x="838200" y="274320"/>
            <a:ext cx="10515600" cy="6332220"/>
          </a:xfrm>
        </p:spPr>
        <p:txBody>
          <a:bodyPr>
            <a:normAutofit/>
          </a:bodyPr>
          <a:lstStyle/>
          <a:p>
            <a:pPr marL="0" indent="0">
              <a:buNone/>
            </a:pPr>
            <a:endParaRPr lang="en-NZ" dirty="0"/>
          </a:p>
          <a:p>
            <a:endParaRPr lang="en-NZ" dirty="0"/>
          </a:p>
          <a:p>
            <a:endParaRPr lang="en-NZ" dirty="0"/>
          </a:p>
          <a:p>
            <a:endParaRPr lang="en-NZ" dirty="0"/>
          </a:p>
          <a:p>
            <a:r>
              <a:rPr lang="en-NZ" b="1" dirty="0"/>
              <a:t>User authentication </a:t>
            </a:r>
            <a:r>
              <a:rPr lang="en-NZ" dirty="0"/>
              <a:t>information can be used as the identifier passed between server and client</a:t>
            </a:r>
          </a:p>
          <a:p>
            <a:r>
              <a:rPr lang="en-NZ" dirty="0"/>
              <a:t>A value assigned to an </a:t>
            </a:r>
            <a:r>
              <a:rPr lang="en-NZ" b="1" dirty="0"/>
              <a:t>HTML hidden field </a:t>
            </a:r>
            <a:r>
              <a:rPr lang="en-NZ" dirty="0"/>
              <a:t>(not secure)</a:t>
            </a:r>
            <a:endParaRPr lang="en-NZ" b="1" dirty="0"/>
          </a:p>
          <a:p>
            <a:r>
              <a:rPr lang="en-AU" b="1" dirty="0"/>
              <a:t>URL rewriting</a:t>
            </a:r>
            <a:r>
              <a:rPr lang="en-AU" dirty="0"/>
              <a:t>, to pass a parameter in the URL every time (tedious and prone to errors)</a:t>
            </a:r>
          </a:p>
          <a:p>
            <a:r>
              <a:rPr lang="en-NZ" dirty="0"/>
              <a:t>A </a:t>
            </a:r>
            <a:r>
              <a:rPr lang="en-NZ" b="1" dirty="0"/>
              <a:t>cookie </a:t>
            </a:r>
            <a:r>
              <a:rPr lang="en-NZ" dirty="0"/>
              <a:t>can be passed in the request and response headers between the client and the server.</a:t>
            </a:r>
            <a:endParaRPr lang="en-AU" b="1" dirty="0"/>
          </a:p>
          <a:p>
            <a:r>
              <a:rPr lang="en-AU" b="1" dirty="0"/>
              <a:t>Session management API </a:t>
            </a:r>
            <a:r>
              <a:rPr lang="en-AU" dirty="0"/>
              <a:t>creates a session object specific to the session</a:t>
            </a:r>
            <a:endParaRPr lang="en-NZ" b="1" dirty="0"/>
          </a:p>
        </p:txBody>
      </p:sp>
      <p:graphicFrame>
        <p:nvGraphicFramePr>
          <p:cNvPr id="4" name="Table 4">
            <a:extLst>
              <a:ext uri="{FF2B5EF4-FFF2-40B4-BE49-F238E27FC236}">
                <a16:creationId xmlns:a16="http://schemas.microsoft.com/office/drawing/2014/main" id="{DD4B31B5-47FA-4C7E-B219-BACC5679FBD7}"/>
              </a:ext>
            </a:extLst>
          </p:cNvPr>
          <p:cNvGraphicFramePr>
            <a:graphicFrameLocks noGrp="1"/>
          </p:cNvGraphicFramePr>
          <p:nvPr>
            <p:extLst>
              <p:ext uri="{D42A27DB-BD31-4B8C-83A1-F6EECF244321}">
                <p14:modId xmlns:p14="http://schemas.microsoft.com/office/powerpoint/2010/main" val="507494286"/>
              </p:ext>
            </p:extLst>
          </p:nvPr>
        </p:nvGraphicFramePr>
        <p:xfrm>
          <a:off x="838200" y="491066"/>
          <a:ext cx="10515600" cy="164592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1841383407"/>
                    </a:ext>
                  </a:extLst>
                </a:gridCol>
              </a:tblGrid>
              <a:tr h="14063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800" b="0" dirty="0">
                          <a:solidFill>
                            <a:schemeClr val="tx1"/>
                          </a:solidFill>
                        </a:rPr>
                        <a:t>To ensure continuity in the stateless conversation between client and server, sessions make use of </a:t>
                      </a:r>
                      <a:r>
                        <a:rPr lang="en-AU" sz="2800" b="1" dirty="0">
                          <a:solidFill>
                            <a:schemeClr val="tx1"/>
                          </a:solidFill>
                        </a:rPr>
                        <a:t>unique identifiers </a:t>
                      </a:r>
                      <a:r>
                        <a:rPr lang="en-AU" sz="2800" b="0" dirty="0">
                          <a:solidFill>
                            <a:schemeClr val="tx1"/>
                          </a:solidFill>
                        </a:rPr>
                        <a:t>passed back and forth.</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2800" b="0" dirty="0">
                          <a:solidFill>
                            <a:schemeClr val="tx1"/>
                          </a:solidFill>
                        </a:rPr>
                        <a:t>There are </a:t>
                      </a:r>
                      <a:r>
                        <a:rPr lang="en-AU" sz="2800" b="1" dirty="0">
                          <a:solidFill>
                            <a:schemeClr val="tx1"/>
                          </a:solidFill>
                        </a:rPr>
                        <a:t>several ways</a:t>
                      </a:r>
                      <a:r>
                        <a:rPr lang="en-AU" sz="2800" b="0" dirty="0">
                          <a:solidFill>
                            <a:schemeClr val="tx1"/>
                          </a:solidFill>
                        </a:rPr>
                        <a:t> to achieve this.</a:t>
                      </a:r>
                    </a:p>
                    <a:p>
                      <a:endParaRPr lang="en-AU" dirty="0"/>
                    </a:p>
                  </a:txBody>
                  <a:tcPr>
                    <a:solidFill>
                      <a:schemeClr val="accent3">
                        <a:lumMod val="20000"/>
                        <a:lumOff val="80000"/>
                      </a:schemeClr>
                    </a:solidFill>
                  </a:tcPr>
                </a:tc>
                <a:extLst>
                  <a:ext uri="{0D108BD9-81ED-4DB2-BD59-A6C34878D82A}">
                    <a16:rowId xmlns:a16="http://schemas.microsoft.com/office/drawing/2014/main" val="348426819"/>
                  </a:ext>
                </a:extLst>
              </a:tr>
            </a:tbl>
          </a:graphicData>
        </a:graphic>
      </p:graphicFrame>
    </p:spTree>
    <p:extLst>
      <p:ext uri="{BB962C8B-B14F-4D97-AF65-F5344CB8AC3E}">
        <p14:creationId xmlns:p14="http://schemas.microsoft.com/office/powerpoint/2010/main" val="1907824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E8320C-F784-44D1-AD20-26AA39449591}"/>
              </a:ext>
            </a:extLst>
          </p:cNvPr>
          <p:cNvSpPr>
            <a:spLocks noGrp="1"/>
          </p:cNvSpPr>
          <p:nvPr>
            <p:ph idx="1"/>
          </p:nvPr>
        </p:nvSpPr>
        <p:spPr>
          <a:xfrm>
            <a:off x="838200" y="328246"/>
            <a:ext cx="10515600" cy="6301154"/>
          </a:xfrm>
        </p:spPr>
        <p:txBody>
          <a:bodyPr>
            <a:normAutofit/>
          </a:bodyPr>
          <a:lstStyle/>
          <a:p>
            <a:pPr marL="0" indent="0">
              <a:buNone/>
            </a:pPr>
            <a:r>
              <a:rPr lang="en-AU" sz="3200" dirty="0">
                <a:solidFill>
                  <a:schemeClr val="accent1">
                    <a:lumMod val="60000"/>
                    <a:lumOff val="40000"/>
                  </a:schemeClr>
                </a:solidFill>
              </a:rPr>
              <a:t>Server-side scripting requirements</a:t>
            </a:r>
          </a:p>
          <a:p>
            <a:pPr marL="0" indent="0">
              <a:buNone/>
            </a:pPr>
            <a:endParaRPr lang="en-AU" sz="3200" dirty="0">
              <a:solidFill>
                <a:schemeClr val="accent1">
                  <a:lumMod val="60000"/>
                  <a:lumOff val="40000"/>
                </a:schemeClr>
              </a:solidFill>
            </a:endParaRPr>
          </a:p>
          <a:p>
            <a:r>
              <a:rPr lang="en-AU" dirty="0"/>
              <a:t>The server side script is responsible to </a:t>
            </a:r>
            <a:r>
              <a:rPr lang="en-AU" b="1" dirty="0"/>
              <a:t>create </a:t>
            </a:r>
            <a:r>
              <a:rPr lang="en-AU" dirty="0"/>
              <a:t>a</a:t>
            </a:r>
            <a:r>
              <a:rPr lang="en-AU" b="1" dirty="0"/>
              <a:t> session</a:t>
            </a:r>
            <a:r>
              <a:rPr lang="en-AU" dirty="0"/>
              <a:t> and the related </a:t>
            </a:r>
            <a:r>
              <a:rPr lang="en-AU" b="1" dirty="0"/>
              <a:t>session identifier.</a:t>
            </a:r>
          </a:p>
          <a:p>
            <a:r>
              <a:rPr lang="en-AU" dirty="0"/>
              <a:t>Sessions are </a:t>
            </a:r>
            <a:r>
              <a:rPr lang="en-AU" b="1" dirty="0"/>
              <a:t>destroyed </a:t>
            </a:r>
            <a:r>
              <a:rPr lang="en-AU" dirty="0"/>
              <a:t>upon logout</a:t>
            </a:r>
          </a:p>
          <a:p>
            <a:r>
              <a:rPr lang="en-AU" dirty="0"/>
              <a:t>Sessions </a:t>
            </a:r>
            <a:r>
              <a:rPr lang="en-AU" b="1" dirty="0"/>
              <a:t>timeout </a:t>
            </a:r>
            <a:r>
              <a:rPr lang="en-AU" dirty="0"/>
              <a:t>after a specified period of inactivity</a:t>
            </a:r>
          </a:p>
          <a:p>
            <a:r>
              <a:rPr lang="en-AU" dirty="0"/>
              <a:t>Session id is never </a:t>
            </a:r>
            <a:r>
              <a:rPr lang="en-AU" b="1" dirty="0"/>
              <a:t>disclosed</a:t>
            </a:r>
            <a:endParaRPr lang="en-AU" dirty="0"/>
          </a:p>
          <a:p>
            <a:r>
              <a:rPr lang="en-AU" dirty="0"/>
              <a:t>Session id is </a:t>
            </a:r>
            <a:r>
              <a:rPr lang="en-AU" b="1" dirty="0"/>
              <a:t>changed </a:t>
            </a:r>
            <a:r>
              <a:rPr lang="en-AU" dirty="0"/>
              <a:t>on </a:t>
            </a:r>
            <a:r>
              <a:rPr lang="en-AU" b="1" dirty="0"/>
              <a:t>login </a:t>
            </a:r>
            <a:r>
              <a:rPr lang="en-AU" dirty="0"/>
              <a:t>and </a:t>
            </a:r>
            <a:r>
              <a:rPr lang="en-AU" b="1" dirty="0"/>
              <a:t>reauthentication</a:t>
            </a:r>
            <a:endParaRPr lang="en-AU" dirty="0"/>
          </a:p>
          <a:p>
            <a:r>
              <a:rPr lang="en-AU" dirty="0"/>
              <a:t>The only session id accepted are those ones </a:t>
            </a:r>
            <a:r>
              <a:rPr lang="en-AU" b="1" dirty="0"/>
              <a:t>created by the application</a:t>
            </a:r>
            <a:endParaRPr lang="en-AU" dirty="0"/>
          </a:p>
          <a:p>
            <a:r>
              <a:rPr lang="en-AU" dirty="0"/>
              <a:t>The session information are available for the entire duration of the session.</a:t>
            </a:r>
          </a:p>
          <a:p>
            <a:pPr marL="0" indent="0">
              <a:buNone/>
            </a:pPr>
            <a:endParaRPr lang="en-AU" sz="3200" dirty="0">
              <a:solidFill>
                <a:schemeClr val="accent1">
                  <a:lumMod val="40000"/>
                  <a:lumOff val="60000"/>
                </a:schemeClr>
              </a:solidFill>
            </a:endParaRPr>
          </a:p>
        </p:txBody>
      </p:sp>
    </p:spTree>
    <p:extLst>
      <p:ext uri="{BB962C8B-B14F-4D97-AF65-F5344CB8AC3E}">
        <p14:creationId xmlns:p14="http://schemas.microsoft.com/office/powerpoint/2010/main" val="3131750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E8E8AA-D9FD-4E21-9F12-2F02BEC753CB}"/>
              </a:ext>
            </a:extLst>
          </p:cNvPr>
          <p:cNvSpPr>
            <a:spLocks noGrp="1"/>
          </p:cNvSpPr>
          <p:nvPr>
            <p:ph idx="1"/>
          </p:nvPr>
        </p:nvSpPr>
        <p:spPr>
          <a:xfrm>
            <a:off x="838200" y="398584"/>
            <a:ext cx="10515600" cy="6260123"/>
          </a:xfrm>
        </p:spPr>
        <p:txBody>
          <a:bodyPr>
            <a:normAutofit/>
          </a:bodyPr>
          <a:lstStyle/>
          <a:p>
            <a:pPr marL="0" indent="0">
              <a:buNone/>
            </a:pPr>
            <a:r>
              <a:rPr lang="en-AU" sz="3200" dirty="0">
                <a:solidFill>
                  <a:schemeClr val="accent1">
                    <a:lumMod val="60000"/>
                    <a:lumOff val="40000"/>
                  </a:schemeClr>
                </a:solidFill>
              </a:rPr>
              <a:t>Features-of server side scripting</a:t>
            </a:r>
          </a:p>
          <a:p>
            <a:pPr marL="0" indent="0">
              <a:buNone/>
            </a:pPr>
            <a:endParaRPr lang="en-AU" sz="3200" dirty="0">
              <a:solidFill>
                <a:schemeClr val="accent1">
                  <a:lumMod val="60000"/>
                  <a:lumOff val="40000"/>
                </a:schemeClr>
              </a:solidFill>
            </a:endParaRPr>
          </a:p>
          <a:p>
            <a:r>
              <a:rPr lang="en-AU" dirty="0"/>
              <a:t>Server side code is the code used to process the requests made by the client</a:t>
            </a:r>
          </a:p>
          <a:p>
            <a:r>
              <a:rPr lang="en-AU" dirty="0"/>
              <a:t>Authenticate the user against the credentials stored in a database</a:t>
            </a:r>
          </a:p>
          <a:p>
            <a:r>
              <a:rPr lang="en-AU" dirty="0"/>
              <a:t>Create or retrieve cookies and set their longevity</a:t>
            </a:r>
          </a:p>
          <a:p>
            <a:r>
              <a:rPr lang="en-AU" dirty="0"/>
              <a:t>Create session objects and getters and setters for their attributes</a:t>
            </a:r>
          </a:p>
          <a:p>
            <a:r>
              <a:rPr lang="en-AU" dirty="0"/>
              <a:t>A session object can set the longevity of the session and can invalidate the session</a:t>
            </a:r>
          </a:p>
          <a:p>
            <a:r>
              <a:rPr lang="en-AU" dirty="0"/>
              <a:t>Session objects are identified using a cookie</a:t>
            </a:r>
          </a:p>
          <a:p>
            <a:r>
              <a:rPr lang="en-AU" dirty="0"/>
              <a:t>If cookies are disabled it can use URL rewriting to pass information in the URL</a:t>
            </a:r>
          </a:p>
        </p:txBody>
      </p:sp>
    </p:spTree>
    <p:extLst>
      <p:ext uri="{BB962C8B-B14F-4D97-AF65-F5344CB8AC3E}">
        <p14:creationId xmlns:p14="http://schemas.microsoft.com/office/powerpoint/2010/main" val="4196628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529A30-A454-46A4-9513-A0EB849AF5F1}"/>
              </a:ext>
            </a:extLst>
          </p:cNvPr>
          <p:cNvSpPr>
            <a:spLocks noGrp="1"/>
          </p:cNvSpPr>
          <p:nvPr>
            <p:ph idx="1"/>
          </p:nvPr>
        </p:nvSpPr>
        <p:spPr>
          <a:xfrm>
            <a:off x="838200" y="375138"/>
            <a:ext cx="10515600" cy="5801825"/>
          </a:xfrm>
        </p:spPr>
        <p:txBody>
          <a:bodyPr/>
          <a:lstStyle/>
          <a:p>
            <a:pPr marL="0" indent="0">
              <a:buNone/>
            </a:pPr>
            <a:r>
              <a:rPr lang="en-AU" sz="3200" dirty="0">
                <a:solidFill>
                  <a:schemeClr val="accent1">
                    <a:lumMod val="60000"/>
                    <a:lumOff val="40000"/>
                  </a:schemeClr>
                </a:solidFill>
              </a:rPr>
              <a:t>Advantages and disadvantages of session management</a:t>
            </a:r>
          </a:p>
          <a:p>
            <a:pPr marL="0" indent="0">
              <a:buNone/>
            </a:pPr>
            <a:endParaRPr lang="en-AU" sz="3200" dirty="0">
              <a:solidFill>
                <a:schemeClr val="accent1">
                  <a:lumMod val="60000"/>
                  <a:lumOff val="40000"/>
                </a:schemeClr>
              </a:solidFill>
            </a:endParaRPr>
          </a:p>
          <a:p>
            <a:r>
              <a:rPr lang="en-AU" b="1" dirty="0"/>
              <a:t>Advantages</a:t>
            </a:r>
          </a:p>
          <a:p>
            <a:pPr lvl="1">
              <a:buFont typeface="Courier New" panose="02070309020205020404" pitchFamily="49" charset="0"/>
              <a:buChar char="o"/>
            </a:pPr>
            <a:r>
              <a:rPr lang="en-AU" dirty="0"/>
              <a:t> By recording user specific data, sessions allow to maintain state throughout the application for all the duration of the session</a:t>
            </a:r>
          </a:p>
          <a:p>
            <a:pPr lvl="1">
              <a:buFont typeface="Courier New" panose="02070309020205020404" pitchFamily="49" charset="0"/>
              <a:buChar char="o"/>
            </a:pPr>
            <a:r>
              <a:rPr lang="en-AU" dirty="0"/>
              <a:t>Sessions are easily implemented with cookies and session objects</a:t>
            </a:r>
          </a:p>
          <a:p>
            <a:pPr lvl="1">
              <a:buFont typeface="Courier New" panose="02070309020205020404" pitchFamily="49" charset="0"/>
              <a:buChar char="o"/>
            </a:pPr>
            <a:r>
              <a:rPr lang="en-AU" dirty="0"/>
              <a:t>Data from each client are stored separately</a:t>
            </a:r>
          </a:p>
          <a:p>
            <a:pPr lvl="1">
              <a:buFont typeface="Courier New" panose="02070309020205020404" pitchFamily="49" charset="0"/>
              <a:buChar char="o"/>
            </a:pPr>
            <a:r>
              <a:rPr lang="en-AU" dirty="0"/>
              <a:t>Sessions are a secure and transparent way to handle user data and maintain state.</a:t>
            </a:r>
          </a:p>
          <a:p>
            <a:r>
              <a:rPr lang="en-AU" b="1" dirty="0"/>
              <a:t>Disadvantages</a:t>
            </a:r>
          </a:p>
          <a:p>
            <a:pPr lvl="1">
              <a:buFont typeface="Courier New" panose="02070309020205020404" pitchFamily="49" charset="0"/>
              <a:buChar char="o"/>
            </a:pPr>
            <a:r>
              <a:rPr lang="en-AU" dirty="0"/>
              <a:t>Session data are stored in the server memory and can cause performance overhead</a:t>
            </a:r>
          </a:p>
          <a:p>
            <a:pPr lvl="1">
              <a:buFont typeface="Courier New" panose="02070309020205020404" pitchFamily="49" charset="0"/>
              <a:buChar char="o"/>
            </a:pPr>
            <a:r>
              <a:rPr lang="en-AU" dirty="0"/>
              <a:t>Session objects need to be serialized and deserialized, possibly causing overhead</a:t>
            </a:r>
          </a:p>
          <a:p>
            <a:pPr marL="0" indent="0">
              <a:buNone/>
            </a:pPr>
            <a:endParaRPr lang="en-AU" dirty="0"/>
          </a:p>
        </p:txBody>
      </p:sp>
    </p:spTree>
    <p:extLst>
      <p:ext uri="{BB962C8B-B14F-4D97-AF65-F5344CB8AC3E}">
        <p14:creationId xmlns:p14="http://schemas.microsoft.com/office/powerpoint/2010/main" val="947133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00DAB8-6A0E-40EB-9B2C-2C04A1924891}"/>
              </a:ext>
            </a:extLst>
          </p:cNvPr>
          <p:cNvSpPr>
            <a:spLocks noGrp="1"/>
          </p:cNvSpPr>
          <p:nvPr>
            <p:ph idx="1"/>
          </p:nvPr>
        </p:nvSpPr>
        <p:spPr>
          <a:xfrm>
            <a:off x="838200" y="492369"/>
            <a:ext cx="10515600" cy="6096000"/>
          </a:xfrm>
        </p:spPr>
        <p:txBody>
          <a:bodyPr/>
          <a:lstStyle/>
          <a:p>
            <a:pPr marL="0" indent="0">
              <a:buNone/>
            </a:pPr>
            <a:r>
              <a:rPr lang="en-AU" sz="3200" dirty="0">
                <a:solidFill>
                  <a:schemeClr val="accent1">
                    <a:lumMod val="60000"/>
                    <a:lumOff val="40000"/>
                  </a:schemeClr>
                </a:solidFill>
              </a:rPr>
              <a:t>Authentication requirements of session management</a:t>
            </a:r>
          </a:p>
          <a:p>
            <a:r>
              <a:rPr lang="en-AU" dirty="0"/>
              <a:t>Sensitive data shouldn’t be stored in cookies</a:t>
            </a:r>
          </a:p>
          <a:p>
            <a:r>
              <a:rPr lang="en-AU" dirty="0"/>
              <a:t>Cookies should always be set to expire after a certain amount of time</a:t>
            </a:r>
          </a:p>
          <a:p>
            <a:r>
              <a:rPr lang="en-AU" dirty="0"/>
              <a:t>Session timeouts and session re-authentication should be implemented</a:t>
            </a:r>
          </a:p>
          <a:p>
            <a:r>
              <a:rPr lang="en-AU" dirty="0"/>
              <a:t>Session ID should never be disclosed outside of cookie headers</a:t>
            </a:r>
          </a:p>
          <a:p>
            <a:r>
              <a:rPr lang="en-AU" dirty="0"/>
              <a:t>Session ID should be changed on login  and on re-authentication to prevent session fixation</a:t>
            </a:r>
          </a:p>
          <a:p>
            <a:r>
              <a:rPr lang="en-AU" dirty="0"/>
              <a:t>Session tokens should be long and generated randomly</a:t>
            </a:r>
          </a:p>
          <a:p>
            <a:r>
              <a:rPr lang="en-AU" dirty="0"/>
              <a:t>The use of concurrent duplicate sessions from different machines shouldn’t be allowed</a:t>
            </a:r>
          </a:p>
          <a:p>
            <a:r>
              <a:rPr lang="en-AU" dirty="0"/>
              <a:t>Tokens should be flagged as </a:t>
            </a:r>
            <a:r>
              <a:rPr lang="en-AU" dirty="0" err="1"/>
              <a:t>HttpOnly</a:t>
            </a:r>
            <a:r>
              <a:rPr lang="en-AU" dirty="0"/>
              <a:t> and Secure</a:t>
            </a:r>
          </a:p>
        </p:txBody>
      </p:sp>
    </p:spTree>
    <p:extLst>
      <p:ext uri="{BB962C8B-B14F-4D97-AF65-F5344CB8AC3E}">
        <p14:creationId xmlns:p14="http://schemas.microsoft.com/office/powerpoint/2010/main" val="2105541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380E49-7B4D-41EF-ABFB-5DBF1C0E7245}"/>
              </a:ext>
            </a:extLst>
          </p:cNvPr>
          <p:cNvSpPr>
            <a:spLocks noGrp="1"/>
          </p:cNvSpPr>
          <p:nvPr>
            <p:ph idx="1"/>
          </p:nvPr>
        </p:nvSpPr>
        <p:spPr>
          <a:xfrm>
            <a:off x="838200" y="398584"/>
            <a:ext cx="10515600" cy="6025661"/>
          </a:xfrm>
        </p:spPr>
        <p:txBody>
          <a:bodyPr>
            <a:normAutofit/>
          </a:bodyPr>
          <a:lstStyle/>
          <a:p>
            <a:pPr marL="0" indent="0">
              <a:buNone/>
            </a:pPr>
            <a:r>
              <a:rPr lang="en-AU" sz="3200" dirty="0">
                <a:solidFill>
                  <a:schemeClr val="accent1">
                    <a:lumMod val="60000"/>
                    <a:lumOff val="40000"/>
                  </a:schemeClr>
                </a:solidFill>
              </a:rPr>
              <a:t>User’s interaction with the website</a:t>
            </a:r>
          </a:p>
          <a:p>
            <a:pPr marL="0" indent="0">
              <a:buNone/>
            </a:pPr>
            <a:endParaRPr lang="en-AU" sz="3200" dirty="0">
              <a:solidFill>
                <a:schemeClr val="accent1">
                  <a:lumMod val="60000"/>
                  <a:lumOff val="40000"/>
                </a:schemeClr>
              </a:solidFill>
            </a:endParaRPr>
          </a:p>
          <a:p>
            <a:r>
              <a:rPr lang="en-AU" dirty="0"/>
              <a:t>The website can either provide static or dynamic content to the users</a:t>
            </a:r>
          </a:p>
          <a:p>
            <a:r>
              <a:rPr lang="en-AU" dirty="0"/>
              <a:t>The content of the website is publicly accessible to all visitors</a:t>
            </a:r>
          </a:p>
          <a:p>
            <a:r>
              <a:rPr lang="en-AU" dirty="0"/>
              <a:t>Every user access the same content</a:t>
            </a:r>
          </a:p>
          <a:p>
            <a:r>
              <a:rPr lang="en-AU" dirty="0"/>
              <a:t>Visitors of a website can access its content, but have no way to manipulate it</a:t>
            </a:r>
          </a:p>
          <a:p>
            <a:r>
              <a:rPr lang="en-AU" dirty="0"/>
              <a:t>The website doesn’t necessary need users authentication. Authentication and authorization can be used for subscriptions or to provide additional content or options.</a:t>
            </a:r>
          </a:p>
          <a:p>
            <a:r>
              <a:rPr lang="en-AU" dirty="0"/>
              <a:t>The website doesn’t necessarily need to session management.</a:t>
            </a:r>
          </a:p>
          <a:p>
            <a:r>
              <a:rPr lang="en-AU" dirty="0"/>
              <a:t>The website provides links to navigate through the pages.</a:t>
            </a:r>
          </a:p>
        </p:txBody>
      </p:sp>
    </p:spTree>
    <p:extLst>
      <p:ext uri="{BB962C8B-B14F-4D97-AF65-F5344CB8AC3E}">
        <p14:creationId xmlns:p14="http://schemas.microsoft.com/office/powerpoint/2010/main" val="376152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8B87DE-87BC-4615-A77C-6592E363FBBA}"/>
              </a:ext>
            </a:extLst>
          </p:cNvPr>
          <p:cNvSpPr>
            <a:spLocks noGrp="1"/>
          </p:cNvSpPr>
          <p:nvPr>
            <p:ph idx="1"/>
          </p:nvPr>
        </p:nvSpPr>
        <p:spPr>
          <a:xfrm>
            <a:off x="838200" y="562708"/>
            <a:ext cx="10515600" cy="5908430"/>
          </a:xfrm>
        </p:spPr>
        <p:txBody>
          <a:bodyPr>
            <a:normAutofit/>
          </a:bodyPr>
          <a:lstStyle/>
          <a:p>
            <a:pPr marL="0" indent="0">
              <a:buNone/>
            </a:pPr>
            <a:r>
              <a:rPr lang="en-AU" sz="3200" dirty="0">
                <a:solidFill>
                  <a:schemeClr val="accent1">
                    <a:lumMod val="60000"/>
                    <a:lumOff val="40000"/>
                  </a:schemeClr>
                </a:solidFill>
              </a:rPr>
              <a:t>User’s interaction with the web application i.e. shopping cart</a:t>
            </a:r>
          </a:p>
          <a:p>
            <a:endParaRPr lang="en-AU" dirty="0"/>
          </a:p>
          <a:p>
            <a:r>
              <a:rPr lang="en-AU" dirty="0"/>
              <a:t>The web application is created to interact with the users</a:t>
            </a:r>
          </a:p>
          <a:p>
            <a:r>
              <a:rPr lang="en-AU" dirty="0"/>
              <a:t>The user can not only access the data, but also manipulate them</a:t>
            </a:r>
          </a:p>
          <a:p>
            <a:r>
              <a:rPr lang="en-AU" dirty="0"/>
              <a:t>The data provided by web applications are dynamic and specific to the user</a:t>
            </a:r>
          </a:p>
          <a:p>
            <a:r>
              <a:rPr lang="en-AU" dirty="0"/>
              <a:t>Web applications do require security measures such as authentication and authorization.</a:t>
            </a:r>
          </a:p>
          <a:p>
            <a:r>
              <a:rPr lang="en-AU" dirty="0"/>
              <a:t>Web applications can handle personal and sensitive data</a:t>
            </a:r>
          </a:p>
          <a:p>
            <a:r>
              <a:rPr lang="en-AU" dirty="0"/>
              <a:t>Any point of access the user has with the application (input) represents a vulnerability and a possible exploit and shouldn’t be trusted.</a:t>
            </a:r>
          </a:p>
        </p:txBody>
      </p:sp>
    </p:spTree>
    <p:extLst>
      <p:ext uri="{BB962C8B-B14F-4D97-AF65-F5344CB8AC3E}">
        <p14:creationId xmlns:p14="http://schemas.microsoft.com/office/powerpoint/2010/main" val="1901905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D6668-0365-4FCA-981E-BC685F0FE400}"/>
              </a:ext>
            </a:extLst>
          </p:cNvPr>
          <p:cNvSpPr>
            <a:spLocks noGrp="1"/>
          </p:cNvSpPr>
          <p:nvPr>
            <p:ph type="title"/>
          </p:nvPr>
        </p:nvSpPr>
        <p:spPr/>
        <p:txBody>
          <a:bodyPr/>
          <a:lstStyle/>
          <a:p>
            <a:r>
              <a:rPr lang="en-NZ" b="1" dirty="0"/>
              <a:t>1. </a:t>
            </a:r>
            <a:r>
              <a:rPr lang="en-AU" b="1" dirty="0"/>
              <a:t>how hypertext transfer protocol (HTTP) works when developing web applications: </a:t>
            </a:r>
          </a:p>
        </p:txBody>
      </p:sp>
      <p:sp>
        <p:nvSpPr>
          <p:cNvPr id="3" name="Content Placeholder 2">
            <a:extLst>
              <a:ext uri="{FF2B5EF4-FFF2-40B4-BE49-F238E27FC236}">
                <a16:creationId xmlns:a16="http://schemas.microsoft.com/office/drawing/2014/main" id="{B6A99BC1-BE82-466E-B14E-75774223C196}"/>
              </a:ext>
            </a:extLst>
          </p:cNvPr>
          <p:cNvSpPr>
            <a:spLocks noGrp="1"/>
          </p:cNvSpPr>
          <p:nvPr>
            <p:ph idx="1"/>
          </p:nvPr>
        </p:nvSpPr>
        <p:spPr>
          <a:xfrm>
            <a:off x="838200" y="1825625"/>
            <a:ext cx="10515600" cy="4667250"/>
          </a:xfrm>
        </p:spPr>
        <p:txBody>
          <a:bodyPr/>
          <a:lstStyle/>
          <a:p>
            <a:pPr marL="0" indent="0">
              <a:buNone/>
            </a:pPr>
            <a:r>
              <a:rPr lang="en-AU" sz="3200" b="1" dirty="0">
                <a:solidFill>
                  <a:schemeClr val="tx2">
                    <a:lumMod val="60000"/>
                    <a:lumOff val="40000"/>
                  </a:schemeClr>
                </a:solidFill>
              </a:rPr>
              <a:t>Implications of hypertext transfer protocol (HTTP)</a:t>
            </a:r>
          </a:p>
          <a:p>
            <a:pPr marL="0" indent="0">
              <a:buNone/>
            </a:pPr>
            <a:endParaRPr lang="en-AU" b="1" dirty="0"/>
          </a:p>
          <a:p>
            <a:r>
              <a:rPr lang="en-AU" dirty="0"/>
              <a:t>HTTP is the protocol used to </a:t>
            </a:r>
            <a:r>
              <a:rPr lang="en-AU" b="1" dirty="0"/>
              <a:t>transfer files </a:t>
            </a:r>
            <a:r>
              <a:rPr lang="en-AU" dirty="0"/>
              <a:t>on the World Wide Web</a:t>
            </a:r>
          </a:p>
          <a:p>
            <a:r>
              <a:rPr lang="en-AU" dirty="0"/>
              <a:t>The resources transferred can be: Hypertext, CSS, Hypermedia, Hyperlinks, Scripts.</a:t>
            </a:r>
          </a:p>
          <a:p>
            <a:r>
              <a:rPr lang="en-AU" dirty="0"/>
              <a:t>A </a:t>
            </a:r>
            <a:r>
              <a:rPr lang="en-AU" b="1" dirty="0"/>
              <a:t>client</a:t>
            </a:r>
            <a:r>
              <a:rPr lang="en-AU" dirty="0"/>
              <a:t> </a:t>
            </a:r>
            <a:r>
              <a:rPr lang="en-AU" b="1" dirty="0"/>
              <a:t>send a request</a:t>
            </a:r>
            <a:r>
              <a:rPr lang="en-AU" dirty="0"/>
              <a:t> resources to a web server, the </a:t>
            </a:r>
            <a:r>
              <a:rPr lang="en-AU" b="1" dirty="0"/>
              <a:t>web server</a:t>
            </a:r>
            <a:r>
              <a:rPr lang="en-AU" dirty="0"/>
              <a:t> process the request and </a:t>
            </a:r>
            <a:r>
              <a:rPr lang="en-AU" b="1" dirty="0"/>
              <a:t>send back a response</a:t>
            </a:r>
            <a:r>
              <a:rPr lang="en-AU" dirty="0"/>
              <a:t>.</a:t>
            </a:r>
          </a:p>
          <a:p>
            <a:r>
              <a:rPr lang="en-AU" dirty="0"/>
              <a:t>HTTP is </a:t>
            </a:r>
            <a:r>
              <a:rPr lang="en-AU" b="1" dirty="0"/>
              <a:t>stateless</a:t>
            </a:r>
            <a:r>
              <a:rPr lang="en-AU" dirty="0"/>
              <a:t>. Each client request is treated by the server as a new one and no information about previous requests is stored by the server.</a:t>
            </a:r>
          </a:p>
          <a:p>
            <a:pPr marL="0" indent="0">
              <a:buNone/>
            </a:pPr>
            <a:endParaRPr lang="en-AU" b="1" dirty="0"/>
          </a:p>
        </p:txBody>
      </p:sp>
    </p:spTree>
    <p:extLst>
      <p:ext uri="{BB962C8B-B14F-4D97-AF65-F5344CB8AC3E}">
        <p14:creationId xmlns:p14="http://schemas.microsoft.com/office/powerpoint/2010/main" val="1885765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34FAF-5A31-43D8-83E0-001118FBBB9C}"/>
              </a:ext>
            </a:extLst>
          </p:cNvPr>
          <p:cNvSpPr>
            <a:spLocks noGrp="1"/>
          </p:cNvSpPr>
          <p:nvPr>
            <p:ph type="title"/>
          </p:nvPr>
        </p:nvSpPr>
        <p:spPr/>
        <p:txBody>
          <a:bodyPr/>
          <a:lstStyle/>
          <a:p>
            <a:r>
              <a:rPr lang="en-NZ" b="1" dirty="0"/>
              <a:t>3. </a:t>
            </a:r>
            <a:r>
              <a:rPr lang="en-AU" b="1" dirty="0"/>
              <a:t>Creating a shopping cart</a:t>
            </a:r>
          </a:p>
        </p:txBody>
      </p:sp>
      <p:sp>
        <p:nvSpPr>
          <p:cNvPr id="3" name="Content Placeholder 2">
            <a:extLst>
              <a:ext uri="{FF2B5EF4-FFF2-40B4-BE49-F238E27FC236}">
                <a16:creationId xmlns:a16="http://schemas.microsoft.com/office/drawing/2014/main" id="{811E8E5D-6BDE-4E9A-A721-2F5FEF296F4A}"/>
              </a:ext>
            </a:extLst>
          </p:cNvPr>
          <p:cNvSpPr>
            <a:spLocks noGrp="1"/>
          </p:cNvSpPr>
          <p:nvPr>
            <p:ph idx="1"/>
          </p:nvPr>
        </p:nvSpPr>
        <p:spPr>
          <a:xfrm>
            <a:off x="838200" y="1825625"/>
            <a:ext cx="10515600" cy="4667250"/>
          </a:xfrm>
        </p:spPr>
        <p:txBody>
          <a:bodyPr>
            <a:normAutofit/>
          </a:bodyPr>
          <a:lstStyle/>
          <a:p>
            <a:pPr marL="0" indent="0">
              <a:buNone/>
            </a:pPr>
            <a:r>
              <a:rPr lang="en-AU" sz="3200" dirty="0">
                <a:solidFill>
                  <a:schemeClr val="accent1">
                    <a:lumMod val="60000"/>
                    <a:lumOff val="40000"/>
                  </a:schemeClr>
                </a:solidFill>
              </a:rPr>
              <a:t>What is a shopping cart?</a:t>
            </a:r>
          </a:p>
          <a:p>
            <a:pPr marL="0" indent="0">
              <a:buNone/>
            </a:pPr>
            <a:endParaRPr lang="en-AU" sz="3200" dirty="0">
              <a:solidFill>
                <a:schemeClr val="accent1">
                  <a:lumMod val="60000"/>
                  <a:lumOff val="40000"/>
                </a:schemeClr>
              </a:solidFill>
            </a:endParaRPr>
          </a:p>
          <a:p>
            <a:r>
              <a:rPr lang="en-AU" dirty="0"/>
              <a:t>A shopping cart is software that records the items chosen by the potential buyer of an ecommerce website</a:t>
            </a:r>
          </a:p>
          <a:p>
            <a:r>
              <a:rPr lang="en-AU" dirty="0"/>
              <a:t>A user can browse products, add them to the cart, review the products in the cart and remove them from the shopping cart.</a:t>
            </a:r>
          </a:p>
          <a:p>
            <a:r>
              <a:rPr lang="en-AU" dirty="0"/>
              <a:t>The shopping cart should provide an option to checkout</a:t>
            </a:r>
          </a:p>
          <a:p>
            <a:r>
              <a:rPr lang="en-AU" dirty="0"/>
              <a:t>The shopping cart keeps track of the items while the user browses the website</a:t>
            </a:r>
          </a:p>
        </p:txBody>
      </p:sp>
    </p:spTree>
    <p:extLst>
      <p:ext uri="{BB962C8B-B14F-4D97-AF65-F5344CB8AC3E}">
        <p14:creationId xmlns:p14="http://schemas.microsoft.com/office/powerpoint/2010/main" val="3619015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037DB6-5CAF-41F0-97CF-38654C143E64}"/>
              </a:ext>
            </a:extLst>
          </p:cNvPr>
          <p:cNvSpPr>
            <a:spLocks noGrp="1"/>
          </p:cNvSpPr>
          <p:nvPr>
            <p:ph idx="1"/>
          </p:nvPr>
        </p:nvSpPr>
        <p:spPr>
          <a:xfrm>
            <a:off x="838200" y="609600"/>
            <a:ext cx="10515600" cy="6055895"/>
          </a:xfrm>
        </p:spPr>
        <p:txBody>
          <a:bodyPr>
            <a:normAutofit/>
          </a:bodyPr>
          <a:lstStyle/>
          <a:p>
            <a:pPr marL="0" indent="0">
              <a:buNone/>
            </a:pPr>
            <a:r>
              <a:rPr lang="en-AU" sz="3200" dirty="0">
                <a:solidFill>
                  <a:schemeClr val="accent1">
                    <a:lumMod val="60000"/>
                    <a:lumOff val="40000"/>
                  </a:schemeClr>
                </a:solidFill>
              </a:rPr>
              <a:t>How does the shopping cart works?</a:t>
            </a:r>
          </a:p>
          <a:p>
            <a:r>
              <a:rPr lang="en-AU" dirty="0"/>
              <a:t>When a user logs-in into the website, a session is initialized.</a:t>
            </a:r>
          </a:p>
          <a:p>
            <a:r>
              <a:rPr lang="en-AU" dirty="0"/>
              <a:t>A cookie can be assigned to persist data in between different sessions, or the data can be  stored in a database.</a:t>
            </a:r>
          </a:p>
          <a:p>
            <a:r>
              <a:rPr lang="en-AU" dirty="0"/>
              <a:t>Information about the session activity are stored in the session variables.</a:t>
            </a:r>
          </a:p>
          <a:p>
            <a:r>
              <a:rPr lang="en-AU" dirty="0"/>
              <a:t>These information include the products added to the shopping cart by the user, their relative information (price, quantity, etc.) and possibly information about the user.</a:t>
            </a:r>
          </a:p>
          <a:p>
            <a:r>
              <a:rPr lang="en-AU" dirty="0"/>
              <a:t>When the user close the browser, or when the session expires by configuration, the session is destroyed with all the relative data.</a:t>
            </a:r>
          </a:p>
          <a:p>
            <a:r>
              <a:rPr lang="en-AU" dirty="0"/>
              <a:t>Modern technologies allow to implement data persistency on the client side as well (e.g. HTML5 web storage).</a:t>
            </a:r>
          </a:p>
          <a:p>
            <a:endParaRPr lang="en-AU" dirty="0"/>
          </a:p>
        </p:txBody>
      </p:sp>
    </p:spTree>
    <p:extLst>
      <p:ext uri="{BB962C8B-B14F-4D97-AF65-F5344CB8AC3E}">
        <p14:creationId xmlns:p14="http://schemas.microsoft.com/office/powerpoint/2010/main" val="1331166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261360-77D1-470C-90DA-33E174E2F884}"/>
              </a:ext>
            </a:extLst>
          </p:cNvPr>
          <p:cNvSpPr>
            <a:spLocks noGrp="1"/>
          </p:cNvSpPr>
          <p:nvPr>
            <p:ph idx="1"/>
          </p:nvPr>
        </p:nvSpPr>
        <p:spPr>
          <a:xfrm>
            <a:off x="838200" y="433137"/>
            <a:ext cx="10515600" cy="5743826"/>
          </a:xfrm>
        </p:spPr>
        <p:txBody>
          <a:bodyPr>
            <a:normAutofit/>
          </a:bodyPr>
          <a:lstStyle/>
          <a:p>
            <a:pPr marL="0" indent="0">
              <a:buNone/>
            </a:pPr>
            <a:r>
              <a:rPr lang="en-AU" sz="3200" dirty="0">
                <a:solidFill>
                  <a:schemeClr val="accent1">
                    <a:lumMod val="60000"/>
                    <a:lumOff val="40000"/>
                  </a:schemeClr>
                </a:solidFill>
              </a:rPr>
              <a:t>The layout of the shopping cart</a:t>
            </a:r>
          </a:p>
          <a:p>
            <a:pPr marL="0" indent="0" fontAlgn="base">
              <a:buNone/>
            </a:pPr>
            <a:endParaRPr lang="en-AU" dirty="0"/>
          </a:p>
          <a:p>
            <a:pPr marL="0" indent="0">
              <a:buNone/>
            </a:pPr>
            <a:endParaRPr lang="en-AU" dirty="0">
              <a:solidFill>
                <a:schemeClr val="accent1">
                  <a:lumMod val="60000"/>
                  <a:lumOff val="40000"/>
                </a:schemeClr>
              </a:solidFill>
            </a:endParaRPr>
          </a:p>
          <a:p>
            <a:pPr marL="0" indent="0">
              <a:buNone/>
            </a:pPr>
            <a:endParaRPr lang="en-AU" dirty="0"/>
          </a:p>
        </p:txBody>
      </p:sp>
      <p:pic>
        <p:nvPicPr>
          <p:cNvPr id="2" name="Picture 1">
            <a:extLst>
              <a:ext uri="{FF2B5EF4-FFF2-40B4-BE49-F238E27FC236}">
                <a16:creationId xmlns:a16="http://schemas.microsoft.com/office/drawing/2014/main" id="{C13553BF-3856-4AE7-83B7-52170803079C}"/>
              </a:ext>
            </a:extLst>
          </p:cNvPr>
          <p:cNvPicPr>
            <a:picLocks noChangeAspect="1"/>
          </p:cNvPicPr>
          <p:nvPr/>
        </p:nvPicPr>
        <p:blipFill>
          <a:blip r:embed="rId2"/>
          <a:stretch>
            <a:fillRect/>
          </a:stretch>
        </p:blipFill>
        <p:spPr>
          <a:xfrm>
            <a:off x="838200" y="1192185"/>
            <a:ext cx="10797339" cy="5232678"/>
          </a:xfrm>
          <a:prstGeom prst="rect">
            <a:avLst/>
          </a:prstGeom>
        </p:spPr>
      </p:pic>
    </p:spTree>
    <p:extLst>
      <p:ext uri="{BB962C8B-B14F-4D97-AF65-F5344CB8AC3E}">
        <p14:creationId xmlns:p14="http://schemas.microsoft.com/office/powerpoint/2010/main" val="3658388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D29DC5-A9B7-4883-A35C-56E191A1CDCA}"/>
              </a:ext>
            </a:extLst>
          </p:cNvPr>
          <p:cNvSpPr>
            <a:spLocks noGrp="1"/>
          </p:cNvSpPr>
          <p:nvPr>
            <p:ph idx="1"/>
          </p:nvPr>
        </p:nvSpPr>
        <p:spPr>
          <a:xfrm>
            <a:off x="838200" y="409074"/>
            <a:ext cx="10515600" cy="5767889"/>
          </a:xfrm>
        </p:spPr>
        <p:txBody>
          <a:bodyPr/>
          <a:lstStyle/>
          <a:p>
            <a:pPr marL="0" indent="0">
              <a:buNone/>
            </a:pPr>
            <a:r>
              <a:rPr lang="en-AU" sz="3200" dirty="0">
                <a:solidFill>
                  <a:schemeClr val="accent1">
                    <a:lumMod val="60000"/>
                    <a:lumOff val="40000"/>
                  </a:schemeClr>
                </a:solidFill>
              </a:rPr>
              <a:t>Technology requirements for the shopping cart</a:t>
            </a:r>
          </a:p>
          <a:p>
            <a:pPr marL="0" indent="0">
              <a:buNone/>
            </a:pPr>
            <a:endParaRPr lang="en-AU" dirty="0">
              <a:solidFill>
                <a:schemeClr val="accent1">
                  <a:lumMod val="60000"/>
                  <a:lumOff val="40000"/>
                </a:schemeClr>
              </a:solidFill>
            </a:endParaRPr>
          </a:p>
          <a:p>
            <a:pPr fontAlgn="base"/>
            <a:r>
              <a:rPr lang="en-AU" dirty="0"/>
              <a:t>The application will be hosted on an apache web server. To reflect this choice the development environment will be xampp.</a:t>
            </a:r>
          </a:p>
          <a:p>
            <a:pPr fontAlgn="base"/>
            <a:r>
              <a:rPr lang="en-AU" dirty="0"/>
              <a:t>The backend of the application will be written in PHP.</a:t>
            </a:r>
          </a:p>
          <a:p>
            <a:pPr fontAlgn="base"/>
            <a:r>
              <a:rPr lang="en-AU" dirty="0"/>
              <a:t>Data persistency will be implemented on the server side and will be achieved by the use of session variables.</a:t>
            </a:r>
          </a:p>
          <a:p>
            <a:pPr fontAlgn="base"/>
            <a:r>
              <a:rPr lang="en-AU" dirty="0"/>
              <a:t>Data will be stored in a relational database (MariaDB) that will be queried by the application upon request from the clients.</a:t>
            </a:r>
          </a:p>
          <a:p>
            <a:pPr fontAlgn="base"/>
            <a:r>
              <a:rPr lang="en-AU" dirty="0"/>
              <a:t>On the client side, data will be displayed to the user in an html tables</a:t>
            </a:r>
          </a:p>
          <a:p>
            <a:pPr fontAlgn="base"/>
            <a:r>
              <a:rPr lang="en-AU" dirty="0"/>
              <a:t>Styling will be achieved with a blend of standard CSS and Bootstrap as a CSS library.</a:t>
            </a:r>
          </a:p>
        </p:txBody>
      </p:sp>
    </p:spTree>
    <p:extLst>
      <p:ext uri="{BB962C8B-B14F-4D97-AF65-F5344CB8AC3E}">
        <p14:creationId xmlns:p14="http://schemas.microsoft.com/office/powerpoint/2010/main" val="2385722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4AD334-5B2F-4064-A3A8-076A799A749C}"/>
              </a:ext>
            </a:extLst>
          </p:cNvPr>
          <p:cNvSpPr>
            <a:spLocks noGrp="1"/>
          </p:cNvSpPr>
          <p:nvPr>
            <p:ph idx="1"/>
          </p:nvPr>
        </p:nvSpPr>
        <p:spPr>
          <a:xfrm>
            <a:off x="838200" y="336884"/>
            <a:ext cx="10515600" cy="5840079"/>
          </a:xfrm>
        </p:spPr>
        <p:txBody>
          <a:bodyPr/>
          <a:lstStyle/>
          <a:p>
            <a:pPr marL="0" indent="0">
              <a:buNone/>
            </a:pPr>
            <a:r>
              <a:rPr lang="en-AU" sz="3200" dirty="0">
                <a:solidFill>
                  <a:schemeClr val="accent1">
                    <a:lumMod val="60000"/>
                    <a:lumOff val="40000"/>
                  </a:schemeClr>
                </a:solidFill>
              </a:rPr>
              <a:t>Latest workplace instructions, technical documents or industry guidelines</a:t>
            </a:r>
          </a:p>
          <a:p>
            <a:pPr marL="0" indent="0">
              <a:buNone/>
            </a:pPr>
            <a:endParaRPr lang="en-AU" dirty="0">
              <a:solidFill>
                <a:schemeClr val="accent1">
                  <a:lumMod val="60000"/>
                  <a:lumOff val="40000"/>
                </a:schemeClr>
              </a:solidFill>
            </a:endParaRPr>
          </a:p>
          <a:p>
            <a:r>
              <a:rPr lang="en-AU" dirty="0"/>
              <a:t>Due to the relevance of mobile devices nowadays, the application will have to be responsive.</a:t>
            </a:r>
            <a:endParaRPr lang="en-AU" dirty="0">
              <a:solidFill>
                <a:schemeClr val="accent1">
                  <a:lumMod val="60000"/>
                  <a:lumOff val="40000"/>
                </a:schemeClr>
              </a:solidFill>
            </a:endParaRPr>
          </a:p>
          <a:p>
            <a:r>
              <a:rPr lang="en-AU" dirty="0"/>
              <a:t>The shopping cart will provide the user with information about the products it contains, such as the quantity for each product, an image, the name of the product, the partial total price and the total price.</a:t>
            </a:r>
          </a:p>
          <a:p>
            <a:r>
              <a:rPr lang="en-AU" dirty="0"/>
              <a:t>The application will allow user that didn’t sign in to add products to the shopping cart.</a:t>
            </a:r>
          </a:p>
          <a:p>
            <a:r>
              <a:rPr lang="en-AU" dirty="0"/>
              <a:t>If a user is not logged in, instead of a checkout button, there will be a prompt to login to proceed with payment.</a:t>
            </a:r>
          </a:p>
        </p:txBody>
      </p:sp>
    </p:spTree>
    <p:extLst>
      <p:ext uri="{BB962C8B-B14F-4D97-AF65-F5344CB8AC3E}">
        <p14:creationId xmlns:p14="http://schemas.microsoft.com/office/powerpoint/2010/main" val="2399376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C2B233-00E2-4589-8CC2-F00FD1352E93}"/>
              </a:ext>
            </a:extLst>
          </p:cNvPr>
          <p:cNvSpPr>
            <a:spLocks noGrp="1"/>
          </p:cNvSpPr>
          <p:nvPr>
            <p:ph idx="1"/>
          </p:nvPr>
        </p:nvSpPr>
        <p:spPr>
          <a:xfrm>
            <a:off x="838200" y="312822"/>
            <a:ext cx="10515600" cy="6545178"/>
          </a:xfrm>
        </p:spPr>
        <p:txBody>
          <a:bodyPr/>
          <a:lstStyle/>
          <a:p>
            <a:pPr marL="0" indent="0">
              <a:buNone/>
            </a:pPr>
            <a:r>
              <a:rPr lang="en-AU" sz="3200" dirty="0">
                <a:solidFill>
                  <a:schemeClr val="accent1">
                    <a:lumMod val="60000"/>
                    <a:lumOff val="40000"/>
                  </a:schemeClr>
                </a:solidFill>
              </a:rPr>
              <a:t>Documentation requirements for the application, with particular references to its management of statelessness.</a:t>
            </a:r>
            <a:endParaRPr lang="en-AU" dirty="0">
              <a:solidFill>
                <a:schemeClr val="accent1">
                  <a:lumMod val="60000"/>
                  <a:lumOff val="40000"/>
                </a:schemeClr>
              </a:solidFill>
            </a:endParaRPr>
          </a:p>
          <a:p>
            <a:r>
              <a:rPr lang="en-AU" dirty="0"/>
              <a:t>The documentation that will be provided to the client will describe the functionalities of the web application, the technologies used for its implementation and the strategies adopted for session management.</a:t>
            </a:r>
          </a:p>
          <a:p>
            <a:r>
              <a:rPr lang="en-AU" dirty="0"/>
              <a:t>The functionalities section will describe what the application can do from a user perspective.</a:t>
            </a:r>
          </a:p>
          <a:p>
            <a:r>
              <a:rPr lang="en-AU" dirty="0"/>
              <a:t>The technologies used section will describe how the functionalities have been implemented.</a:t>
            </a:r>
          </a:p>
          <a:p>
            <a:r>
              <a:rPr lang="en-AU" dirty="0"/>
              <a:t>The session management section will focus on how the data transferred over the http protocol are persisted through multiple request-response cycles and will address any concern related to security and how they have been handled.</a:t>
            </a:r>
          </a:p>
          <a:p>
            <a:endParaRPr lang="en-AU" dirty="0"/>
          </a:p>
          <a:p>
            <a:endParaRPr lang="en-AU" dirty="0"/>
          </a:p>
          <a:p>
            <a:pPr marL="0" indent="0">
              <a:buNone/>
            </a:pPr>
            <a:endParaRPr lang="en-AU" dirty="0"/>
          </a:p>
        </p:txBody>
      </p:sp>
    </p:spTree>
    <p:extLst>
      <p:ext uri="{BB962C8B-B14F-4D97-AF65-F5344CB8AC3E}">
        <p14:creationId xmlns:p14="http://schemas.microsoft.com/office/powerpoint/2010/main" val="3059719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96B850-92AD-4C52-8554-EF7A52A73782}"/>
              </a:ext>
            </a:extLst>
          </p:cNvPr>
          <p:cNvSpPr>
            <a:spLocks noGrp="1"/>
          </p:cNvSpPr>
          <p:nvPr>
            <p:ph idx="1"/>
          </p:nvPr>
        </p:nvSpPr>
        <p:spPr>
          <a:xfrm>
            <a:off x="838200" y="433137"/>
            <a:ext cx="10515600" cy="6039852"/>
          </a:xfrm>
        </p:spPr>
        <p:txBody>
          <a:bodyPr/>
          <a:lstStyle/>
          <a:p>
            <a:pPr marL="0" indent="0">
              <a:buNone/>
            </a:pPr>
            <a:r>
              <a:rPr lang="en-AU" sz="3200" dirty="0">
                <a:solidFill>
                  <a:schemeClr val="accent1">
                    <a:lumMod val="60000"/>
                    <a:lumOff val="40000"/>
                  </a:schemeClr>
                </a:solidFill>
              </a:rPr>
              <a:t>Feedback and suggestions from the client and manager</a:t>
            </a:r>
          </a:p>
          <a:p>
            <a:pPr marL="0" indent="0">
              <a:buNone/>
            </a:pPr>
            <a:endParaRPr lang="en-AU" sz="3200" dirty="0">
              <a:solidFill>
                <a:schemeClr val="accent1">
                  <a:lumMod val="60000"/>
                  <a:lumOff val="40000"/>
                </a:schemeClr>
              </a:solidFill>
            </a:endParaRPr>
          </a:p>
          <a:p>
            <a:r>
              <a:rPr lang="en-AU" dirty="0"/>
              <a:t>To better ensure the client satisfaction with the software produced, an iterative approach to development will be adopted.</a:t>
            </a:r>
          </a:p>
          <a:p>
            <a:r>
              <a:rPr lang="en-AU" dirty="0"/>
              <a:t>A first version of the product will be delivered to work both as a prototype and a MVP.</a:t>
            </a:r>
          </a:p>
          <a:p>
            <a:r>
              <a:rPr lang="en-AU" dirty="0"/>
              <a:t>The manager and the client will have a chance to review the product and to give their feedback.</a:t>
            </a:r>
          </a:p>
          <a:p>
            <a:r>
              <a:rPr lang="en-AU" dirty="0"/>
              <a:t>Any change or new feature requested would be implemented in the following iteration.</a:t>
            </a:r>
          </a:p>
          <a:p>
            <a:r>
              <a:rPr lang="en-AU" dirty="0"/>
              <a:t>The process will be repeated until the requirements agreed upon will be satisfied or until the product will receive positive feedback from the manager and the client.</a:t>
            </a:r>
          </a:p>
        </p:txBody>
      </p:sp>
    </p:spTree>
    <p:extLst>
      <p:ext uri="{BB962C8B-B14F-4D97-AF65-F5344CB8AC3E}">
        <p14:creationId xmlns:p14="http://schemas.microsoft.com/office/powerpoint/2010/main" val="647208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FFB4E-4130-47FF-B53D-860E72B9B27B}"/>
              </a:ext>
            </a:extLst>
          </p:cNvPr>
          <p:cNvSpPr>
            <a:spLocks noGrp="1"/>
          </p:cNvSpPr>
          <p:nvPr>
            <p:ph type="title"/>
          </p:nvPr>
        </p:nvSpPr>
        <p:spPr/>
        <p:txBody>
          <a:bodyPr/>
          <a:lstStyle/>
          <a:p>
            <a:r>
              <a:rPr lang="en-NZ" b="1" dirty="0"/>
              <a:t>4. Coding Requirements</a:t>
            </a:r>
            <a:r>
              <a:rPr lang="en-NZ" dirty="0"/>
              <a:t> </a:t>
            </a:r>
            <a:endParaRPr lang="en-AU" dirty="0"/>
          </a:p>
        </p:txBody>
      </p:sp>
      <p:sp>
        <p:nvSpPr>
          <p:cNvPr id="3" name="Content Placeholder 2">
            <a:extLst>
              <a:ext uri="{FF2B5EF4-FFF2-40B4-BE49-F238E27FC236}">
                <a16:creationId xmlns:a16="http://schemas.microsoft.com/office/drawing/2014/main" id="{13EEC219-4C92-4271-B918-FDD043E4096D}"/>
              </a:ext>
            </a:extLst>
          </p:cNvPr>
          <p:cNvSpPr>
            <a:spLocks noGrp="1"/>
          </p:cNvSpPr>
          <p:nvPr>
            <p:ph idx="1"/>
          </p:nvPr>
        </p:nvSpPr>
        <p:spPr/>
        <p:txBody>
          <a:bodyPr>
            <a:normAutofit/>
          </a:bodyPr>
          <a:lstStyle/>
          <a:p>
            <a:pPr marL="0" indent="0">
              <a:buNone/>
            </a:pPr>
            <a:r>
              <a:rPr lang="en-AU" sz="3200" dirty="0">
                <a:solidFill>
                  <a:schemeClr val="accent1">
                    <a:lumMod val="60000"/>
                    <a:lumOff val="40000"/>
                  </a:schemeClr>
                </a:solidFill>
              </a:rPr>
              <a:t>Discuss the HTML requirements</a:t>
            </a:r>
          </a:p>
          <a:p>
            <a:r>
              <a:rPr lang="en-AU" dirty="0"/>
              <a:t>The HTML pages will be produced to be compatible across the most used browser.</a:t>
            </a:r>
          </a:p>
          <a:p>
            <a:r>
              <a:rPr lang="en-AU" dirty="0"/>
              <a:t>The HTML pages will be produced in adherence with the relevant accessibility standards</a:t>
            </a:r>
          </a:p>
          <a:p>
            <a:r>
              <a:rPr lang="en-AU" dirty="0"/>
              <a:t>For any input provided by the user, HTML tags attributes will be the first layer of validation implemented.</a:t>
            </a:r>
          </a:p>
          <a:p>
            <a:r>
              <a:rPr lang="en-AU" dirty="0"/>
              <a:t>The HTML produced will comply with the standards dictated by the World Wide Web Consortium (W3C).</a:t>
            </a:r>
          </a:p>
          <a:p>
            <a:endParaRPr lang="en-AU" dirty="0"/>
          </a:p>
        </p:txBody>
      </p:sp>
    </p:spTree>
    <p:extLst>
      <p:ext uri="{BB962C8B-B14F-4D97-AF65-F5344CB8AC3E}">
        <p14:creationId xmlns:p14="http://schemas.microsoft.com/office/powerpoint/2010/main" val="271825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195D26-F4CC-40FC-B173-4F4C75E8883C}"/>
              </a:ext>
            </a:extLst>
          </p:cNvPr>
          <p:cNvSpPr>
            <a:spLocks noGrp="1"/>
          </p:cNvSpPr>
          <p:nvPr>
            <p:ph idx="1"/>
          </p:nvPr>
        </p:nvSpPr>
        <p:spPr>
          <a:xfrm>
            <a:off x="838200" y="505326"/>
            <a:ext cx="10515600" cy="5671637"/>
          </a:xfrm>
        </p:spPr>
        <p:txBody>
          <a:bodyPr>
            <a:normAutofit/>
          </a:bodyPr>
          <a:lstStyle/>
          <a:p>
            <a:pPr marL="0" indent="0">
              <a:buNone/>
            </a:pPr>
            <a:r>
              <a:rPr lang="en-NZ" sz="3200" dirty="0">
                <a:solidFill>
                  <a:schemeClr val="accent1">
                    <a:lumMod val="60000"/>
                    <a:lumOff val="40000"/>
                  </a:schemeClr>
                </a:solidFill>
              </a:rPr>
              <a:t>Discuss the CSS3 requirements</a:t>
            </a:r>
          </a:p>
          <a:p>
            <a:pPr marL="0" indent="0">
              <a:buNone/>
            </a:pPr>
            <a:endParaRPr lang="en-NZ" dirty="0">
              <a:solidFill>
                <a:schemeClr val="accent1">
                  <a:lumMod val="60000"/>
                  <a:lumOff val="40000"/>
                </a:schemeClr>
              </a:solidFill>
            </a:endParaRPr>
          </a:p>
          <a:p>
            <a:r>
              <a:rPr lang="en-NZ" dirty="0"/>
              <a:t>To guarantee a uniform and consistent look throughout the web application, Bootstrap will be adopted as the CSS framework.</a:t>
            </a:r>
          </a:p>
          <a:p>
            <a:r>
              <a:rPr lang="en-AU" dirty="0"/>
              <a:t>Any additional styling that might be required over that one provided by Bootstrap, will be implemented by using a separated CSS file.</a:t>
            </a:r>
          </a:p>
          <a:p>
            <a:r>
              <a:rPr lang="en-AU" dirty="0"/>
              <a:t>Bootstrap will be provided through a CDN</a:t>
            </a:r>
          </a:p>
          <a:p>
            <a:r>
              <a:rPr lang="en-AU" dirty="0"/>
              <a:t>Whenever possible the HTML elements will be referred to by their class name. The use of IDs, if not avoidable will be kept to a minimum.</a:t>
            </a:r>
          </a:p>
        </p:txBody>
      </p:sp>
    </p:spTree>
    <p:extLst>
      <p:ext uri="{BB962C8B-B14F-4D97-AF65-F5344CB8AC3E}">
        <p14:creationId xmlns:p14="http://schemas.microsoft.com/office/powerpoint/2010/main" val="1748859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D9E288-E82F-4C8E-9B79-22DE43F1284D}"/>
              </a:ext>
            </a:extLst>
          </p:cNvPr>
          <p:cNvSpPr>
            <a:spLocks noGrp="1"/>
          </p:cNvSpPr>
          <p:nvPr>
            <p:ph idx="1"/>
          </p:nvPr>
        </p:nvSpPr>
        <p:spPr>
          <a:xfrm>
            <a:off x="838200" y="481263"/>
            <a:ext cx="10515600" cy="5695700"/>
          </a:xfrm>
        </p:spPr>
        <p:txBody>
          <a:bodyPr>
            <a:normAutofit/>
          </a:bodyPr>
          <a:lstStyle/>
          <a:p>
            <a:pPr marL="0" indent="0">
              <a:buNone/>
            </a:pPr>
            <a:r>
              <a:rPr lang="en-NZ" sz="3200" dirty="0">
                <a:solidFill>
                  <a:schemeClr val="accent1">
                    <a:lumMod val="60000"/>
                    <a:lumOff val="40000"/>
                  </a:schemeClr>
                </a:solidFill>
              </a:rPr>
              <a:t>Discuss functional and non-functional requirements</a:t>
            </a:r>
            <a:endParaRPr lang="en-NZ" sz="3200" dirty="0"/>
          </a:p>
          <a:p>
            <a:pPr marL="0" indent="0">
              <a:buNone/>
            </a:pPr>
            <a:r>
              <a:rPr lang="en-NZ" b="1" dirty="0"/>
              <a:t>Functional Requirements</a:t>
            </a:r>
          </a:p>
          <a:p>
            <a:r>
              <a:rPr lang="en-AU" dirty="0"/>
              <a:t>A user can add products to the shopping cart</a:t>
            </a:r>
          </a:p>
          <a:p>
            <a:r>
              <a:rPr lang="en-AU" dirty="0"/>
              <a:t>A user can specify the quantity for each product added to the shopping cart</a:t>
            </a:r>
          </a:p>
          <a:p>
            <a:r>
              <a:rPr lang="en-AU" dirty="0"/>
              <a:t>A user can view the products in the shopping cart</a:t>
            </a:r>
          </a:p>
          <a:p>
            <a:r>
              <a:rPr lang="en-AU" dirty="0"/>
              <a:t>A user can modify the quantity for each product in the shopping cart</a:t>
            </a:r>
          </a:p>
          <a:p>
            <a:r>
              <a:rPr lang="en-AU" dirty="0"/>
              <a:t>A user can remove products from the shopping cart</a:t>
            </a:r>
          </a:p>
          <a:p>
            <a:r>
              <a:rPr lang="en-AU" dirty="0"/>
              <a:t>The shopping cart calculate the partial and total price</a:t>
            </a:r>
          </a:p>
          <a:p>
            <a:r>
              <a:rPr lang="en-AU" dirty="0"/>
              <a:t>A user can select a payment method</a:t>
            </a:r>
          </a:p>
          <a:p>
            <a:r>
              <a:rPr lang="en-AU" dirty="0"/>
              <a:t>A user can pay.</a:t>
            </a:r>
          </a:p>
        </p:txBody>
      </p:sp>
    </p:spTree>
    <p:extLst>
      <p:ext uri="{BB962C8B-B14F-4D97-AF65-F5344CB8AC3E}">
        <p14:creationId xmlns:p14="http://schemas.microsoft.com/office/powerpoint/2010/main" val="3200863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0F5F6D-2E70-4844-B50F-B5646DCE6B4C}"/>
              </a:ext>
            </a:extLst>
          </p:cNvPr>
          <p:cNvSpPr>
            <a:spLocks noGrp="1"/>
          </p:cNvSpPr>
          <p:nvPr>
            <p:ph idx="1"/>
          </p:nvPr>
        </p:nvSpPr>
        <p:spPr>
          <a:xfrm>
            <a:off x="838200" y="434340"/>
            <a:ext cx="10515600" cy="5875020"/>
          </a:xfrm>
        </p:spPr>
        <p:txBody>
          <a:bodyPr/>
          <a:lstStyle/>
          <a:p>
            <a:r>
              <a:rPr lang="en-NZ" dirty="0"/>
              <a:t>HTTP Statelessness is an </a:t>
            </a:r>
            <a:r>
              <a:rPr lang="en-NZ" b="1" dirty="0"/>
              <a:t>obstacle</a:t>
            </a:r>
            <a:r>
              <a:rPr lang="en-NZ" dirty="0"/>
              <a:t> to </a:t>
            </a:r>
            <a:r>
              <a:rPr lang="en-NZ" b="1" dirty="0"/>
              <a:t>two way interactivity </a:t>
            </a:r>
            <a:r>
              <a:rPr lang="en-NZ" dirty="0"/>
              <a:t>and </a:t>
            </a:r>
            <a:r>
              <a:rPr lang="en-NZ" b="1" dirty="0"/>
              <a:t>personalization</a:t>
            </a:r>
            <a:r>
              <a:rPr lang="en-NZ" dirty="0"/>
              <a:t>.</a:t>
            </a:r>
          </a:p>
          <a:p>
            <a:r>
              <a:rPr lang="en-AU" dirty="0"/>
              <a:t>Many applications nowadays, offer to the user interactive and personalized experiences. Several ways to work around HTTP statelessness have been introduced to create </a:t>
            </a:r>
            <a:r>
              <a:rPr lang="en-AU" b="1" dirty="0"/>
              <a:t>stateful apps</a:t>
            </a:r>
            <a:r>
              <a:rPr lang="en-AU" dirty="0"/>
              <a:t>.</a:t>
            </a:r>
          </a:p>
          <a:p>
            <a:endParaRPr lang="en-NZ" dirty="0"/>
          </a:p>
          <a:p>
            <a:pPr marL="0" indent="0">
              <a:buNone/>
            </a:pPr>
            <a:endParaRPr lang="en-NZ" dirty="0"/>
          </a:p>
          <a:p>
            <a:pPr marL="0" indent="0">
              <a:buNone/>
            </a:pPr>
            <a:endParaRPr lang="en-NZ" dirty="0"/>
          </a:p>
          <a:p>
            <a:endParaRPr lang="en-AU" dirty="0"/>
          </a:p>
          <a:p>
            <a:r>
              <a:rPr lang="en-AU" dirty="0"/>
              <a:t>Some of the ways to implement stateful applications are:</a:t>
            </a:r>
          </a:p>
          <a:p>
            <a:pPr lvl="1">
              <a:buFont typeface="Courier New" panose="02070309020205020404" pitchFamily="49" charset="0"/>
              <a:buChar char="o"/>
            </a:pPr>
            <a:r>
              <a:rPr lang="en-AU" b="1" dirty="0"/>
              <a:t>Sessions</a:t>
            </a:r>
          </a:p>
          <a:p>
            <a:pPr lvl="1">
              <a:buFont typeface="Courier New" panose="02070309020205020404" pitchFamily="49" charset="0"/>
              <a:buChar char="o"/>
            </a:pPr>
            <a:r>
              <a:rPr lang="en-AU" b="1" dirty="0"/>
              <a:t>Cookies</a:t>
            </a:r>
          </a:p>
          <a:p>
            <a:pPr lvl="1">
              <a:buFont typeface="Courier New" panose="02070309020205020404" pitchFamily="49" charset="0"/>
              <a:buChar char="o"/>
            </a:pPr>
            <a:r>
              <a:rPr lang="en-AU" b="1" dirty="0"/>
              <a:t>AJAX</a:t>
            </a:r>
          </a:p>
        </p:txBody>
      </p:sp>
      <p:graphicFrame>
        <p:nvGraphicFramePr>
          <p:cNvPr id="4" name="Table 4">
            <a:extLst>
              <a:ext uri="{FF2B5EF4-FFF2-40B4-BE49-F238E27FC236}">
                <a16:creationId xmlns:a16="http://schemas.microsoft.com/office/drawing/2014/main" id="{B187C223-FFA9-4292-903E-0CBB4861734F}"/>
              </a:ext>
            </a:extLst>
          </p:cNvPr>
          <p:cNvGraphicFramePr>
            <a:graphicFrameLocks noGrp="1"/>
          </p:cNvGraphicFramePr>
          <p:nvPr>
            <p:extLst>
              <p:ext uri="{D42A27DB-BD31-4B8C-83A1-F6EECF244321}">
                <p14:modId xmlns:p14="http://schemas.microsoft.com/office/powerpoint/2010/main" val="915122948"/>
              </p:ext>
            </p:extLst>
          </p:nvPr>
        </p:nvGraphicFramePr>
        <p:xfrm>
          <a:off x="838200" y="2965873"/>
          <a:ext cx="9311640" cy="1126067"/>
        </p:xfrm>
        <a:graphic>
          <a:graphicData uri="http://schemas.openxmlformats.org/drawingml/2006/table">
            <a:tbl>
              <a:tblPr firstRow="1" bandRow="1">
                <a:tableStyleId>{5C22544A-7EE6-4342-B048-85BDC9FD1C3A}</a:tableStyleId>
              </a:tblPr>
              <a:tblGrid>
                <a:gridCol w="9311640">
                  <a:extLst>
                    <a:ext uri="{9D8B030D-6E8A-4147-A177-3AD203B41FA5}">
                      <a16:colId xmlns:a16="http://schemas.microsoft.com/office/drawing/2014/main" val="2023569919"/>
                    </a:ext>
                  </a:extLst>
                </a:gridCol>
              </a:tblGrid>
              <a:tr h="1126067">
                <a:tc>
                  <a:txBody>
                    <a:bodyPr/>
                    <a:lstStyle/>
                    <a:p>
                      <a:r>
                        <a:rPr lang="en-NZ" sz="2800" b="0" dirty="0">
                          <a:solidFill>
                            <a:schemeClr val="tx1"/>
                          </a:solidFill>
                        </a:rPr>
                        <a:t>A stateful application is that one that provides content that is </a:t>
                      </a:r>
                      <a:r>
                        <a:rPr lang="en-NZ" sz="2800" b="1" dirty="0">
                          <a:solidFill>
                            <a:schemeClr val="tx1"/>
                          </a:solidFill>
                        </a:rPr>
                        <a:t>dynamic and specific </a:t>
                      </a:r>
                      <a:r>
                        <a:rPr lang="en-NZ" sz="2800" b="0" dirty="0">
                          <a:solidFill>
                            <a:schemeClr val="tx1"/>
                          </a:solidFill>
                        </a:rPr>
                        <a:t>to the user</a:t>
                      </a:r>
                      <a:endParaRPr lang="en-AU" sz="2800" b="0" dirty="0">
                        <a:solidFill>
                          <a:schemeClr val="tx1"/>
                        </a:solidFill>
                      </a:endParaRPr>
                    </a:p>
                  </a:txBody>
                  <a:tcPr>
                    <a:solidFill>
                      <a:schemeClr val="bg1">
                        <a:lumMod val="95000"/>
                      </a:schemeClr>
                    </a:solidFill>
                  </a:tcPr>
                </a:tc>
                <a:extLst>
                  <a:ext uri="{0D108BD9-81ED-4DB2-BD59-A6C34878D82A}">
                    <a16:rowId xmlns:a16="http://schemas.microsoft.com/office/drawing/2014/main" val="3765671486"/>
                  </a:ext>
                </a:extLst>
              </a:tr>
            </a:tbl>
          </a:graphicData>
        </a:graphic>
      </p:graphicFrame>
    </p:spTree>
    <p:extLst>
      <p:ext uri="{BB962C8B-B14F-4D97-AF65-F5344CB8AC3E}">
        <p14:creationId xmlns:p14="http://schemas.microsoft.com/office/powerpoint/2010/main" val="39689439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4D4055-9F68-4514-A620-0FD0472ED3CC}"/>
              </a:ext>
            </a:extLst>
          </p:cNvPr>
          <p:cNvSpPr>
            <a:spLocks noGrp="1"/>
          </p:cNvSpPr>
          <p:nvPr>
            <p:ph idx="1"/>
          </p:nvPr>
        </p:nvSpPr>
        <p:spPr>
          <a:xfrm>
            <a:off x="838200" y="336884"/>
            <a:ext cx="10515600" cy="6184232"/>
          </a:xfrm>
        </p:spPr>
        <p:txBody>
          <a:bodyPr/>
          <a:lstStyle/>
          <a:p>
            <a:pPr marL="0" indent="0">
              <a:buNone/>
            </a:pPr>
            <a:r>
              <a:rPr lang="en-NZ" b="1" dirty="0"/>
              <a:t>Non functional requirements</a:t>
            </a:r>
          </a:p>
          <a:p>
            <a:pPr marL="0" indent="0">
              <a:buNone/>
            </a:pPr>
            <a:endParaRPr lang="en-NZ" b="1" dirty="0"/>
          </a:p>
          <a:p>
            <a:r>
              <a:rPr lang="en-AU" dirty="0"/>
              <a:t>Reliability: the system’s operation should be successful at least 99.5% of the times.</a:t>
            </a:r>
          </a:p>
          <a:p>
            <a:r>
              <a:rPr lang="en-AU" dirty="0"/>
              <a:t>Availability: system uptime should be 24 hours/day.</a:t>
            </a:r>
          </a:p>
          <a:p>
            <a:r>
              <a:rPr lang="en-AU" dirty="0"/>
              <a:t>Security: to be accessed, the system should require user authentication.</a:t>
            </a:r>
          </a:p>
          <a:p>
            <a:r>
              <a:rPr lang="en-AU" dirty="0"/>
              <a:t>Performance: the system load time shouldn’t exceed three seconds.</a:t>
            </a:r>
          </a:p>
          <a:p>
            <a:r>
              <a:rPr lang="en-AU" dirty="0"/>
              <a:t>Usability: a new user should be able to purchase a product within one minute and should be able to access any page in no more than four clicks.</a:t>
            </a:r>
          </a:p>
          <a:p>
            <a:r>
              <a:rPr lang="en-AU" dirty="0"/>
              <a:t>Responsiveness: The system should be designed to be displayed also on mobile devices.</a:t>
            </a:r>
          </a:p>
        </p:txBody>
      </p:sp>
    </p:spTree>
    <p:extLst>
      <p:ext uri="{BB962C8B-B14F-4D97-AF65-F5344CB8AC3E}">
        <p14:creationId xmlns:p14="http://schemas.microsoft.com/office/powerpoint/2010/main" val="766403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AC635D-312D-4B5F-A820-DACC3A581D1A}"/>
              </a:ext>
            </a:extLst>
          </p:cNvPr>
          <p:cNvSpPr>
            <a:spLocks noGrp="1"/>
          </p:cNvSpPr>
          <p:nvPr>
            <p:ph idx="1"/>
          </p:nvPr>
        </p:nvSpPr>
        <p:spPr>
          <a:xfrm>
            <a:off x="838200" y="553453"/>
            <a:ext cx="10515600" cy="5623510"/>
          </a:xfrm>
        </p:spPr>
        <p:txBody>
          <a:bodyPr/>
          <a:lstStyle/>
          <a:p>
            <a:pPr marL="0" indent="0">
              <a:buNone/>
            </a:pPr>
            <a:r>
              <a:rPr lang="en-NZ" sz="3200" dirty="0">
                <a:solidFill>
                  <a:schemeClr val="accent1">
                    <a:lumMod val="60000"/>
                    <a:lumOff val="40000"/>
                  </a:schemeClr>
                </a:solidFill>
              </a:rPr>
              <a:t>Discuss the dynamic client and server-side requirements</a:t>
            </a:r>
          </a:p>
          <a:p>
            <a:pPr marL="0" indent="0">
              <a:buNone/>
            </a:pPr>
            <a:endParaRPr lang="en-NZ" sz="3200" dirty="0">
              <a:solidFill>
                <a:schemeClr val="accent1">
                  <a:lumMod val="60000"/>
                  <a:lumOff val="40000"/>
                </a:schemeClr>
              </a:solidFill>
            </a:endParaRPr>
          </a:p>
          <a:p>
            <a:r>
              <a:rPr lang="en-NZ" dirty="0"/>
              <a:t>The system should keep track of the user actions for the duration of the session.</a:t>
            </a:r>
          </a:p>
          <a:p>
            <a:r>
              <a:rPr lang="en-NZ" dirty="0"/>
              <a:t>Data should be persisted for the duration of the session.</a:t>
            </a:r>
          </a:p>
          <a:p>
            <a:r>
              <a:rPr lang="en-NZ" dirty="0"/>
              <a:t>The information displayed should be contextual and specific to each particular user.</a:t>
            </a:r>
          </a:p>
          <a:p>
            <a:r>
              <a:rPr lang="en-NZ" dirty="0"/>
              <a:t>The data for each session should live in the server for the duration of the session.</a:t>
            </a:r>
          </a:p>
          <a:p>
            <a:r>
              <a:rPr lang="en-NZ" dirty="0"/>
              <a:t>The shopping cart icon should show how man items are in the shopping cart.</a:t>
            </a:r>
          </a:p>
          <a:p>
            <a:pPr marL="0" indent="0">
              <a:buNone/>
            </a:pPr>
            <a:endParaRPr lang="en-AU" dirty="0"/>
          </a:p>
        </p:txBody>
      </p:sp>
    </p:spTree>
    <p:extLst>
      <p:ext uri="{BB962C8B-B14F-4D97-AF65-F5344CB8AC3E}">
        <p14:creationId xmlns:p14="http://schemas.microsoft.com/office/powerpoint/2010/main" val="22414754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9597B-7305-41E0-9D66-89CCF1B3F900}"/>
              </a:ext>
            </a:extLst>
          </p:cNvPr>
          <p:cNvSpPr>
            <a:spLocks noGrp="1"/>
          </p:cNvSpPr>
          <p:nvPr>
            <p:ph type="title"/>
          </p:nvPr>
        </p:nvSpPr>
        <p:spPr>
          <a:xfrm>
            <a:off x="838200" y="18255"/>
            <a:ext cx="10515600" cy="1325563"/>
          </a:xfrm>
        </p:spPr>
        <p:txBody>
          <a:bodyPr/>
          <a:lstStyle/>
          <a:p>
            <a:r>
              <a:rPr lang="en-NZ" b="1" dirty="0"/>
              <a:t>5. Review and debugging the code (when, where and how)</a:t>
            </a:r>
            <a:endParaRPr lang="en-AU" b="1" dirty="0"/>
          </a:p>
        </p:txBody>
      </p:sp>
      <p:sp>
        <p:nvSpPr>
          <p:cNvPr id="3" name="Content Placeholder 2">
            <a:extLst>
              <a:ext uri="{FF2B5EF4-FFF2-40B4-BE49-F238E27FC236}">
                <a16:creationId xmlns:a16="http://schemas.microsoft.com/office/drawing/2014/main" id="{5D88D75D-5860-4137-B784-8B8A2684D4A5}"/>
              </a:ext>
            </a:extLst>
          </p:cNvPr>
          <p:cNvSpPr>
            <a:spLocks noGrp="1"/>
          </p:cNvSpPr>
          <p:nvPr>
            <p:ph idx="1"/>
          </p:nvPr>
        </p:nvSpPr>
        <p:spPr>
          <a:xfrm>
            <a:off x="838200" y="1343818"/>
            <a:ext cx="10515600" cy="5321677"/>
          </a:xfrm>
        </p:spPr>
        <p:txBody>
          <a:bodyPr>
            <a:normAutofit/>
          </a:bodyPr>
          <a:lstStyle/>
          <a:p>
            <a:pPr marL="0" indent="0">
              <a:buNone/>
            </a:pPr>
            <a:r>
              <a:rPr lang="en-NZ" sz="3200" dirty="0">
                <a:solidFill>
                  <a:schemeClr val="accent1">
                    <a:lumMod val="60000"/>
                    <a:lumOff val="40000"/>
                  </a:schemeClr>
                </a:solidFill>
              </a:rPr>
              <a:t>To ensure web application is developed according to the obtained requirements</a:t>
            </a:r>
          </a:p>
          <a:p>
            <a:pPr fontAlgn="base"/>
            <a:r>
              <a:rPr lang="en-AU" dirty="0"/>
              <a:t>A good idea is to test every smaller module of code implemented during development. A common way is to do unit testing  using automated testing tools.</a:t>
            </a:r>
          </a:p>
          <a:p>
            <a:pPr fontAlgn="base"/>
            <a:r>
              <a:rPr lang="en-AU" dirty="0"/>
              <a:t>Other viable options are white box testing, executed by other programmer (who can either know, or not know the details of the application) or black box testing.</a:t>
            </a:r>
          </a:p>
          <a:p>
            <a:pPr fontAlgn="base"/>
            <a:r>
              <a:rPr lang="en-AU" dirty="0"/>
              <a:t>Considering that the application is reasonably small, the developer itself can execute iterated tests during development to ensure that each component is working as expected.</a:t>
            </a:r>
          </a:p>
          <a:p>
            <a:pPr fontAlgn="base"/>
            <a:r>
              <a:rPr lang="en-AU" dirty="0"/>
              <a:t>Code reviews should also be implemented often.</a:t>
            </a:r>
          </a:p>
          <a:p>
            <a:pPr marL="0" indent="0">
              <a:buNone/>
            </a:pPr>
            <a:endParaRPr lang="en-NZ" sz="3200" dirty="0">
              <a:solidFill>
                <a:schemeClr val="accent1">
                  <a:lumMod val="60000"/>
                  <a:lumOff val="40000"/>
                </a:schemeClr>
              </a:solidFill>
            </a:endParaRPr>
          </a:p>
        </p:txBody>
      </p:sp>
    </p:spTree>
    <p:extLst>
      <p:ext uri="{BB962C8B-B14F-4D97-AF65-F5344CB8AC3E}">
        <p14:creationId xmlns:p14="http://schemas.microsoft.com/office/powerpoint/2010/main" val="3198435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25DB40-C991-4842-B61D-9E851393ED56}"/>
              </a:ext>
            </a:extLst>
          </p:cNvPr>
          <p:cNvSpPr>
            <a:spLocks noGrp="1"/>
          </p:cNvSpPr>
          <p:nvPr>
            <p:ph idx="1"/>
          </p:nvPr>
        </p:nvSpPr>
        <p:spPr>
          <a:xfrm>
            <a:off x="838200" y="312820"/>
            <a:ext cx="10515600" cy="6208295"/>
          </a:xfrm>
        </p:spPr>
        <p:txBody>
          <a:bodyPr>
            <a:normAutofit/>
          </a:bodyPr>
          <a:lstStyle/>
          <a:p>
            <a:pPr marL="0" indent="0">
              <a:buNone/>
            </a:pPr>
            <a:r>
              <a:rPr lang="en-NZ" sz="3200" dirty="0">
                <a:solidFill>
                  <a:schemeClr val="accent1">
                    <a:lumMod val="60000"/>
                    <a:lumOff val="40000"/>
                  </a:schemeClr>
                </a:solidFill>
              </a:rPr>
              <a:t>To ensure web application keeps track of user data between browser requests</a:t>
            </a:r>
          </a:p>
          <a:p>
            <a:r>
              <a:rPr lang="en-AU" dirty="0"/>
              <a:t>One of the fundamental aspects of a web application is the possibility to keep track of the user actions and status during each session.</a:t>
            </a:r>
          </a:p>
          <a:p>
            <a:r>
              <a:rPr lang="en-AU" dirty="0"/>
              <a:t>The developer will test the session management strategy adopted organically throughout development, as it is one of the core parts of the business logic.</a:t>
            </a:r>
          </a:p>
          <a:p>
            <a:r>
              <a:rPr lang="en-AU" dirty="0"/>
              <a:t>However the correct behaviour of the application taken as an individual entity, separated from the rest of the website, is meaningless. Therefore, once all the different components that constitute the software are completed, integration testing should be performed to ensure that by working together, they produce the expected results and behaviours.</a:t>
            </a:r>
          </a:p>
          <a:p>
            <a:pPr marL="0" indent="0">
              <a:buNone/>
            </a:pPr>
            <a:endParaRPr lang="en-NZ" dirty="0"/>
          </a:p>
        </p:txBody>
      </p:sp>
    </p:spTree>
    <p:extLst>
      <p:ext uri="{BB962C8B-B14F-4D97-AF65-F5344CB8AC3E}">
        <p14:creationId xmlns:p14="http://schemas.microsoft.com/office/powerpoint/2010/main" val="30087794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25DB40-C991-4842-B61D-9E851393ED56}"/>
              </a:ext>
            </a:extLst>
          </p:cNvPr>
          <p:cNvSpPr>
            <a:spLocks noGrp="1"/>
          </p:cNvSpPr>
          <p:nvPr>
            <p:ph idx="1"/>
          </p:nvPr>
        </p:nvSpPr>
        <p:spPr>
          <a:xfrm>
            <a:off x="838200" y="312820"/>
            <a:ext cx="10515600" cy="6256421"/>
          </a:xfrm>
        </p:spPr>
        <p:txBody>
          <a:bodyPr>
            <a:normAutofit/>
          </a:bodyPr>
          <a:lstStyle/>
          <a:p>
            <a:pPr marL="0" indent="0">
              <a:buNone/>
            </a:pPr>
            <a:r>
              <a:rPr lang="en-NZ" sz="3200" dirty="0">
                <a:solidFill>
                  <a:schemeClr val="accent1">
                    <a:lumMod val="60000"/>
                    <a:lumOff val="40000"/>
                  </a:schemeClr>
                </a:solidFill>
              </a:rPr>
              <a:t>To ensure web application is developed in a </a:t>
            </a:r>
            <a:r>
              <a:rPr lang="en-NZ" sz="3200">
                <a:solidFill>
                  <a:schemeClr val="accent1">
                    <a:lumMod val="60000"/>
                    <a:lumOff val="40000"/>
                  </a:schemeClr>
                </a:solidFill>
              </a:rPr>
              <a:t>stateless environment</a:t>
            </a:r>
          </a:p>
          <a:p>
            <a:pPr marL="0" indent="0">
              <a:buNone/>
            </a:pPr>
            <a:endParaRPr lang="en-NZ" sz="3200" dirty="0">
              <a:solidFill>
                <a:schemeClr val="accent1">
                  <a:lumMod val="60000"/>
                  <a:lumOff val="40000"/>
                </a:schemeClr>
              </a:solidFill>
            </a:endParaRPr>
          </a:p>
          <a:p>
            <a:pPr fontAlgn="base"/>
            <a:r>
              <a:rPr lang="en-AU" dirty="0"/>
              <a:t>When a user logs-out or closes the browser, all of its stored information should be deleted.</a:t>
            </a:r>
          </a:p>
          <a:p>
            <a:pPr fontAlgn="base"/>
            <a:r>
              <a:rPr lang="en-AU" dirty="0"/>
              <a:t>If the user start the application again, there should be no track on the server of any past interaction with that user.</a:t>
            </a:r>
          </a:p>
          <a:p>
            <a:pPr fontAlgn="base"/>
            <a:r>
              <a:rPr lang="en-AU" dirty="0"/>
              <a:t>Only when the user logs-in a session is started anew and the communication between server and client is kept stateful by implementing sessions.</a:t>
            </a:r>
          </a:p>
          <a:p>
            <a:pPr fontAlgn="base"/>
            <a:r>
              <a:rPr lang="en-AU" dirty="0"/>
              <a:t>An unauthenticated user accessing the application will have access only to limited functionalities..</a:t>
            </a:r>
          </a:p>
        </p:txBody>
      </p:sp>
    </p:spTree>
    <p:extLst>
      <p:ext uri="{BB962C8B-B14F-4D97-AF65-F5344CB8AC3E}">
        <p14:creationId xmlns:p14="http://schemas.microsoft.com/office/powerpoint/2010/main" val="652534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53982D-35CD-451B-9D1B-731A92E26FEA}"/>
              </a:ext>
            </a:extLst>
          </p:cNvPr>
          <p:cNvSpPr>
            <a:spLocks noGrp="1"/>
          </p:cNvSpPr>
          <p:nvPr>
            <p:ph idx="1"/>
          </p:nvPr>
        </p:nvSpPr>
        <p:spPr>
          <a:xfrm>
            <a:off x="838200" y="0"/>
            <a:ext cx="10515600" cy="6858000"/>
          </a:xfrm>
        </p:spPr>
        <p:txBody>
          <a:bodyPr>
            <a:normAutofit/>
          </a:bodyPr>
          <a:lstStyle/>
          <a:p>
            <a:r>
              <a:rPr lang="en-NZ" b="1" dirty="0"/>
              <a:t>Sessions</a:t>
            </a:r>
          </a:p>
          <a:p>
            <a:pPr marL="0" indent="0">
              <a:buNone/>
            </a:pPr>
            <a:r>
              <a:rPr lang="en-NZ" dirty="0"/>
              <a:t>When the server send a response to the client, it appends some form of </a:t>
            </a:r>
            <a:r>
              <a:rPr lang="en-NZ" b="1" dirty="0"/>
              <a:t>unique session identifier </a:t>
            </a:r>
            <a:r>
              <a:rPr lang="en-NZ" dirty="0"/>
              <a:t>that is used by the client every time it sends a new request to the server.</a:t>
            </a:r>
          </a:p>
          <a:p>
            <a:pPr marL="0" indent="0">
              <a:buNone/>
            </a:pPr>
            <a:r>
              <a:rPr lang="en-NZ" dirty="0"/>
              <a:t>The server creates a </a:t>
            </a:r>
            <a:r>
              <a:rPr lang="en-NZ" b="1" dirty="0"/>
              <a:t>session</a:t>
            </a:r>
            <a:r>
              <a:rPr lang="en-NZ" dirty="0"/>
              <a:t>; a file in a temporary directory where it stores the session variables and their values.</a:t>
            </a:r>
          </a:p>
          <a:p>
            <a:pPr marL="0" indent="0">
              <a:buNone/>
            </a:pPr>
            <a:r>
              <a:rPr lang="en-AU" dirty="0"/>
              <a:t>When the server receives a request, it checks for an identifier, checks if the identifier is still valid and if both the conditions apply, retrieves the data related to that session id and send them back as a response.</a:t>
            </a:r>
          </a:p>
          <a:p>
            <a:pPr marL="0" indent="0">
              <a:buNone/>
            </a:pPr>
            <a:r>
              <a:rPr lang="en-AU" dirty="0"/>
              <a:t>A session ends a certain amount of time after the user left the website.</a:t>
            </a:r>
          </a:p>
          <a:p>
            <a:pPr marL="0" indent="0">
              <a:buNone/>
            </a:pPr>
            <a:endParaRPr lang="en-AU" dirty="0"/>
          </a:p>
          <a:p>
            <a:pPr marL="0" indent="0">
              <a:buNone/>
            </a:pPr>
            <a:r>
              <a:rPr lang="en-AU" i="1" dirty="0"/>
              <a:t>Sessions are a way to simulate persistence in the http client-server model. In reality each transaction is still treated as completely separated from the other ones.</a:t>
            </a:r>
          </a:p>
        </p:txBody>
      </p:sp>
    </p:spTree>
    <p:extLst>
      <p:ext uri="{BB962C8B-B14F-4D97-AF65-F5344CB8AC3E}">
        <p14:creationId xmlns:p14="http://schemas.microsoft.com/office/powerpoint/2010/main" val="1837818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232E80-800B-4D1A-8567-F7E0A5D03846}"/>
              </a:ext>
            </a:extLst>
          </p:cNvPr>
          <p:cNvSpPr>
            <a:spLocks noGrp="1"/>
          </p:cNvSpPr>
          <p:nvPr>
            <p:ph idx="1"/>
          </p:nvPr>
        </p:nvSpPr>
        <p:spPr>
          <a:xfrm>
            <a:off x="838200" y="708660"/>
            <a:ext cx="10515600" cy="5468303"/>
          </a:xfrm>
        </p:spPr>
        <p:txBody>
          <a:bodyPr/>
          <a:lstStyle/>
          <a:p>
            <a:r>
              <a:rPr lang="en-NZ" b="1" dirty="0"/>
              <a:t>Cookies</a:t>
            </a:r>
          </a:p>
          <a:p>
            <a:pPr marL="0" indent="0">
              <a:buNone/>
            </a:pPr>
            <a:r>
              <a:rPr lang="en-NZ" dirty="0"/>
              <a:t>When the server receives a request, it creates text files (the cookies) that are then sent back to the client. The cookies are </a:t>
            </a:r>
            <a:r>
              <a:rPr lang="en-NZ" b="1" dirty="0"/>
              <a:t>stored on the client side</a:t>
            </a:r>
            <a:r>
              <a:rPr lang="en-NZ" dirty="0"/>
              <a:t>.</a:t>
            </a:r>
          </a:p>
          <a:p>
            <a:pPr marL="0" indent="0">
              <a:buNone/>
            </a:pPr>
            <a:r>
              <a:rPr lang="en-NZ" dirty="0"/>
              <a:t>Cookies contain small amount of data useful to identify the user. For example they can be sent from the client to the server to identify a session (</a:t>
            </a:r>
            <a:r>
              <a:rPr lang="en-NZ" b="1" dirty="0"/>
              <a:t>session identifier</a:t>
            </a:r>
            <a:r>
              <a:rPr lang="en-NZ" dirty="0"/>
              <a:t>)</a:t>
            </a:r>
            <a:r>
              <a:rPr lang="en-NZ" b="1" dirty="0"/>
              <a:t>.</a:t>
            </a:r>
          </a:p>
          <a:p>
            <a:pPr marL="0" indent="0">
              <a:buNone/>
            </a:pPr>
            <a:r>
              <a:rPr lang="en-NZ" dirty="0"/>
              <a:t>When the website, or the browser are closed by the user, the cookies still exist. They can be deleted manually by the user or would automatically expire after a set amount of time.</a:t>
            </a:r>
          </a:p>
          <a:p>
            <a:pPr marL="0" indent="0">
              <a:buNone/>
            </a:pPr>
            <a:endParaRPr lang="en-NZ" dirty="0"/>
          </a:p>
          <a:p>
            <a:pPr marL="0" indent="0">
              <a:buNone/>
            </a:pPr>
            <a:r>
              <a:rPr lang="en-NZ" i="1" dirty="0"/>
              <a:t>Cookies are independent from session, but session depend on cookies.</a:t>
            </a:r>
          </a:p>
        </p:txBody>
      </p:sp>
    </p:spTree>
    <p:extLst>
      <p:ext uri="{BB962C8B-B14F-4D97-AF65-F5344CB8AC3E}">
        <p14:creationId xmlns:p14="http://schemas.microsoft.com/office/powerpoint/2010/main" val="859864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F3C057-D974-4D75-B8CE-4ED022B9E785}"/>
              </a:ext>
            </a:extLst>
          </p:cNvPr>
          <p:cNvSpPr>
            <a:spLocks noGrp="1"/>
          </p:cNvSpPr>
          <p:nvPr>
            <p:ph idx="1"/>
          </p:nvPr>
        </p:nvSpPr>
        <p:spPr>
          <a:xfrm>
            <a:off x="838200" y="434340"/>
            <a:ext cx="10515600" cy="6195060"/>
          </a:xfrm>
        </p:spPr>
        <p:txBody>
          <a:bodyPr/>
          <a:lstStyle/>
          <a:p>
            <a:r>
              <a:rPr lang="en-NZ" b="1" dirty="0"/>
              <a:t>AJAX</a:t>
            </a:r>
          </a:p>
          <a:p>
            <a:pPr marL="0" indent="0">
              <a:buNone/>
            </a:pPr>
            <a:r>
              <a:rPr lang="en-AU" dirty="0"/>
              <a:t>AJAX allows to </a:t>
            </a:r>
            <a:r>
              <a:rPr lang="en-AU" b="1" dirty="0"/>
              <a:t>update asynchronously</a:t>
            </a:r>
            <a:r>
              <a:rPr lang="en-AU" dirty="0"/>
              <a:t> a webpage without reloading the same page.</a:t>
            </a:r>
          </a:p>
          <a:p>
            <a:pPr marL="0" indent="0">
              <a:buNone/>
            </a:pPr>
            <a:r>
              <a:rPr lang="en-AU" dirty="0"/>
              <a:t>The client (browser) sends a request to the server, the server processes the request and sends back the data as in the normal request-response model.</a:t>
            </a:r>
          </a:p>
          <a:p>
            <a:pPr marL="0" indent="0">
              <a:buNone/>
            </a:pPr>
            <a:r>
              <a:rPr lang="en-AU" dirty="0"/>
              <a:t>The only difference is that the response is processed by a </a:t>
            </a:r>
            <a:r>
              <a:rPr lang="en-AU" b="1" dirty="0"/>
              <a:t>call-back JavaScript function</a:t>
            </a:r>
            <a:r>
              <a:rPr lang="en-AU" dirty="0"/>
              <a:t> that will update the page without needing to refresh it entirely.</a:t>
            </a:r>
          </a:p>
          <a:p>
            <a:pPr marL="0" indent="0">
              <a:buNone/>
            </a:pPr>
            <a:r>
              <a:rPr lang="en-AU" dirty="0"/>
              <a:t>This technique is very powerful because it allows the client to request only the specific data to the server, </a:t>
            </a:r>
            <a:r>
              <a:rPr lang="en-AU" b="1" dirty="0"/>
              <a:t>reducing the traffic</a:t>
            </a:r>
            <a:r>
              <a:rPr lang="en-AU" dirty="0"/>
              <a:t> and speed up significantly the experience for the user.</a:t>
            </a:r>
          </a:p>
        </p:txBody>
      </p:sp>
    </p:spTree>
    <p:extLst>
      <p:ext uri="{BB962C8B-B14F-4D97-AF65-F5344CB8AC3E}">
        <p14:creationId xmlns:p14="http://schemas.microsoft.com/office/powerpoint/2010/main" val="2519938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A70380-69BE-4BEC-956A-00951E8267F8}"/>
              </a:ext>
            </a:extLst>
          </p:cNvPr>
          <p:cNvSpPr>
            <a:spLocks noGrp="1"/>
          </p:cNvSpPr>
          <p:nvPr>
            <p:ph idx="1"/>
          </p:nvPr>
        </p:nvSpPr>
        <p:spPr>
          <a:xfrm>
            <a:off x="838200" y="571500"/>
            <a:ext cx="10515600" cy="5605463"/>
          </a:xfrm>
        </p:spPr>
        <p:txBody>
          <a:bodyPr/>
          <a:lstStyle/>
          <a:p>
            <a:pPr marL="0" indent="0">
              <a:buNone/>
            </a:pPr>
            <a:r>
              <a:rPr lang="en-AU" sz="3200" dirty="0">
                <a:solidFill>
                  <a:schemeClr val="tx2">
                    <a:lumMod val="60000"/>
                    <a:lumOff val="40000"/>
                  </a:schemeClr>
                </a:solidFill>
              </a:rPr>
              <a:t>Limitations of hypertext transfer protocol (HTTP) </a:t>
            </a:r>
            <a:r>
              <a:rPr lang="en-AU" dirty="0"/>
              <a:t> </a:t>
            </a:r>
          </a:p>
          <a:p>
            <a:pPr marL="0" indent="0">
              <a:buNone/>
            </a:pPr>
            <a:endParaRPr lang="en-AU" dirty="0"/>
          </a:p>
          <a:p>
            <a:pPr marL="0" indent="0">
              <a:buNone/>
            </a:pPr>
            <a:r>
              <a:rPr lang="en-AU" b="1" dirty="0"/>
              <a:t>HTTP/1.0</a:t>
            </a:r>
          </a:p>
          <a:p>
            <a:r>
              <a:rPr lang="en-AU" dirty="0"/>
              <a:t>Each request-response cycle can transfer just one file</a:t>
            </a:r>
          </a:p>
          <a:p>
            <a:r>
              <a:rPr lang="en-AU" dirty="0"/>
              <a:t>HTTP lack the security layer provided by HTTPS</a:t>
            </a:r>
          </a:p>
          <a:p>
            <a:r>
              <a:rPr lang="en-AU" dirty="0"/>
              <a:t>It implements </a:t>
            </a:r>
            <a:r>
              <a:rPr lang="en-AU" b="1" dirty="0"/>
              <a:t>only</a:t>
            </a:r>
            <a:r>
              <a:rPr lang="en-AU" dirty="0"/>
              <a:t> </a:t>
            </a:r>
            <a:r>
              <a:rPr lang="en-AU" b="1" dirty="0"/>
              <a:t>GET</a:t>
            </a:r>
            <a:r>
              <a:rPr lang="en-AU" dirty="0"/>
              <a:t>, </a:t>
            </a:r>
            <a:r>
              <a:rPr lang="en-AU" b="1" dirty="0"/>
              <a:t>HEAD </a:t>
            </a:r>
            <a:r>
              <a:rPr lang="en-AU" dirty="0"/>
              <a:t>and </a:t>
            </a:r>
            <a:r>
              <a:rPr lang="en-AU" b="1" dirty="0"/>
              <a:t>POST </a:t>
            </a:r>
            <a:r>
              <a:rPr lang="en-AU" dirty="0"/>
              <a:t>methods, which doesn’t allow to maintain and edit files directly on the server (problem solved with http 1.1 which also implement PUT, DELETE and META HTTP-EQUIV).</a:t>
            </a:r>
          </a:p>
          <a:p>
            <a:r>
              <a:rPr lang="en-AU" dirty="0"/>
              <a:t>Some web servers can run several virtual servers. When the physical web server is reached by a request, it can know which virtual server is needed by checking the “Host” header field in the request.</a:t>
            </a:r>
          </a:p>
        </p:txBody>
      </p:sp>
    </p:spTree>
    <p:extLst>
      <p:ext uri="{BB962C8B-B14F-4D97-AF65-F5344CB8AC3E}">
        <p14:creationId xmlns:p14="http://schemas.microsoft.com/office/powerpoint/2010/main" val="1292865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056E8C-BFD8-47F7-B2D9-B1F8E946D692}"/>
              </a:ext>
            </a:extLst>
          </p:cNvPr>
          <p:cNvSpPr>
            <a:spLocks noGrp="1"/>
          </p:cNvSpPr>
          <p:nvPr>
            <p:ph idx="1"/>
          </p:nvPr>
        </p:nvSpPr>
        <p:spPr>
          <a:xfrm>
            <a:off x="838200" y="617220"/>
            <a:ext cx="10515600" cy="5559743"/>
          </a:xfrm>
        </p:spPr>
        <p:txBody>
          <a:bodyPr/>
          <a:lstStyle/>
          <a:p>
            <a:pPr marL="0" indent="0">
              <a:buNone/>
            </a:pPr>
            <a:r>
              <a:rPr lang="en-NZ" b="1" dirty="0"/>
              <a:t>HTTP/1.1</a:t>
            </a:r>
          </a:p>
          <a:p>
            <a:r>
              <a:rPr lang="en-AU" dirty="0"/>
              <a:t>The distance the data have to travel highly impact the </a:t>
            </a:r>
            <a:r>
              <a:rPr lang="en-AU" b="1" dirty="0"/>
              <a:t>latency</a:t>
            </a:r>
            <a:r>
              <a:rPr lang="en-AU" dirty="0"/>
              <a:t> in loading a web page</a:t>
            </a:r>
          </a:p>
          <a:p>
            <a:r>
              <a:rPr lang="en-AU" dirty="0"/>
              <a:t>Requests get stuck on the same connection until the previous one is resolved causing </a:t>
            </a:r>
            <a:r>
              <a:rPr lang="en-AU" b="1" dirty="0"/>
              <a:t>head of line blocking </a:t>
            </a:r>
            <a:endParaRPr lang="en-AU" dirty="0"/>
          </a:p>
          <a:p>
            <a:r>
              <a:rPr lang="en-AU" dirty="0"/>
              <a:t>It uses </a:t>
            </a:r>
            <a:r>
              <a:rPr lang="en-AU" b="1" dirty="0"/>
              <a:t>multiple connections </a:t>
            </a:r>
            <a:r>
              <a:rPr lang="en-AU" dirty="0"/>
              <a:t> for </a:t>
            </a:r>
            <a:r>
              <a:rPr lang="en-AU" b="1" dirty="0"/>
              <a:t>multiple resources</a:t>
            </a:r>
            <a:r>
              <a:rPr lang="en-AU" dirty="0"/>
              <a:t>. Hard to setup and to manage</a:t>
            </a:r>
            <a:endParaRPr lang="en-AU" b="1" dirty="0"/>
          </a:p>
          <a:p>
            <a:r>
              <a:rPr lang="en-AU" dirty="0"/>
              <a:t>Different resource request for each resource file</a:t>
            </a:r>
          </a:p>
          <a:p>
            <a:r>
              <a:rPr lang="en-AU" dirty="0"/>
              <a:t>Resources are returned in the order they have been requested</a:t>
            </a:r>
          </a:p>
          <a:p>
            <a:r>
              <a:rPr lang="en-AU" dirty="0"/>
              <a:t>Long HTTP headers which causes delay in web page loading</a:t>
            </a:r>
          </a:p>
          <a:p>
            <a:r>
              <a:rPr lang="en-AU" dirty="0"/>
              <a:t>Request and responses are not compressed</a:t>
            </a:r>
          </a:p>
        </p:txBody>
      </p:sp>
    </p:spTree>
    <p:extLst>
      <p:ext uri="{BB962C8B-B14F-4D97-AF65-F5344CB8AC3E}">
        <p14:creationId xmlns:p14="http://schemas.microsoft.com/office/powerpoint/2010/main" val="858674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25E4E3-3BAC-4D83-BA45-CBED1D8EB412}"/>
              </a:ext>
            </a:extLst>
          </p:cNvPr>
          <p:cNvSpPr>
            <a:spLocks noGrp="1"/>
          </p:cNvSpPr>
          <p:nvPr>
            <p:ph idx="1"/>
          </p:nvPr>
        </p:nvSpPr>
        <p:spPr>
          <a:xfrm>
            <a:off x="838200" y="640080"/>
            <a:ext cx="10515600" cy="5536883"/>
          </a:xfrm>
        </p:spPr>
        <p:txBody>
          <a:bodyPr/>
          <a:lstStyle/>
          <a:p>
            <a:pPr marL="0" indent="0">
              <a:buNone/>
            </a:pPr>
            <a:r>
              <a:rPr lang="en-NZ" b="1" dirty="0"/>
              <a:t>HTTP/2</a:t>
            </a:r>
          </a:p>
          <a:p>
            <a:r>
              <a:rPr lang="en-AU" dirty="0"/>
              <a:t>Not all browsers support HTTP/2</a:t>
            </a:r>
          </a:p>
          <a:p>
            <a:r>
              <a:rPr lang="en-AU" dirty="0"/>
              <a:t>HTTP/2 uses encryption by default.  Sites that do not use HTTPS need to implement it before they can switch to HTTP/2</a:t>
            </a:r>
          </a:p>
          <a:p>
            <a:r>
              <a:rPr lang="en-AU" dirty="0"/>
              <a:t>Switching to HTTP/2 requires time and resources and for some already speed optimized websites, the increase in performance would be minimal.</a:t>
            </a:r>
          </a:p>
          <a:p>
            <a:pPr marL="0" indent="0">
              <a:buNone/>
            </a:pPr>
            <a:endParaRPr lang="en-AU" dirty="0"/>
          </a:p>
        </p:txBody>
      </p:sp>
    </p:spTree>
    <p:extLst>
      <p:ext uri="{BB962C8B-B14F-4D97-AF65-F5344CB8AC3E}">
        <p14:creationId xmlns:p14="http://schemas.microsoft.com/office/powerpoint/2010/main" val="4223558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11102</TotalTime>
  <Words>3103</Words>
  <Application>Microsoft Office PowerPoint</Application>
  <PresentationFormat>Widescreen</PresentationFormat>
  <Paragraphs>255</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Courier New</vt:lpstr>
      <vt:lpstr>Office Theme</vt:lpstr>
      <vt:lpstr>Author: Alessandro Ferro </vt:lpstr>
      <vt:lpstr>1. how hypertext transfer protocol (HTTP) works when developing web applications: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Implementation of session management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Creating a shopping cart</vt:lpstr>
      <vt:lpstr>PowerPoint Presentation</vt:lpstr>
      <vt:lpstr>PowerPoint Presentation</vt:lpstr>
      <vt:lpstr>PowerPoint Presentation</vt:lpstr>
      <vt:lpstr>PowerPoint Presentation</vt:lpstr>
      <vt:lpstr>PowerPoint Presentation</vt:lpstr>
      <vt:lpstr>PowerPoint Presentation</vt:lpstr>
      <vt:lpstr>4. Coding Requirements </vt:lpstr>
      <vt:lpstr>PowerPoint Presentation</vt:lpstr>
      <vt:lpstr>PowerPoint Presentation</vt:lpstr>
      <vt:lpstr>PowerPoint Presentation</vt:lpstr>
      <vt:lpstr>PowerPoint Presentation</vt:lpstr>
      <vt:lpstr>5. Review and debugging the code (when, where and how)</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Author: Alessandro Ferro </dc:title>
  <dc:creator>emilie cheignon</dc:creator>
  <cp:lastModifiedBy>emilie cheignon</cp:lastModifiedBy>
  <cp:revision>219</cp:revision>
  <dcterms:created xsi:type="dcterms:W3CDTF">2020-09-09T10:30:53Z</dcterms:created>
  <dcterms:modified xsi:type="dcterms:W3CDTF">2020-11-10T11:24:56Z</dcterms:modified>
</cp:coreProperties>
</file>