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Aileron" panose="020B0604020202020204" charset="0"/>
      <p:regular r:id="rId9"/>
    </p:embeddedFont>
    <p:embeddedFont>
      <p:font typeface="Garet Bold" panose="020B0604020202020204" charset="0"/>
      <p:regular r:id="rId10"/>
    </p:embeddedFont>
    <p:embeddedFont>
      <p:font typeface="Open Sans" panose="020B0606030504020204" pitchFamily="3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2" d="100"/>
          <a:sy n="102" d="100"/>
        </p:scale>
        <p:origin x="59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sv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12163"/>
        </a:solidFill>
        <a:effectLst/>
      </p:bgPr>
    </p:bg>
    <p:spTree>
      <p:nvGrpSpPr>
        <p:cNvPr id="1" name=""/>
        <p:cNvGrpSpPr/>
        <p:nvPr/>
      </p:nvGrpSpPr>
      <p:grpSpPr>
        <a:xfrm>
          <a:off x="0" y="0"/>
          <a:ext cx="0" cy="0"/>
          <a:chOff x="0" y="0"/>
          <a:chExt cx="0" cy="0"/>
        </a:xfrm>
      </p:grpSpPr>
      <p:sp>
        <p:nvSpPr>
          <p:cNvPr id="2" name="Freeform 2"/>
          <p:cNvSpPr/>
          <p:nvPr/>
        </p:nvSpPr>
        <p:spPr>
          <a:xfrm>
            <a:off x="1214213" y="3525432"/>
            <a:ext cx="746016" cy="833961"/>
          </a:xfrm>
          <a:custGeom>
            <a:avLst/>
            <a:gdLst/>
            <a:ahLst/>
            <a:cxnLst/>
            <a:rect l="l" t="t" r="r" b="b"/>
            <a:pathLst>
              <a:path w="746016" h="833961">
                <a:moveTo>
                  <a:pt x="0" y="0"/>
                </a:moveTo>
                <a:lnTo>
                  <a:pt x="746016" y="0"/>
                </a:lnTo>
                <a:lnTo>
                  <a:pt x="746016" y="833960"/>
                </a:lnTo>
                <a:lnTo>
                  <a:pt x="0" y="8339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grpSp>
        <p:nvGrpSpPr>
          <p:cNvPr id="3" name="Group 3"/>
          <p:cNvGrpSpPr/>
          <p:nvPr/>
        </p:nvGrpSpPr>
        <p:grpSpPr>
          <a:xfrm>
            <a:off x="12322279" y="-1678670"/>
            <a:ext cx="13306457" cy="1330645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txBody>
            <a:bodyPr/>
            <a:lstStyle/>
            <a:p>
              <a:endParaRPr lang="es-CL"/>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a:off x="16564145" y="1028700"/>
            <a:ext cx="695155" cy="775528"/>
          </a:xfrm>
          <a:custGeom>
            <a:avLst/>
            <a:gdLst/>
            <a:ahLst/>
            <a:cxnLst/>
            <a:rect l="l" t="t" r="r" b="b"/>
            <a:pathLst>
              <a:path w="695155" h="775528">
                <a:moveTo>
                  <a:pt x="0" y="0"/>
                </a:moveTo>
                <a:lnTo>
                  <a:pt x="695155" y="0"/>
                </a:lnTo>
                <a:lnTo>
                  <a:pt x="695155" y="775528"/>
                </a:lnTo>
                <a:lnTo>
                  <a:pt x="0" y="7755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7" name="TextBox 7"/>
          <p:cNvSpPr txBox="1"/>
          <p:nvPr/>
        </p:nvSpPr>
        <p:spPr>
          <a:xfrm>
            <a:off x="1171773" y="4194175"/>
            <a:ext cx="7972227" cy="1708151"/>
          </a:xfrm>
          <a:prstGeom prst="rect">
            <a:avLst/>
          </a:prstGeom>
        </p:spPr>
        <p:txBody>
          <a:bodyPr lIns="0" tIns="0" rIns="0" bIns="0" rtlCol="0" anchor="t">
            <a:spAutoFit/>
          </a:bodyPr>
          <a:lstStyle/>
          <a:p>
            <a:pPr algn="l">
              <a:lnSpc>
                <a:spcPts val="13999"/>
              </a:lnSpc>
            </a:pPr>
            <a:r>
              <a:rPr lang="en-US" sz="9999" b="1">
                <a:solidFill>
                  <a:srgbClr val="FE6544"/>
                </a:solidFill>
                <a:latin typeface="Garet Bold"/>
                <a:ea typeface="Garet Bold"/>
                <a:cs typeface="Garet Bold"/>
                <a:sym typeface="Garet Bold"/>
              </a:rPr>
              <a:t>MiCaja</a:t>
            </a:r>
          </a:p>
        </p:txBody>
      </p:sp>
      <p:sp>
        <p:nvSpPr>
          <p:cNvPr id="8" name="TextBox 8"/>
          <p:cNvSpPr txBox="1"/>
          <p:nvPr/>
        </p:nvSpPr>
        <p:spPr>
          <a:xfrm>
            <a:off x="1960229" y="3321167"/>
            <a:ext cx="5331391" cy="1038225"/>
          </a:xfrm>
          <a:prstGeom prst="rect">
            <a:avLst/>
          </a:prstGeom>
        </p:spPr>
        <p:txBody>
          <a:bodyPr lIns="0" tIns="0" rIns="0" bIns="0" rtlCol="0" anchor="t">
            <a:spAutoFit/>
          </a:bodyPr>
          <a:lstStyle/>
          <a:p>
            <a:pPr algn="l">
              <a:lnSpc>
                <a:spcPts val="8400"/>
              </a:lnSpc>
            </a:pPr>
            <a:r>
              <a:rPr lang="en-US" sz="6000">
                <a:solidFill>
                  <a:srgbClr val="F5F5F5"/>
                </a:solidFill>
                <a:latin typeface="Aileron"/>
                <a:ea typeface="Aileron"/>
                <a:cs typeface="Aileron"/>
                <a:sym typeface="Aileron"/>
              </a:rPr>
              <a:t>XZ Company</a:t>
            </a:r>
          </a:p>
        </p:txBody>
      </p:sp>
      <p:sp>
        <p:nvSpPr>
          <p:cNvPr id="9" name="Freeform 9"/>
          <p:cNvSpPr/>
          <p:nvPr/>
        </p:nvSpPr>
        <p:spPr>
          <a:xfrm>
            <a:off x="-1214213" y="1028700"/>
            <a:ext cx="2428427" cy="824816"/>
          </a:xfrm>
          <a:custGeom>
            <a:avLst/>
            <a:gdLst/>
            <a:ahLst/>
            <a:cxnLst/>
            <a:rect l="l" t="t" r="r" b="b"/>
            <a:pathLst>
              <a:path w="2428427" h="824816">
                <a:moveTo>
                  <a:pt x="0" y="0"/>
                </a:moveTo>
                <a:lnTo>
                  <a:pt x="2428426" y="0"/>
                </a:lnTo>
                <a:lnTo>
                  <a:pt x="2428426" y="824816"/>
                </a:lnTo>
                <a:lnTo>
                  <a:pt x="0" y="8248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10" name="Freeform 10"/>
          <p:cNvSpPr/>
          <p:nvPr/>
        </p:nvSpPr>
        <p:spPr>
          <a:xfrm>
            <a:off x="8104826" y="2437592"/>
            <a:ext cx="9154474" cy="6099169"/>
          </a:xfrm>
          <a:custGeom>
            <a:avLst/>
            <a:gdLst/>
            <a:ahLst/>
            <a:cxnLst/>
            <a:rect l="l" t="t" r="r" b="b"/>
            <a:pathLst>
              <a:path w="9154474" h="6099169">
                <a:moveTo>
                  <a:pt x="0" y="0"/>
                </a:moveTo>
                <a:lnTo>
                  <a:pt x="9154474" y="0"/>
                </a:lnTo>
                <a:lnTo>
                  <a:pt x="9154474" y="6099168"/>
                </a:lnTo>
                <a:lnTo>
                  <a:pt x="0" y="6099168"/>
                </a:lnTo>
                <a:lnTo>
                  <a:pt x="0" y="0"/>
                </a:lnTo>
                <a:close/>
              </a:path>
            </a:pathLst>
          </a:custGeom>
          <a:blipFill>
            <a:blip r:embed="rId8"/>
            <a:stretch>
              <a:fillRect/>
            </a:stretch>
          </a:blipFill>
        </p:spPr>
        <p:txBody>
          <a:bodyPr/>
          <a:lstStyle/>
          <a:p>
            <a:endParaRPr lang="es-CL"/>
          </a:p>
        </p:txBody>
      </p:sp>
      <p:sp>
        <p:nvSpPr>
          <p:cNvPr id="11" name="TextBox 11"/>
          <p:cNvSpPr txBox="1"/>
          <p:nvPr/>
        </p:nvSpPr>
        <p:spPr>
          <a:xfrm>
            <a:off x="796862" y="6435300"/>
            <a:ext cx="2234047" cy="396240"/>
          </a:xfrm>
          <a:prstGeom prst="rect">
            <a:avLst/>
          </a:prstGeom>
        </p:spPr>
        <p:txBody>
          <a:bodyPr lIns="0" tIns="0" rIns="0" bIns="0" rtlCol="0" anchor="t">
            <a:spAutoFit/>
          </a:bodyPr>
          <a:lstStyle/>
          <a:p>
            <a:pPr algn="ctr">
              <a:lnSpc>
                <a:spcPts val="3359"/>
              </a:lnSpc>
              <a:spcBef>
                <a:spcPct val="0"/>
              </a:spcBef>
            </a:pPr>
            <a:r>
              <a:rPr lang="en-US" sz="2399" b="1">
                <a:solidFill>
                  <a:srgbClr val="FFFFFF"/>
                </a:solidFill>
                <a:latin typeface="Garet Bold"/>
                <a:ea typeface="Garet Bold"/>
                <a:cs typeface="Garet Bold"/>
                <a:sym typeface="Garet Bold"/>
              </a:rPr>
              <a:t>Integrantes:  </a:t>
            </a:r>
          </a:p>
        </p:txBody>
      </p:sp>
      <p:sp>
        <p:nvSpPr>
          <p:cNvPr id="12" name="TextBox 12"/>
          <p:cNvSpPr txBox="1"/>
          <p:nvPr/>
        </p:nvSpPr>
        <p:spPr>
          <a:xfrm>
            <a:off x="2071665" y="6416250"/>
            <a:ext cx="3857625" cy="1471930"/>
          </a:xfrm>
          <a:prstGeom prst="rect">
            <a:avLst/>
          </a:prstGeom>
        </p:spPr>
        <p:txBody>
          <a:bodyPr lIns="0" tIns="0" rIns="0" bIns="0" rtlCol="0" anchor="t">
            <a:spAutoFit/>
          </a:bodyPr>
          <a:lstStyle/>
          <a:p>
            <a:pPr algn="ctr">
              <a:lnSpc>
                <a:spcPts val="3920"/>
              </a:lnSpc>
            </a:pPr>
            <a:r>
              <a:rPr lang="en-US" sz="2800">
                <a:solidFill>
                  <a:srgbClr val="FFFFFF"/>
                </a:solidFill>
                <a:latin typeface="Open Sans"/>
                <a:ea typeface="Open Sans"/>
                <a:cs typeface="Open Sans"/>
                <a:sym typeface="Open Sans"/>
              </a:rPr>
              <a:t>Alexis Flores</a:t>
            </a:r>
          </a:p>
          <a:p>
            <a:pPr algn="ctr">
              <a:lnSpc>
                <a:spcPts val="3920"/>
              </a:lnSpc>
            </a:pPr>
            <a:r>
              <a:rPr lang="en-US" sz="2800">
                <a:solidFill>
                  <a:srgbClr val="FFFFFF"/>
                </a:solidFill>
                <a:latin typeface="Open Sans"/>
                <a:ea typeface="Open Sans"/>
                <a:cs typeface="Open Sans"/>
                <a:sym typeface="Open Sans"/>
              </a:rPr>
              <a:t>Benjamin Quintanilla</a:t>
            </a:r>
          </a:p>
          <a:p>
            <a:pPr algn="ctr">
              <a:lnSpc>
                <a:spcPts val="3920"/>
              </a:lnSpc>
            </a:pPr>
            <a:r>
              <a:rPr lang="en-US" sz="2800">
                <a:solidFill>
                  <a:srgbClr val="FFFFFF"/>
                </a:solidFill>
                <a:latin typeface="Open Sans"/>
                <a:ea typeface="Open Sans"/>
                <a:cs typeface="Open Sans"/>
                <a:sym typeface="Open Sans"/>
              </a:rPr>
              <a:t>Cristopher Montenegro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2163"/>
        </a:solidFill>
        <a:effectLst/>
      </p:bgPr>
    </p:bg>
    <p:spTree>
      <p:nvGrpSpPr>
        <p:cNvPr id="1" name=""/>
        <p:cNvGrpSpPr/>
        <p:nvPr/>
      </p:nvGrpSpPr>
      <p:grpSpPr>
        <a:xfrm>
          <a:off x="0" y="0"/>
          <a:ext cx="0" cy="0"/>
          <a:chOff x="0" y="0"/>
          <a:chExt cx="0" cy="0"/>
        </a:xfrm>
      </p:grpSpPr>
      <p:sp>
        <p:nvSpPr>
          <p:cNvPr id="2" name="Freeform 2"/>
          <p:cNvSpPr/>
          <p:nvPr/>
        </p:nvSpPr>
        <p:spPr>
          <a:xfrm>
            <a:off x="15982527" y="1219340"/>
            <a:ext cx="314088" cy="351114"/>
          </a:xfrm>
          <a:custGeom>
            <a:avLst/>
            <a:gdLst/>
            <a:ahLst/>
            <a:cxnLst/>
            <a:rect l="l" t="t" r="r" b="b"/>
            <a:pathLst>
              <a:path w="314088" h="351114">
                <a:moveTo>
                  <a:pt x="0" y="0"/>
                </a:moveTo>
                <a:lnTo>
                  <a:pt x="314088" y="0"/>
                </a:lnTo>
                <a:lnTo>
                  <a:pt x="314088" y="351114"/>
                </a:lnTo>
                <a:lnTo>
                  <a:pt x="0" y="3511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grpSp>
        <p:nvGrpSpPr>
          <p:cNvPr id="3" name="Group 3"/>
          <p:cNvGrpSpPr/>
          <p:nvPr/>
        </p:nvGrpSpPr>
        <p:grpSpPr>
          <a:xfrm>
            <a:off x="-5302623" y="1545676"/>
            <a:ext cx="13306457" cy="13306457"/>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2C6C"/>
            </a:solidFill>
          </p:spPr>
          <p:txBody>
            <a:bodyPr/>
            <a:lstStyle/>
            <a:p>
              <a:endParaRPr lang="es-CL"/>
            </a:p>
          </p:txBody>
        </p:sp>
        <p:sp>
          <p:nvSpPr>
            <p:cNvPr id="5" name="TextBox 5"/>
            <p:cNvSpPr txBox="1"/>
            <p:nvPr/>
          </p:nvSpPr>
          <p:spPr>
            <a:xfrm>
              <a:off x="76200" y="28575"/>
              <a:ext cx="660400" cy="708025"/>
            </a:xfrm>
            <a:prstGeom prst="rect">
              <a:avLst/>
            </a:prstGeom>
          </p:spPr>
          <p:txBody>
            <a:bodyPr lIns="50800" tIns="50800" rIns="50800" bIns="50800" rtlCol="0" anchor="ctr"/>
            <a:lstStyle/>
            <a:p>
              <a:pPr algn="ctr">
                <a:lnSpc>
                  <a:spcPts val="2800"/>
                </a:lnSpc>
              </a:pPr>
              <a:endParaRPr/>
            </a:p>
          </p:txBody>
        </p:sp>
      </p:grpSp>
      <p:sp>
        <p:nvSpPr>
          <p:cNvPr id="6" name="Freeform 6"/>
          <p:cNvSpPr/>
          <p:nvPr/>
        </p:nvSpPr>
        <p:spPr>
          <a:xfrm flipH="1">
            <a:off x="1508515" y="1028700"/>
            <a:ext cx="695155" cy="775528"/>
          </a:xfrm>
          <a:custGeom>
            <a:avLst/>
            <a:gdLst/>
            <a:ahLst/>
            <a:cxnLst/>
            <a:rect l="l" t="t" r="r" b="b"/>
            <a:pathLst>
              <a:path w="695155" h="775528">
                <a:moveTo>
                  <a:pt x="695155" y="0"/>
                </a:moveTo>
                <a:lnTo>
                  <a:pt x="0" y="0"/>
                </a:lnTo>
                <a:lnTo>
                  <a:pt x="0" y="775528"/>
                </a:lnTo>
                <a:lnTo>
                  <a:pt x="695155" y="775528"/>
                </a:lnTo>
                <a:lnTo>
                  <a:pt x="695155"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7" name="TextBox 7"/>
          <p:cNvSpPr txBox="1"/>
          <p:nvPr/>
        </p:nvSpPr>
        <p:spPr>
          <a:xfrm>
            <a:off x="8169696" y="2931024"/>
            <a:ext cx="8439797" cy="1120775"/>
          </a:xfrm>
          <a:prstGeom prst="rect">
            <a:avLst/>
          </a:prstGeom>
        </p:spPr>
        <p:txBody>
          <a:bodyPr lIns="0" tIns="0" rIns="0" bIns="0" rtlCol="0" anchor="t">
            <a:spAutoFit/>
          </a:bodyPr>
          <a:lstStyle/>
          <a:p>
            <a:pPr algn="r">
              <a:lnSpc>
                <a:spcPts val="9100"/>
              </a:lnSpc>
            </a:pPr>
            <a:r>
              <a:rPr lang="en-US" sz="6500" b="1">
                <a:solidFill>
                  <a:srgbClr val="FE6544"/>
                </a:solidFill>
                <a:latin typeface="Garet Bold"/>
                <a:ea typeface="Garet Bold"/>
                <a:cs typeface="Garet Bold"/>
                <a:sym typeface="Garet Bold"/>
              </a:rPr>
              <a:t>Problemática</a:t>
            </a:r>
          </a:p>
        </p:txBody>
      </p:sp>
      <p:sp>
        <p:nvSpPr>
          <p:cNvPr id="8" name="TextBox 8"/>
          <p:cNvSpPr txBox="1"/>
          <p:nvPr/>
        </p:nvSpPr>
        <p:spPr>
          <a:xfrm>
            <a:off x="14235670" y="1221204"/>
            <a:ext cx="1903901" cy="349250"/>
          </a:xfrm>
          <a:prstGeom prst="rect">
            <a:avLst/>
          </a:prstGeom>
        </p:spPr>
        <p:txBody>
          <a:bodyPr lIns="0" tIns="0" rIns="0" bIns="0" rtlCol="0" anchor="t">
            <a:spAutoFit/>
          </a:bodyPr>
          <a:lstStyle/>
          <a:p>
            <a:pPr algn="l">
              <a:lnSpc>
                <a:spcPts val="2800"/>
              </a:lnSpc>
            </a:pPr>
            <a:r>
              <a:rPr lang="en-US" sz="2000">
                <a:solidFill>
                  <a:srgbClr val="F5F5F5"/>
                </a:solidFill>
                <a:latin typeface="Aileron"/>
                <a:ea typeface="Aileron"/>
                <a:cs typeface="Aileron"/>
                <a:sym typeface="Aileron"/>
              </a:rPr>
              <a:t>XZ COMPANY</a:t>
            </a:r>
          </a:p>
        </p:txBody>
      </p:sp>
      <p:sp>
        <p:nvSpPr>
          <p:cNvPr id="9" name="TextBox 9"/>
          <p:cNvSpPr txBox="1"/>
          <p:nvPr/>
        </p:nvSpPr>
        <p:spPr>
          <a:xfrm>
            <a:off x="9946082" y="4208702"/>
            <a:ext cx="7482505" cy="4659778"/>
          </a:xfrm>
          <a:prstGeom prst="rect">
            <a:avLst/>
          </a:prstGeom>
        </p:spPr>
        <p:txBody>
          <a:bodyPr lIns="0" tIns="0" rIns="0" bIns="0" rtlCol="0" anchor="t">
            <a:spAutoFit/>
          </a:bodyPr>
          <a:lstStyle/>
          <a:p>
            <a:pPr algn="l">
              <a:lnSpc>
                <a:spcPts val="3095"/>
              </a:lnSpc>
              <a:spcBef>
                <a:spcPct val="0"/>
              </a:spcBef>
            </a:pPr>
            <a:r>
              <a:rPr lang="en-US" sz="2210">
                <a:solidFill>
                  <a:srgbClr val="FFFFFF"/>
                </a:solidFill>
                <a:latin typeface="Aileron"/>
                <a:ea typeface="Aileron"/>
                <a:cs typeface="Aileron"/>
                <a:sym typeface="Aileron"/>
              </a:rPr>
              <a:t>Muchos almacenes que recién comienzan y pequeñas pymes aún trabajan de forma manual, lo que provoca ventas lentas, falta de control de stock y errores en precios. Esto genera pérdidas y una experiencia de compra menos ágil para los clientes.</a:t>
            </a:r>
          </a:p>
          <a:p>
            <a:pPr algn="l">
              <a:lnSpc>
                <a:spcPts val="3095"/>
              </a:lnSpc>
              <a:spcBef>
                <a:spcPct val="0"/>
              </a:spcBef>
            </a:pPr>
            <a:endParaRPr lang="en-US" sz="2210">
              <a:solidFill>
                <a:srgbClr val="FFFFFF"/>
              </a:solidFill>
              <a:latin typeface="Aileron"/>
              <a:ea typeface="Aileron"/>
              <a:cs typeface="Aileron"/>
              <a:sym typeface="Aileron"/>
            </a:endParaRPr>
          </a:p>
          <a:p>
            <a:pPr algn="l">
              <a:lnSpc>
                <a:spcPts val="3095"/>
              </a:lnSpc>
              <a:spcBef>
                <a:spcPct val="0"/>
              </a:spcBef>
            </a:pPr>
            <a:r>
              <a:rPr lang="en-US" sz="2210">
                <a:solidFill>
                  <a:srgbClr val="FFFFFF"/>
                </a:solidFill>
                <a:latin typeface="Aileron"/>
                <a:ea typeface="Aileron"/>
                <a:cs typeface="Aileron"/>
                <a:sym typeface="Aileron"/>
              </a:rPr>
              <a:t>A diferencia de soluciones empresariales más complejas y costosas, nuestro enfoque está diseñado para ser simple, accesible y práctico, pensado específicamente para los pequeños negocios que necesitan eficiencia sin grandes inversiones.</a:t>
            </a:r>
          </a:p>
          <a:p>
            <a:pPr algn="l">
              <a:lnSpc>
                <a:spcPts val="3095"/>
              </a:lnSpc>
              <a:spcBef>
                <a:spcPct val="0"/>
              </a:spcBef>
            </a:pPr>
            <a:endParaRPr lang="en-US" sz="2210">
              <a:solidFill>
                <a:srgbClr val="FFFFFF"/>
              </a:solidFill>
              <a:latin typeface="Aileron"/>
              <a:ea typeface="Aileron"/>
              <a:cs typeface="Aileron"/>
              <a:sym typeface="Aileron"/>
            </a:endParaRPr>
          </a:p>
        </p:txBody>
      </p:sp>
      <p:sp>
        <p:nvSpPr>
          <p:cNvPr id="10" name="Freeform 10"/>
          <p:cNvSpPr/>
          <p:nvPr/>
        </p:nvSpPr>
        <p:spPr>
          <a:xfrm>
            <a:off x="857239" y="1370119"/>
            <a:ext cx="7146595" cy="7146595"/>
          </a:xfrm>
          <a:custGeom>
            <a:avLst/>
            <a:gdLst/>
            <a:ahLst/>
            <a:cxnLst/>
            <a:rect l="l" t="t" r="r" b="b"/>
            <a:pathLst>
              <a:path w="7146595" h="7146595">
                <a:moveTo>
                  <a:pt x="0" y="0"/>
                </a:moveTo>
                <a:lnTo>
                  <a:pt x="7146596" y="0"/>
                </a:lnTo>
                <a:lnTo>
                  <a:pt x="7146596" y="7146596"/>
                </a:lnTo>
                <a:lnTo>
                  <a:pt x="0" y="7146596"/>
                </a:lnTo>
                <a:lnTo>
                  <a:pt x="0" y="0"/>
                </a:lnTo>
                <a:close/>
              </a:path>
            </a:pathLst>
          </a:custGeom>
          <a:blipFill>
            <a:blip r:embed="rId6"/>
            <a:stretch>
              <a:fillRect/>
            </a:stretch>
          </a:blipFill>
        </p:spPr>
        <p:txBody>
          <a:bodyPr/>
          <a:lstStyle/>
          <a:p>
            <a:endParaRPr lang="es-CL"/>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2163"/>
        </a:solidFill>
        <a:effectLst/>
      </p:bgPr>
    </p:bg>
    <p:spTree>
      <p:nvGrpSpPr>
        <p:cNvPr id="1" name=""/>
        <p:cNvGrpSpPr/>
        <p:nvPr/>
      </p:nvGrpSpPr>
      <p:grpSpPr>
        <a:xfrm>
          <a:off x="0" y="0"/>
          <a:ext cx="0" cy="0"/>
          <a:chOff x="0" y="0"/>
          <a:chExt cx="0" cy="0"/>
        </a:xfrm>
      </p:grpSpPr>
      <p:sp>
        <p:nvSpPr>
          <p:cNvPr id="2" name="TextBox 2"/>
          <p:cNvSpPr txBox="1"/>
          <p:nvPr/>
        </p:nvSpPr>
        <p:spPr>
          <a:xfrm>
            <a:off x="561107" y="1107499"/>
            <a:ext cx="9276981" cy="1106183"/>
          </a:xfrm>
          <a:prstGeom prst="rect">
            <a:avLst/>
          </a:prstGeom>
        </p:spPr>
        <p:txBody>
          <a:bodyPr lIns="0" tIns="0" rIns="0" bIns="0" rtlCol="0" anchor="t">
            <a:spAutoFit/>
          </a:bodyPr>
          <a:lstStyle/>
          <a:p>
            <a:pPr algn="l">
              <a:lnSpc>
                <a:spcPts val="9053"/>
              </a:lnSpc>
            </a:pPr>
            <a:r>
              <a:rPr lang="en-US" sz="6466" b="1">
                <a:solidFill>
                  <a:srgbClr val="FE6544"/>
                </a:solidFill>
                <a:latin typeface="Garet Bold"/>
                <a:ea typeface="Garet Bold"/>
                <a:cs typeface="Garet Bold"/>
                <a:sym typeface="Garet Bold"/>
              </a:rPr>
              <a:t>Solucion Propuesta</a:t>
            </a:r>
          </a:p>
        </p:txBody>
      </p:sp>
      <p:sp>
        <p:nvSpPr>
          <p:cNvPr id="3" name="TextBox 3"/>
          <p:cNvSpPr txBox="1"/>
          <p:nvPr/>
        </p:nvSpPr>
        <p:spPr>
          <a:xfrm>
            <a:off x="561107" y="3380183"/>
            <a:ext cx="12159677" cy="6531111"/>
          </a:xfrm>
          <a:prstGeom prst="rect">
            <a:avLst/>
          </a:prstGeom>
        </p:spPr>
        <p:txBody>
          <a:bodyPr lIns="0" tIns="0" rIns="0" bIns="0" rtlCol="0" anchor="t">
            <a:spAutoFit/>
          </a:bodyPr>
          <a:lstStyle/>
          <a:p>
            <a:pPr algn="just">
              <a:lnSpc>
                <a:spcPts val="3037"/>
              </a:lnSpc>
            </a:pPr>
            <a:r>
              <a:rPr lang="en-US" sz="2169">
                <a:solidFill>
                  <a:srgbClr val="F5F5F5"/>
                </a:solidFill>
                <a:latin typeface="Aileron"/>
                <a:ea typeface="Aileron"/>
                <a:cs typeface="Aileron"/>
                <a:sym typeface="Aileron"/>
              </a:rPr>
              <a:t>Objetivo General:</a:t>
            </a:r>
          </a:p>
          <a:p>
            <a:pPr algn="just">
              <a:lnSpc>
                <a:spcPts val="2889"/>
              </a:lnSpc>
            </a:pPr>
            <a:r>
              <a:rPr lang="en-US" sz="2063">
                <a:solidFill>
                  <a:srgbClr val="F5F5F5"/>
                </a:solidFill>
                <a:latin typeface="Aileron"/>
                <a:ea typeface="Aileron"/>
                <a:cs typeface="Aileron"/>
                <a:sym typeface="Aileron"/>
              </a:rPr>
              <a:t>Implementar un sistema integral que centralice la gestión de inventario, ventas y precios, entregando información en tiempo real y optimizando la rentabilidad de la pyme.</a:t>
            </a:r>
          </a:p>
          <a:p>
            <a:pPr algn="just">
              <a:lnSpc>
                <a:spcPts val="2889"/>
              </a:lnSpc>
            </a:pPr>
            <a:endParaRPr lang="en-US" sz="2063">
              <a:solidFill>
                <a:srgbClr val="F5F5F5"/>
              </a:solidFill>
              <a:latin typeface="Aileron"/>
              <a:ea typeface="Aileron"/>
              <a:cs typeface="Aileron"/>
              <a:sym typeface="Aileron"/>
            </a:endParaRPr>
          </a:p>
          <a:p>
            <a:pPr algn="just">
              <a:lnSpc>
                <a:spcPts val="2889"/>
              </a:lnSpc>
            </a:pPr>
            <a:endParaRPr lang="en-US" sz="2063">
              <a:solidFill>
                <a:srgbClr val="F5F5F5"/>
              </a:solidFill>
              <a:latin typeface="Aileron"/>
              <a:ea typeface="Aileron"/>
              <a:cs typeface="Aileron"/>
              <a:sym typeface="Aileron"/>
            </a:endParaRPr>
          </a:p>
          <a:p>
            <a:pPr algn="just">
              <a:lnSpc>
                <a:spcPts val="2889"/>
              </a:lnSpc>
            </a:pPr>
            <a:r>
              <a:rPr lang="en-US" sz="2063">
                <a:solidFill>
                  <a:srgbClr val="F5F5F5"/>
                </a:solidFill>
                <a:latin typeface="Aileron"/>
                <a:ea typeface="Aileron"/>
                <a:cs typeface="Aileron"/>
                <a:sym typeface="Aileron"/>
              </a:rPr>
              <a:t>Objetivos Específicos</a:t>
            </a:r>
          </a:p>
          <a:p>
            <a:pPr marL="445595" lvl="1" indent="-222797" algn="just">
              <a:lnSpc>
                <a:spcPts val="2889"/>
              </a:lnSpc>
              <a:buFont typeface="Arial"/>
              <a:buChar char="•"/>
            </a:pPr>
            <a:r>
              <a:rPr lang="en-US" sz="2063">
                <a:solidFill>
                  <a:srgbClr val="F5F5F5"/>
                </a:solidFill>
                <a:latin typeface="Aileron"/>
                <a:ea typeface="Aileron"/>
                <a:cs typeface="Aileron"/>
                <a:sym typeface="Aileron"/>
              </a:rPr>
              <a:t>Automatizar el control de inventario con registro de entradas y salidas, alertas por bajo stock o sobrestock y actualización inmediata tras cada venta.</a:t>
            </a:r>
          </a:p>
          <a:p>
            <a:pPr marL="445595" lvl="1" indent="-222797" algn="just">
              <a:lnSpc>
                <a:spcPts val="2889"/>
              </a:lnSpc>
              <a:buFont typeface="Arial"/>
              <a:buChar char="•"/>
            </a:pPr>
            <a:r>
              <a:rPr lang="en-US" sz="2063">
                <a:solidFill>
                  <a:srgbClr val="F5F5F5"/>
                </a:solidFill>
                <a:latin typeface="Aileron"/>
                <a:ea typeface="Aileron"/>
                <a:cs typeface="Aileron"/>
                <a:sym typeface="Aileron"/>
              </a:rPr>
              <a:t>Implementar un punto de venta digital (POS) que registre transacciones, actualice inventario y genere reportes de ventas.</a:t>
            </a:r>
          </a:p>
          <a:p>
            <a:pPr marL="445595" lvl="1" indent="-222797" algn="just">
              <a:lnSpc>
                <a:spcPts val="2889"/>
              </a:lnSpc>
              <a:buFont typeface="Arial"/>
              <a:buChar char="•"/>
            </a:pPr>
            <a:r>
              <a:rPr lang="en-US" sz="2063">
                <a:solidFill>
                  <a:srgbClr val="F5F5F5"/>
                </a:solidFill>
                <a:latin typeface="Aileron"/>
                <a:ea typeface="Aileron"/>
                <a:cs typeface="Aileron"/>
                <a:sym typeface="Aileron"/>
              </a:rPr>
              <a:t>Incorporar un módulo de Inteligencia Artificial, que en una primera etapa utilice reglas estadísticas y algoritmos determinísticos para sugerir precios según costos, demanda y competencia, y que sea escalable a técnicas de Machine Learning en el futuro, aprovechando datos históricos para generar recomendaciones más precisas.</a:t>
            </a:r>
          </a:p>
          <a:p>
            <a:pPr marL="445595" lvl="1" indent="-222797" algn="just">
              <a:lnSpc>
                <a:spcPts val="2889"/>
              </a:lnSpc>
              <a:buFont typeface="Arial"/>
              <a:buChar char="•"/>
            </a:pPr>
            <a:r>
              <a:rPr lang="en-US" sz="2063">
                <a:solidFill>
                  <a:srgbClr val="F5F5F5"/>
                </a:solidFill>
                <a:latin typeface="Aileron"/>
                <a:ea typeface="Aileron"/>
                <a:cs typeface="Aileron"/>
                <a:sym typeface="Aileron"/>
              </a:rPr>
              <a:t>Generar reportes y métricas clave que respalden decisiones estratégicas en compras, ventas y marketing.</a:t>
            </a:r>
          </a:p>
          <a:p>
            <a:pPr algn="just">
              <a:lnSpc>
                <a:spcPts val="2889"/>
              </a:lnSpc>
            </a:pPr>
            <a:endParaRPr lang="en-US" sz="2063">
              <a:solidFill>
                <a:srgbClr val="F5F5F5"/>
              </a:solidFill>
              <a:latin typeface="Aileron"/>
              <a:ea typeface="Aileron"/>
              <a:cs typeface="Aileron"/>
              <a:sym typeface="Aileron"/>
            </a:endParaRPr>
          </a:p>
          <a:p>
            <a:pPr algn="just">
              <a:lnSpc>
                <a:spcPts val="2889"/>
              </a:lnSpc>
            </a:pPr>
            <a:endParaRPr lang="en-US" sz="2063">
              <a:solidFill>
                <a:srgbClr val="F5F5F5"/>
              </a:solidFill>
              <a:latin typeface="Aileron"/>
              <a:ea typeface="Aileron"/>
              <a:cs typeface="Aileron"/>
              <a:sym typeface="Aileron"/>
            </a:endParaRPr>
          </a:p>
        </p:txBody>
      </p:sp>
      <p:sp>
        <p:nvSpPr>
          <p:cNvPr id="4" name="Freeform 4"/>
          <p:cNvSpPr/>
          <p:nvPr/>
        </p:nvSpPr>
        <p:spPr>
          <a:xfrm>
            <a:off x="10967418" y="0"/>
            <a:ext cx="7320582" cy="4631932"/>
          </a:xfrm>
          <a:custGeom>
            <a:avLst/>
            <a:gdLst/>
            <a:ahLst/>
            <a:cxnLst/>
            <a:rect l="l" t="t" r="r" b="b"/>
            <a:pathLst>
              <a:path w="7320582" h="4631932">
                <a:moveTo>
                  <a:pt x="0" y="0"/>
                </a:moveTo>
                <a:lnTo>
                  <a:pt x="7320582" y="0"/>
                </a:lnTo>
                <a:lnTo>
                  <a:pt x="7320582" y="4631932"/>
                </a:lnTo>
                <a:lnTo>
                  <a:pt x="0" y="463193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2163"/>
        </a:solidFill>
        <a:effectLst/>
      </p:bgPr>
    </p:bg>
    <p:spTree>
      <p:nvGrpSpPr>
        <p:cNvPr id="1" name=""/>
        <p:cNvGrpSpPr/>
        <p:nvPr/>
      </p:nvGrpSpPr>
      <p:grpSpPr>
        <a:xfrm>
          <a:off x="0" y="0"/>
          <a:ext cx="0" cy="0"/>
          <a:chOff x="0" y="0"/>
          <a:chExt cx="0" cy="0"/>
        </a:xfrm>
      </p:grpSpPr>
      <p:sp>
        <p:nvSpPr>
          <p:cNvPr id="2" name="TextBox 2"/>
          <p:cNvSpPr txBox="1"/>
          <p:nvPr/>
        </p:nvSpPr>
        <p:spPr>
          <a:xfrm>
            <a:off x="935181" y="784348"/>
            <a:ext cx="10028297" cy="2273300"/>
          </a:xfrm>
          <a:prstGeom prst="rect">
            <a:avLst/>
          </a:prstGeom>
        </p:spPr>
        <p:txBody>
          <a:bodyPr lIns="0" tIns="0" rIns="0" bIns="0" rtlCol="0" anchor="t">
            <a:spAutoFit/>
          </a:bodyPr>
          <a:lstStyle/>
          <a:p>
            <a:pPr algn="l">
              <a:lnSpc>
                <a:spcPts val="9100"/>
              </a:lnSpc>
            </a:pPr>
            <a:r>
              <a:rPr lang="en-US" sz="6500" b="1">
                <a:solidFill>
                  <a:srgbClr val="FE6544"/>
                </a:solidFill>
                <a:latin typeface="Garet Bold"/>
                <a:ea typeface="Garet Bold"/>
                <a:cs typeface="Garet Bold"/>
                <a:sym typeface="Garet Bold"/>
              </a:rPr>
              <a:t>Tecnologias trabajadas</a:t>
            </a:r>
          </a:p>
        </p:txBody>
      </p:sp>
      <p:sp>
        <p:nvSpPr>
          <p:cNvPr id="3" name="TextBox 3"/>
          <p:cNvSpPr txBox="1"/>
          <p:nvPr/>
        </p:nvSpPr>
        <p:spPr>
          <a:xfrm>
            <a:off x="483179" y="3595167"/>
            <a:ext cx="8325640" cy="5635625"/>
          </a:xfrm>
          <a:prstGeom prst="rect">
            <a:avLst/>
          </a:prstGeom>
        </p:spPr>
        <p:txBody>
          <a:bodyPr lIns="0" tIns="0" rIns="0" bIns="0" rtlCol="0" anchor="t">
            <a:spAutoFit/>
          </a:bodyPr>
          <a:lstStyle/>
          <a:p>
            <a:pPr algn="l">
              <a:lnSpc>
                <a:spcPts val="2800"/>
              </a:lnSpc>
            </a:pPr>
            <a:r>
              <a:rPr lang="en-US" sz="2000">
                <a:solidFill>
                  <a:srgbClr val="F5F5F5"/>
                </a:solidFill>
                <a:latin typeface="Aileron"/>
                <a:ea typeface="Aileron"/>
                <a:cs typeface="Aileron"/>
                <a:sym typeface="Aileron"/>
              </a:rPr>
              <a:t>Tecnologías trabajadas</a:t>
            </a:r>
          </a:p>
          <a:p>
            <a:pPr marL="431802" lvl="1" indent="-215901" algn="l">
              <a:lnSpc>
                <a:spcPts val="2800"/>
              </a:lnSpc>
              <a:buFont typeface="Arial"/>
              <a:buChar char="•"/>
            </a:pPr>
            <a:r>
              <a:rPr lang="en-US" sz="2000">
                <a:solidFill>
                  <a:srgbClr val="F5F5F5"/>
                </a:solidFill>
                <a:latin typeface="Aileron"/>
                <a:ea typeface="Aileron"/>
                <a:cs typeface="Aileron"/>
                <a:sym typeface="Aileron"/>
              </a:rPr>
              <a:t>Lenguajes: TypeScript / SQL</a:t>
            </a:r>
          </a:p>
          <a:p>
            <a:pPr marL="431802" lvl="1" indent="-215901" algn="l">
              <a:lnSpc>
                <a:spcPts val="2800"/>
              </a:lnSpc>
              <a:buFont typeface="Arial"/>
              <a:buChar char="•"/>
            </a:pPr>
            <a:r>
              <a:rPr lang="en-US" sz="2000">
                <a:solidFill>
                  <a:srgbClr val="F5F5F5"/>
                </a:solidFill>
                <a:latin typeface="Aileron"/>
                <a:ea typeface="Aileron"/>
                <a:cs typeface="Aileron"/>
                <a:sym typeface="Aileron"/>
              </a:rPr>
              <a:t>Frameworks: Electron, React (UI)</a:t>
            </a:r>
          </a:p>
          <a:p>
            <a:pPr marL="431802" lvl="1" indent="-215901" algn="l">
              <a:lnSpc>
                <a:spcPts val="2800"/>
              </a:lnSpc>
              <a:buFont typeface="Arial"/>
              <a:buChar char="•"/>
            </a:pPr>
            <a:r>
              <a:rPr lang="en-US" sz="2000">
                <a:solidFill>
                  <a:srgbClr val="F5F5F5"/>
                </a:solidFill>
                <a:latin typeface="Aileron"/>
                <a:ea typeface="Aileron"/>
                <a:cs typeface="Aileron"/>
                <a:sym typeface="Aileron"/>
              </a:rPr>
              <a:t>Base de datos: SQLite (local-first)</a:t>
            </a:r>
          </a:p>
          <a:p>
            <a:pPr marL="431802" lvl="1" indent="-215901" algn="l">
              <a:lnSpc>
                <a:spcPts val="2800"/>
              </a:lnSpc>
              <a:buFont typeface="Arial"/>
              <a:buChar char="•"/>
            </a:pPr>
            <a:r>
              <a:rPr lang="en-US" sz="2000">
                <a:solidFill>
                  <a:srgbClr val="F5F5F5"/>
                </a:solidFill>
                <a:latin typeface="Aileron"/>
                <a:ea typeface="Aileron"/>
                <a:cs typeface="Aileron"/>
                <a:sym typeface="Aileron"/>
              </a:rPr>
              <a:t>Integraciones: Impresora térmica ESC/POS, cajón de dinero, lector de código de barras</a:t>
            </a:r>
          </a:p>
          <a:p>
            <a:pPr algn="l">
              <a:lnSpc>
                <a:spcPts val="2800"/>
              </a:lnSpc>
            </a:pPr>
            <a:r>
              <a:rPr lang="en-US" sz="2000">
                <a:solidFill>
                  <a:srgbClr val="F5F5F5"/>
                </a:solidFill>
                <a:latin typeface="Aileron"/>
                <a:ea typeface="Aileron"/>
                <a:cs typeface="Aileron"/>
                <a:sym typeface="Aileron"/>
              </a:rPr>
              <a:t>Arquitectura</a:t>
            </a:r>
          </a:p>
          <a:p>
            <a:pPr marL="431802" lvl="1" indent="-215901" algn="l">
              <a:lnSpc>
                <a:spcPts val="2800"/>
              </a:lnSpc>
              <a:buFont typeface="Arial"/>
              <a:buChar char="•"/>
            </a:pPr>
            <a:r>
              <a:rPr lang="en-US" sz="2000">
                <a:solidFill>
                  <a:srgbClr val="F5F5F5"/>
                </a:solidFill>
                <a:latin typeface="Aileron"/>
                <a:ea typeface="Aileron"/>
                <a:cs typeface="Aileron"/>
                <a:sym typeface="Aileron"/>
              </a:rPr>
              <a:t>Aplicación de escritorio nativa (Windows, instalador MSI/EXE)</a:t>
            </a:r>
          </a:p>
          <a:p>
            <a:pPr marL="431802" lvl="1" indent="-215901" algn="l">
              <a:lnSpc>
                <a:spcPts val="2800"/>
              </a:lnSpc>
              <a:buFont typeface="Arial"/>
              <a:buChar char="•"/>
            </a:pPr>
            <a:r>
              <a:rPr lang="en-US" sz="2000">
                <a:solidFill>
                  <a:srgbClr val="F5F5F5"/>
                </a:solidFill>
                <a:latin typeface="Aileron"/>
                <a:ea typeface="Aileron"/>
                <a:cs typeface="Aileron"/>
                <a:sym typeface="Aileron"/>
              </a:rPr>
              <a:t>Offline-first: funciona sin internet con base local (SQLite)</a:t>
            </a:r>
          </a:p>
          <a:p>
            <a:pPr marL="431802" lvl="1" indent="-215901" algn="l">
              <a:lnSpc>
                <a:spcPts val="2800"/>
              </a:lnSpc>
              <a:buFont typeface="Arial"/>
              <a:buChar char="•"/>
            </a:pPr>
            <a:r>
              <a:rPr lang="en-US" sz="2000">
                <a:solidFill>
                  <a:srgbClr val="F5F5F5"/>
                </a:solidFill>
                <a:latin typeface="Aileron"/>
                <a:ea typeface="Aileron"/>
                <a:cs typeface="Aileron"/>
                <a:sym typeface="Aileron"/>
              </a:rPr>
              <a:t>Sincronización opcional: con servidor central para reportes y respaldo</a:t>
            </a:r>
          </a:p>
          <a:p>
            <a:pPr marL="431802" lvl="1" indent="-215901" algn="l">
              <a:lnSpc>
                <a:spcPts val="2800"/>
              </a:lnSpc>
              <a:buFont typeface="Arial"/>
              <a:buChar char="•"/>
            </a:pPr>
            <a:r>
              <a:rPr lang="en-US" sz="2000">
                <a:solidFill>
                  <a:srgbClr val="F5F5F5"/>
                </a:solidFill>
                <a:latin typeface="Aileron"/>
                <a:ea typeface="Aileron"/>
                <a:cs typeface="Aileron"/>
                <a:sym typeface="Aileron"/>
              </a:rPr>
              <a:t>Capas separadas:</a:t>
            </a:r>
          </a:p>
          <a:p>
            <a:pPr marL="863604" lvl="2" indent="-287868" algn="l">
              <a:lnSpc>
                <a:spcPts val="2800"/>
              </a:lnSpc>
              <a:buFont typeface="Arial"/>
              <a:buChar char="⚬"/>
            </a:pPr>
            <a:r>
              <a:rPr lang="en-US" sz="2000">
                <a:solidFill>
                  <a:srgbClr val="F5F5F5"/>
                </a:solidFill>
                <a:latin typeface="Aileron"/>
                <a:ea typeface="Aileron"/>
                <a:cs typeface="Aileron"/>
                <a:sym typeface="Aileron"/>
              </a:rPr>
              <a:t>UI (caja y reportes)</a:t>
            </a:r>
          </a:p>
          <a:p>
            <a:pPr marL="863604" lvl="2" indent="-287868" algn="l">
              <a:lnSpc>
                <a:spcPts val="2800"/>
              </a:lnSpc>
              <a:buFont typeface="Arial"/>
              <a:buChar char="⚬"/>
            </a:pPr>
            <a:r>
              <a:rPr lang="en-US" sz="2000">
                <a:solidFill>
                  <a:srgbClr val="F5F5F5"/>
                </a:solidFill>
                <a:latin typeface="Aileron"/>
                <a:ea typeface="Aileron"/>
                <a:cs typeface="Aileron"/>
                <a:sym typeface="Aileron"/>
              </a:rPr>
              <a:t>Lógica de negocio (ventas, inventario, caja)</a:t>
            </a:r>
          </a:p>
          <a:p>
            <a:pPr marL="863604" lvl="2" indent="-287868" algn="l">
              <a:lnSpc>
                <a:spcPts val="2800"/>
              </a:lnSpc>
              <a:buFont typeface="Arial"/>
              <a:buChar char="⚬"/>
            </a:pPr>
            <a:r>
              <a:rPr lang="en-US" sz="2000">
                <a:solidFill>
                  <a:srgbClr val="F5F5F5"/>
                </a:solidFill>
                <a:latin typeface="Aileron"/>
                <a:ea typeface="Aileron"/>
                <a:cs typeface="Aileron"/>
                <a:sym typeface="Aileron"/>
              </a:rPr>
              <a:t>Acceso a hardware (impresora, cajón, lector)</a:t>
            </a:r>
          </a:p>
          <a:p>
            <a:pPr algn="l">
              <a:lnSpc>
                <a:spcPts val="2800"/>
              </a:lnSpc>
            </a:pPr>
            <a:endParaRPr lang="en-US" sz="2000">
              <a:solidFill>
                <a:srgbClr val="F5F5F5"/>
              </a:solidFill>
              <a:latin typeface="Aileron"/>
              <a:ea typeface="Aileron"/>
              <a:cs typeface="Aileron"/>
              <a:sym typeface="Aileron"/>
            </a:endParaRPr>
          </a:p>
        </p:txBody>
      </p:sp>
      <p:sp>
        <p:nvSpPr>
          <p:cNvPr id="4" name="Freeform 4"/>
          <p:cNvSpPr/>
          <p:nvPr/>
        </p:nvSpPr>
        <p:spPr>
          <a:xfrm>
            <a:off x="10308526" y="1283931"/>
            <a:ext cx="7146595" cy="7146595"/>
          </a:xfrm>
          <a:custGeom>
            <a:avLst/>
            <a:gdLst/>
            <a:ahLst/>
            <a:cxnLst/>
            <a:rect l="l" t="t" r="r" b="b"/>
            <a:pathLst>
              <a:path w="7146595" h="7146595">
                <a:moveTo>
                  <a:pt x="0" y="0"/>
                </a:moveTo>
                <a:lnTo>
                  <a:pt x="7146596" y="0"/>
                </a:lnTo>
                <a:lnTo>
                  <a:pt x="7146596" y="7146596"/>
                </a:lnTo>
                <a:lnTo>
                  <a:pt x="0" y="7146596"/>
                </a:lnTo>
                <a:lnTo>
                  <a:pt x="0" y="0"/>
                </a:lnTo>
                <a:close/>
              </a:path>
            </a:pathLst>
          </a:custGeom>
          <a:blipFill>
            <a:blip r:embed="rId2"/>
            <a:stretch>
              <a:fillRect/>
            </a:stretch>
          </a:blipFill>
        </p:spPr>
        <p:txBody>
          <a:bodyPr/>
          <a:lstStyle/>
          <a:p>
            <a:endParaRPr lang="es-CL"/>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2163"/>
        </a:solidFill>
        <a:effectLst/>
      </p:bgPr>
    </p:bg>
    <p:spTree>
      <p:nvGrpSpPr>
        <p:cNvPr id="1" name=""/>
        <p:cNvGrpSpPr/>
        <p:nvPr/>
      </p:nvGrpSpPr>
      <p:grpSpPr>
        <a:xfrm>
          <a:off x="0" y="0"/>
          <a:ext cx="0" cy="0"/>
          <a:chOff x="0" y="0"/>
          <a:chExt cx="0" cy="0"/>
        </a:xfrm>
      </p:grpSpPr>
      <p:sp>
        <p:nvSpPr>
          <p:cNvPr id="2" name="TextBox 2"/>
          <p:cNvSpPr txBox="1"/>
          <p:nvPr/>
        </p:nvSpPr>
        <p:spPr>
          <a:xfrm>
            <a:off x="1028700" y="895350"/>
            <a:ext cx="7565641" cy="2273300"/>
          </a:xfrm>
          <a:prstGeom prst="rect">
            <a:avLst/>
          </a:prstGeom>
        </p:spPr>
        <p:txBody>
          <a:bodyPr lIns="0" tIns="0" rIns="0" bIns="0" rtlCol="0" anchor="t">
            <a:spAutoFit/>
          </a:bodyPr>
          <a:lstStyle/>
          <a:p>
            <a:pPr algn="l">
              <a:lnSpc>
                <a:spcPts val="9100"/>
              </a:lnSpc>
            </a:pPr>
            <a:r>
              <a:rPr lang="en-US" sz="6500" b="1">
                <a:solidFill>
                  <a:srgbClr val="FE6544"/>
                </a:solidFill>
                <a:latin typeface="Garet Bold"/>
                <a:ea typeface="Garet Bold"/>
                <a:cs typeface="Garet Bold"/>
                <a:sym typeface="Garet Bold"/>
              </a:rPr>
              <a:t>Metodologia de Trabajo</a:t>
            </a:r>
          </a:p>
        </p:txBody>
      </p:sp>
      <p:sp>
        <p:nvSpPr>
          <p:cNvPr id="3" name="TextBox 3"/>
          <p:cNvSpPr txBox="1"/>
          <p:nvPr/>
        </p:nvSpPr>
        <p:spPr>
          <a:xfrm>
            <a:off x="1028700" y="3370896"/>
            <a:ext cx="8325640" cy="5059045"/>
          </a:xfrm>
          <a:prstGeom prst="rect">
            <a:avLst/>
          </a:prstGeom>
        </p:spPr>
        <p:txBody>
          <a:bodyPr lIns="0" tIns="0" rIns="0" bIns="0" rtlCol="0" anchor="t">
            <a:spAutoFit/>
          </a:bodyPr>
          <a:lstStyle/>
          <a:p>
            <a:pPr algn="l">
              <a:lnSpc>
                <a:spcPts val="3080"/>
              </a:lnSpc>
            </a:pPr>
            <a:r>
              <a:rPr lang="en-US" sz="2200">
                <a:solidFill>
                  <a:srgbClr val="F5F5F5"/>
                </a:solidFill>
                <a:latin typeface="Aileron"/>
                <a:ea typeface="Aileron"/>
                <a:cs typeface="Aileron"/>
                <a:sym typeface="Aileron"/>
              </a:rPr>
              <a:t>Para el desarrollo del POS optamos por Scrum, ya que nos permite organizar el trabajo en sprints cortos de dos semanas, entregando avances funcionales de forma continua. Esta metodología se adapta bien a este equipo de tres integrantes, fomentando la colaboración y la comunicación constante.</a:t>
            </a:r>
          </a:p>
          <a:p>
            <a:pPr algn="l">
              <a:lnSpc>
                <a:spcPts val="3080"/>
              </a:lnSpc>
            </a:pPr>
            <a:endParaRPr lang="en-US" sz="2200">
              <a:solidFill>
                <a:srgbClr val="F5F5F5"/>
              </a:solidFill>
              <a:latin typeface="Aileron"/>
              <a:ea typeface="Aileron"/>
              <a:cs typeface="Aileron"/>
              <a:sym typeface="Aileron"/>
            </a:endParaRPr>
          </a:p>
          <a:p>
            <a:pPr algn="l">
              <a:lnSpc>
                <a:spcPts val="3080"/>
              </a:lnSpc>
            </a:pPr>
            <a:r>
              <a:rPr lang="en-US" sz="2200">
                <a:solidFill>
                  <a:srgbClr val="F5F5F5"/>
                </a:solidFill>
                <a:latin typeface="Aileron"/>
                <a:ea typeface="Aileron"/>
                <a:cs typeface="Aileron"/>
                <a:sym typeface="Aileron"/>
              </a:rPr>
              <a:t>Uno de nosotros asume el rol de Product Owner para priorizar las necesidades del cliente, otro como Scrum Master para facilitar el proceso, y los tres participamos como equipo de desarrollo. Gracias a las revisiones y retroalimentación al final de cada sprint, podemos ajustar rápidamente el producto a las necesidades reales del almacén.</a:t>
            </a:r>
          </a:p>
          <a:p>
            <a:pPr algn="l">
              <a:lnSpc>
                <a:spcPts val="3080"/>
              </a:lnSpc>
            </a:pPr>
            <a:endParaRPr lang="en-US" sz="2200">
              <a:solidFill>
                <a:srgbClr val="F5F5F5"/>
              </a:solidFill>
              <a:latin typeface="Aileron"/>
              <a:ea typeface="Aileron"/>
              <a:cs typeface="Aileron"/>
              <a:sym typeface="Aileron"/>
            </a:endParaRPr>
          </a:p>
        </p:txBody>
      </p:sp>
      <p:sp>
        <p:nvSpPr>
          <p:cNvPr id="4" name="Freeform 4"/>
          <p:cNvSpPr/>
          <p:nvPr/>
        </p:nvSpPr>
        <p:spPr>
          <a:xfrm>
            <a:off x="10308526" y="1283931"/>
            <a:ext cx="7146595" cy="7146595"/>
          </a:xfrm>
          <a:custGeom>
            <a:avLst/>
            <a:gdLst/>
            <a:ahLst/>
            <a:cxnLst/>
            <a:rect l="l" t="t" r="r" b="b"/>
            <a:pathLst>
              <a:path w="7146595" h="7146595">
                <a:moveTo>
                  <a:pt x="0" y="0"/>
                </a:moveTo>
                <a:lnTo>
                  <a:pt x="7146596" y="0"/>
                </a:lnTo>
                <a:lnTo>
                  <a:pt x="7146596" y="7146596"/>
                </a:lnTo>
                <a:lnTo>
                  <a:pt x="0" y="7146596"/>
                </a:lnTo>
                <a:lnTo>
                  <a:pt x="0" y="0"/>
                </a:lnTo>
                <a:close/>
              </a:path>
            </a:pathLst>
          </a:custGeom>
          <a:blipFill>
            <a:blip r:embed="rId2"/>
            <a:stretch>
              <a:fillRect/>
            </a:stretch>
          </a:blipFill>
        </p:spPr>
        <p:txBody>
          <a:bodyPr/>
          <a:lstStyle/>
          <a:p>
            <a:endParaRPr lang="es-CL"/>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2163"/>
        </a:solidFill>
        <a:effectLst/>
      </p:bgPr>
    </p:bg>
    <p:spTree>
      <p:nvGrpSpPr>
        <p:cNvPr id="1" name=""/>
        <p:cNvGrpSpPr/>
        <p:nvPr/>
      </p:nvGrpSpPr>
      <p:grpSpPr>
        <a:xfrm>
          <a:off x="0" y="0"/>
          <a:ext cx="0" cy="0"/>
          <a:chOff x="0" y="0"/>
          <a:chExt cx="0" cy="0"/>
        </a:xfrm>
      </p:grpSpPr>
      <p:sp>
        <p:nvSpPr>
          <p:cNvPr id="2" name="Freeform 2"/>
          <p:cNvSpPr/>
          <p:nvPr/>
        </p:nvSpPr>
        <p:spPr>
          <a:xfrm>
            <a:off x="10618112" y="2562457"/>
            <a:ext cx="6641188" cy="4424691"/>
          </a:xfrm>
          <a:custGeom>
            <a:avLst/>
            <a:gdLst/>
            <a:ahLst/>
            <a:cxnLst/>
            <a:rect l="l" t="t" r="r" b="b"/>
            <a:pathLst>
              <a:path w="6641188" h="4424691">
                <a:moveTo>
                  <a:pt x="0" y="0"/>
                </a:moveTo>
                <a:lnTo>
                  <a:pt x="6641188" y="0"/>
                </a:lnTo>
                <a:lnTo>
                  <a:pt x="6641188" y="4424691"/>
                </a:lnTo>
                <a:lnTo>
                  <a:pt x="0" y="4424691"/>
                </a:lnTo>
                <a:lnTo>
                  <a:pt x="0" y="0"/>
                </a:lnTo>
                <a:close/>
              </a:path>
            </a:pathLst>
          </a:custGeom>
          <a:blipFill>
            <a:blip r:embed="rId2"/>
            <a:stretch>
              <a:fillRect/>
            </a:stretch>
          </a:blipFill>
        </p:spPr>
        <p:txBody>
          <a:bodyPr/>
          <a:lstStyle/>
          <a:p>
            <a:endParaRPr lang="es-CL"/>
          </a:p>
        </p:txBody>
      </p:sp>
      <p:sp>
        <p:nvSpPr>
          <p:cNvPr id="3" name="TextBox 3"/>
          <p:cNvSpPr txBox="1"/>
          <p:nvPr/>
        </p:nvSpPr>
        <p:spPr>
          <a:xfrm>
            <a:off x="1028700" y="1283114"/>
            <a:ext cx="7129221" cy="1120775"/>
          </a:xfrm>
          <a:prstGeom prst="rect">
            <a:avLst/>
          </a:prstGeom>
        </p:spPr>
        <p:txBody>
          <a:bodyPr lIns="0" tIns="0" rIns="0" bIns="0" rtlCol="0" anchor="t">
            <a:spAutoFit/>
          </a:bodyPr>
          <a:lstStyle/>
          <a:p>
            <a:pPr algn="l">
              <a:lnSpc>
                <a:spcPts val="9100"/>
              </a:lnSpc>
            </a:pPr>
            <a:r>
              <a:rPr lang="en-US" sz="6500" b="1">
                <a:solidFill>
                  <a:srgbClr val="FE6544"/>
                </a:solidFill>
                <a:latin typeface="Garet Bold"/>
                <a:ea typeface="Garet Bold"/>
                <a:cs typeface="Garet Bold"/>
                <a:sym typeface="Garet Bold"/>
              </a:rPr>
              <a:t>Roles del Equipo</a:t>
            </a:r>
          </a:p>
        </p:txBody>
      </p:sp>
      <p:sp>
        <p:nvSpPr>
          <p:cNvPr id="4" name="TextBox 4"/>
          <p:cNvSpPr txBox="1"/>
          <p:nvPr/>
        </p:nvSpPr>
        <p:spPr>
          <a:xfrm>
            <a:off x="609600" y="3695700"/>
            <a:ext cx="11433828" cy="1923364"/>
          </a:xfrm>
          <a:prstGeom prst="rect">
            <a:avLst/>
          </a:prstGeom>
        </p:spPr>
        <p:txBody>
          <a:bodyPr lIns="0" tIns="0" rIns="0" bIns="0" rtlCol="0" anchor="t">
            <a:spAutoFit/>
          </a:bodyPr>
          <a:lstStyle/>
          <a:p>
            <a:pPr marL="593006" lvl="1" indent="-296503" algn="l">
              <a:lnSpc>
                <a:spcPts val="3845"/>
              </a:lnSpc>
              <a:buFont typeface="Arial"/>
              <a:buChar char="•"/>
            </a:pPr>
            <a:r>
              <a:rPr lang="en-US" sz="2746" dirty="0">
                <a:solidFill>
                  <a:srgbClr val="F5F5F5"/>
                </a:solidFill>
                <a:latin typeface="Aileron"/>
                <a:ea typeface="Aileron"/>
                <a:cs typeface="Aileron"/>
                <a:sym typeface="Aileron"/>
              </a:rPr>
              <a:t>Product Owner: Define </a:t>
            </a:r>
            <a:r>
              <a:rPr lang="en-US" sz="2746" dirty="0" err="1">
                <a:solidFill>
                  <a:srgbClr val="F5F5F5"/>
                </a:solidFill>
                <a:latin typeface="Aileron"/>
                <a:ea typeface="Aileron"/>
                <a:cs typeface="Aileron"/>
                <a:sym typeface="Aileron"/>
              </a:rPr>
              <a:t>prioridades</a:t>
            </a:r>
            <a:r>
              <a:rPr lang="en-US" sz="2746" dirty="0">
                <a:solidFill>
                  <a:srgbClr val="F5F5F5"/>
                </a:solidFill>
                <a:latin typeface="Aileron"/>
                <a:ea typeface="Aileron"/>
                <a:cs typeface="Aileron"/>
                <a:sym typeface="Aileron"/>
              </a:rPr>
              <a:t> y vision</a:t>
            </a:r>
          </a:p>
          <a:p>
            <a:pPr marL="593006" lvl="1" indent="-296503" algn="l">
              <a:lnSpc>
                <a:spcPts val="3845"/>
              </a:lnSpc>
              <a:buFont typeface="Arial"/>
              <a:buChar char="•"/>
            </a:pPr>
            <a:r>
              <a:rPr lang="en-US" sz="2746" dirty="0" err="1">
                <a:solidFill>
                  <a:srgbClr val="F5F5F5"/>
                </a:solidFill>
                <a:latin typeface="Aileron"/>
                <a:ea typeface="Aileron"/>
                <a:cs typeface="Aileron"/>
                <a:sym typeface="Aileron"/>
              </a:rPr>
              <a:t>Desarrollador</a:t>
            </a:r>
            <a:r>
              <a:rPr lang="en-US" sz="2746" dirty="0">
                <a:solidFill>
                  <a:srgbClr val="F5F5F5"/>
                </a:solidFill>
                <a:latin typeface="Aileron"/>
                <a:ea typeface="Aileron"/>
                <a:cs typeface="Aileron"/>
                <a:sym typeface="Aileron"/>
              </a:rPr>
              <a:t> Front End: </a:t>
            </a:r>
            <a:r>
              <a:rPr lang="en-US" sz="2746" dirty="0" err="1">
                <a:solidFill>
                  <a:srgbClr val="F5F5F5"/>
                </a:solidFill>
                <a:latin typeface="Aileron"/>
                <a:ea typeface="Aileron"/>
                <a:cs typeface="Aileron"/>
                <a:sym typeface="Aileron"/>
              </a:rPr>
              <a:t>Interfaz</a:t>
            </a:r>
            <a:r>
              <a:rPr lang="en-US" sz="2746" dirty="0">
                <a:solidFill>
                  <a:srgbClr val="F5F5F5"/>
                </a:solidFill>
                <a:latin typeface="Aileron"/>
                <a:ea typeface="Aileron"/>
                <a:cs typeface="Aileron"/>
                <a:sym typeface="Aileron"/>
              </a:rPr>
              <a:t> y </a:t>
            </a:r>
            <a:r>
              <a:rPr lang="en-US" sz="2746" dirty="0" err="1">
                <a:solidFill>
                  <a:srgbClr val="F5F5F5"/>
                </a:solidFill>
                <a:latin typeface="Aileron"/>
                <a:ea typeface="Aileron"/>
                <a:cs typeface="Aileron"/>
                <a:sym typeface="Aileron"/>
              </a:rPr>
              <a:t>experiencia</a:t>
            </a:r>
            <a:r>
              <a:rPr lang="en-US" sz="2746" dirty="0">
                <a:solidFill>
                  <a:srgbClr val="F5F5F5"/>
                </a:solidFill>
                <a:latin typeface="Aileron"/>
                <a:ea typeface="Aileron"/>
                <a:cs typeface="Aileron"/>
                <a:sym typeface="Aileron"/>
              </a:rPr>
              <a:t> de </a:t>
            </a:r>
            <a:r>
              <a:rPr lang="en-US" sz="2746" dirty="0" err="1">
                <a:solidFill>
                  <a:srgbClr val="F5F5F5"/>
                </a:solidFill>
                <a:latin typeface="Aileron"/>
                <a:ea typeface="Aileron"/>
                <a:cs typeface="Aileron"/>
                <a:sym typeface="Aileron"/>
              </a:rPr>
              <a:t>usuario</a:t>
            </a:r>
            <a:endParaRPr lang="en-US" sz="2746" dirty="0">
              <a:solidFill>
                <a:srgbClr val="F5F5F5"/>
              </a:solidFill>
              <a:latin typeface="Aileron"/>
              <a:ea typeface="Aileron"/>
              <a:cs typeface="Aileron"/>
              <a:sym typeface="Aileron"/>
            </a:endParaRPr>
          </a:p>
          <a:p>
            <a:pPr marL="593006" lvl="1" indent="-296503" algn="l">
              <a:lnSpc>
                <a:spcPts val="3845"/>
              </a:lnSpc>
              <a:buFont typeface="Arial"/>
              <a:buChar char="•"/>
            </a:pPr>
            <a:r>
              <a:rPr lang="en-US" sz="2746" dirty="0" err="1">
                <a:solidFill>
                  <a:srgbClr val="F5F5F5"/>
                </a:solidFill>
                <a:latin typeface="Aileron"/>
                <a:ea typeface="Aileron"/>
                <a:cs typeface="Aileron"/>
                <a:sym typeface="Aileron"/>
              </a:rPr>
              <a:t>Desarrollador</a:t>
            </a:r>
            <a:r>
              <a:rPr lang="en-US" sz="2746" dirty="0">
                <a:solidFill>
                  <a:srgbClr val="F5F5F5"/>
                </a:solidFill>
                <a:latin typeface="Aileron"/>
                <a:ea typeface="Aileron"/>
                <a:cs typeface="Aileron"/>
                <a:sym typeface="Aileron"/>
              </a:rPr>
              <a:t> Backend: </a:t>
            </a:r>
            <a:r>
              <a:rPr lang="en-US" sz="2746" dirty="0" err="1">
                <a:solidFill>
                  <a:srgbClr val="F5F5F5"/>
                </a:solidFill>
                <a:latin typeface="Aileron"/>
                <a:ea typeface="Aileron"/>
                <a:cs typeface="Aileron"/>
                <a:sym typeface="Aileron"/>
              </a:rPr>
              <a:t>Logica,Api,Integracion</a:t>
            </a:r>
            <a:r>
              <a:rPr lang="en-US" sz="2746" dirty="0">
                <a:solidFill>
                  <a:srgbClr val="F5F5F5"/>
                </a:solidFill>
                <a:latin typeface="Aileron"/>
                <a:ea typeface="Aileron"/>
                <a:cs typeface="Aileron"/>
                <a:sym typeface="Aileron"/>
              </a:rPr>
              <a:t> BD</a:t>
            </a:r>
          </a:p>
          <a:p>
            <a:pPr marL="593006" lvl="1" indent="-296503" algn="l">
              <a:lnSpc>
                <a:spcPts val="3845"/>
              </a:lnSpc>
              <a:buFont typeface="Arial"/>
              <a:buChar char="•"/>
            </a:pPr>
            <a:r>
              <a:rPr lang="en-US" sz="2746" dirty="0">
                <a:solidFill>
                  <a:srgbClr val="F5F5F5"/>
                </a:solidFill>
                <a:latin typeface="Aileron"/>
                <a:ea typeface="Aileron"/>
                <a:cs typeface="Aileron"/>
                <a:sym typeface="Aileron"/>
              </a:rPr>
              <a:t>QA/Tester: </a:t>
            </a:r>
            <a:r>
              <a:rPr lang="en-US" sz="2746" dirty="0" err="1">
                <a:solidFill>
                  <a:srgbClr val="F5F5F5"/>
                </a:solidFill>
                <a:latin typeface="Aileron"/>
                <a:ea typeface="Aileron"/>
                <a:cs typeface="Aileron"/>
                <a:sym typeface="Aileron"/>
              </a:rPr>
              <a:t>Pruebas</a:t>
            </a:r>
            <a:r>
              <a:rPr lang="en-US" sz="2746" dirty="0">
                <a:solidFill>
                  <a:srgbClr val="F5F5F5"/>
                </a:solidFill>
                <a:latin typeface="Aileron"/>
                <a:ea typeface="Aileron"/>
                <a:cs typeface="Aileron"/>
                <a:sym typeface="Aileron"/>
              </a:rPr>
              <a:t> de </a:t>
            </a:r>
            <a:r>
              <a:rPr lang="en-US" sz="2746" dirty="0" err="1">
                <a:solidFill>
                  <a:srgbClr val="F5F5F5"/>
                </a:solidFill>
                <a:latin typeface="Aileron"/>
                <a:ea typeface="Aileron"/>
                <a:cs typeface="Aileron"/>
                <a:sym typeface="Aileron"/>
              </a:rPr>
              <a:t>calidad</a:t>
            </a:r>
            <a:r>
              <a:rPr lang="en-US" sz="2746" dirty="0">
                <a:solidFill>
                  <a:srgbClr val="F5F5F5"/>
                </a:solidFill>
                <a:latin typeface="Aileron"/>
                <a:ea typeface="Aileron"/>
                <a:cs typeface="Aileron"/>
                <a:sym typeface="Aileron"/>
              </a:rPr>
              <a:t> y </a:t>
            </a:r>
            <a:r>
              <a:rPr lang="en-US" sz="2746" dirty="0" err="1">
                <a:solidFill>
                  <a:srgbClr val="F5F5F5"/>
                </a:solidFill>
                <a:latin typeface="Aileron"/>
                <a:ea typeface="Aileron"/>
                <a:cs typeface="Aileron"/>
                <a:sym typeface="Aileron"/>
              </a:rPr>
              <a:t>validacion</a:t>
            </a:r>
            <a:endParaRPr lang="en-US" sz="2746" dirty="0">
              <a:solidFill>
                <a:srgbClr val="F5F5F5"/>
              </a:solidFill>
              <a:latin typeface="Aileron"/>
              <a:ea typeface="Aileron"/>
              <a:cs typeface="Aileron"/>
              <a:sym typeface="Ailero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2163"/>
        </a:solidFill>
        <a:effectLst/>
      </p:bgPr>
    </p:bg>
    <p:spTree>
      <p:nvGrpSpPr>
        <p:cNvPr id="1" name=""/>
        <p:cNvGrpSpPr/>
        <p:nvPr/>
      </p:nvGrpSpPr>
      <p:grpSpPr>
        <a:xfrm>
          <a:off x="0" y="0"/>
          <a:ext cx="0" cy="0"/>
          <a:chOff x="0" y="0"/>
          <a:chExt cx="0" cy="0"/>
        </a:xfrm>
      </p:grpSpPr>
      <p:sp>
        <p:nvSpPr>
          <p:cNvPr id="2" name="TextBox 2"/>
          <p:cNvSpPr txBox="1"/>
          <p:nvPr/>
        </p:nvSpPr>
        <p:spPr>
          <a:xfrm>
            <a:off x="1028700" y="635911"/>
            <a:ext cx="9241145" cy="3425825"/>
          </a:xfrm>
          <a:prstGeom prst="rect">
            <a:avLst/>
          </a:prstGeom>
        </p:spPr>
        <p:txBody>
          <a:bodyPr lIns="0" tIns="0" rIns="0" bIns="0" rtlCol="0" anchor="t">
            <a:spAutoFit/>
          </a:bodyPr>
          <a:lstStyle/>
          <a:p>
            <a:pPr algn="l">
              <a:lnSpc>
                <a:spcPts val="9100"/>
              </a:lnSpc>
            </a:pPr>
            <a:r>
              <a:rPr lang="en-US" sz="6500" b="1">
                <a:solidFill>
                  <a:srgbClr val="FE6544"/>
                </a:solidFill>
                <a:latin typeface="Garet Bold"/>
                <a:ea typeface="Garet Bold"/>
                <a:cs typeface="Garet Bold"/>
                <a:sym typeface="Garet Bold"/>
              </a:rPr>
              <a:t>Propuesta inicial de base de datos</a:t>
            </a:r>
          </a:p>
          <a:p>
            <a:pPr algn="l">
              <a:lnSpc>
                <a:spcPts val="9100"/>
              </a:lnSpc>
            </a:pPr>
            <a:endParaRPr lang="en-US" sz="6500" b="1">
              <a:solidFill>
                <a:srgbClr val="FE6544"/>
              </a:solidFill>
              <a:latin typeface="Garet Bold"/>
              <a:ea typeface="Garet Bold"/>
              <a:cs typeface="Garet Bold"/>
              <a:sym typeface="Garet Bold"/>
            </a:endParaRPr>
          </a:p>
        </p:txBody>
      </p:sp>
      <p:sp>
        <p:nvSpPr>
          <p:cNvPr id="3" name="TextBox 3"/>
          <p:cNvSpPr txBox="1"/>
          <p:nvPr/>
        </p:nvSpPr>
        <p:spPr>
          <a:xfrm>
            <a:off x="1028700" y="3402551"/>
            <a:ext cx="8325640" cy="3168650"/>
          </a:xfrm>
          <a:prstGeom prst="rect">
            <a:avLst/>
          </a:prstGeom>
        </p:spPr>
        <p:txBody>
          <a:bodyPr lIns="0" tIns="0" rIns="0" bIns="0" rtlCol="0" anchor="t">
            <a:spAutoFit/>
          </a:bodyPr>
          <a:lstStyle/>
          <a:p>
            <a:pPr marL="431802" lvl="1" indent="-215901" algn="l">
              <a:lnSpc>
                <a:spcPts val="2800"/>
              </a:lnSpc>
              <a:buFont typeface="Arial"/>
              <a:buChar char="•"/>
            </a:pPr>
            <a:r>
              <a:rPr lang="en-US" sz="2000">
                <a:solidFill>
                  <a:srgbClr val="F5F5F5"/>
                </a:solidFill>
                <a:latin typeface="Aileron"/>
                <a:ea typeface="Aileron"/>
                <a:cs typeface="Aileron"/>
                <a:sym typeface="Aileron"/>
              </a:rPr>
              <a:t>Tablas principales:</a:t>
            </a:r>
          </a:p>
          <a:p>
            <a:pPr marL="863604" lvl="2" indent="-287868" algn="l">
              <a:lnSpc>
                <a:spcPts val="2800"/>
              </a:lnSpc>
              <a:buFont typeface="Arial"/>
              <a:buChar char="⚬"/>
            </a:pPr>
            <a:r>
              <a:rPr lang="en-US" sz="2000">
                <a:solidFill>
                  <a:srgbClr val="F5F5F5"/>
                </a:solidFill>
                <a:latin typeface="Aileron"/>
                <a:ea typeface="Aileron"/>
                <a:cs typeface="Aileron"/>
                <a:sym typeface="Aileron"/>
              </a:rPr>
              <a:t>Usuarios (id, nombre, rol, email)</a:t>
            </a:r>
          </a:p>
          <a:p>
            <a:pPr marL="863604" lvl="2" indent="-287868" algn="l">
              <a:lnSpc>
                <a:spcPts val="2800"/>
              </a:lnSpc>
              <a:buFont typeface="Arial"/>
              <a:buChar char="⚬"/>
            </a:pPr>
            <a:r>
              <a:rPr lang="en-US" sz="2000">
                <a:solidFill>
                  <a:srgbClr val="F5F5F5"/>
                </a:solidFill>
                <a:latin typeface="Aileron"/>
                <a:ea typeface="Aileron"/>
                <a:cs typeface="Aileron"/>
                <a:sym typeface="Aileron"/>
              </a:rPr>
              <a:t>Productos (id, nombre, stock, precio_base, precio_final)</a:t>
            </a:r>
          </a:p>
          <a:p>
            <a:pPr marL="863604" lvl="2" indent="-287868" algn="l">
              <a:lnSpc>
                <a:spcPts val="2800"/>
              </a:lnSpc>
              <a:buFont typeface="Arial"/>
              <a:buChar char="⚬"/>
            </a:pPr>
            <a:r>
              <a:rPr lang="en-US" sz="2000">
                <a:solidFill>
                  <a:srgbClr val="F5F5F5"/>
                </a:solidFill>
                <a:latin typeface="Aileron"/>
                <a:ea typeface="Aileron"/>
                <a:cs typeface="Aileron"/>
                <a:sym typeface="Aileron"/>
              </a:rPr>
              <a:t>Ventas (id, fecha, producto_id, cantidad, total)</a:t>
            </a:r>
          </a:p>
          <a:p>
            <a:pPr marL="863604" lvl="2" indent="-287868" algn="l">
              <a:lnSpc>
                <a:spcPts val="2800"/>
              </a:lnSpc>
              <a:buFont typeface="Arial"/>
              <a:buChar char="⚬"/>
            </a:pPr>
            <a:r>
              <a:rPr lang="en-US" sz="2000">
                <a:solidFill>
                  <a:srgbClr val="F5F5F5"/>
                </a:solidFill>
                <a:latin typeface="Aileron"/>
                <a:ea typeface="Aileron"/>
                <a:cs typeface="Aileron"/>
                <a:sym typeface="Aileron"/>
              </a:rPr>
              <a:t>Historial de precios (id, producto_id, costo, sugerencia_IA, fecha)</a:t>
            </a:r>
          </a:p>
          <a:p>
            <a:pPr marL="431802" lvl="1" indent="-215901" algn="l">
              <a:lnSpc>
                <a:spcPts val="2800"/>
              </a:lnSpc>
              <a:buFont typeface="Arial"/>
              <a:buChar char="•"/>
            </a:pPr>
            <a:r>
              <a:rPr lang="en-US" sz="2000">
                <a:solidFill>
                  <a:srgbClr val="F5F5F5"/>
                </a:solidFill>
                <a:latin typeface="Aileron"/>
                <a:ea typeface="Aileron"/>
                <a:cs typeface="Aileron"/>
                <a:sym typeface="Aileron"/>
              </a:rPr>
              <a:t>Relaciones:</a:t>
            </a:r>
          </a:p>
          <a:p>
            <a:pPr marL="863604" lvl="2" indent="-287868" algn="l">
              <a:lnSpc>
                <a:spcPts val="2800"/>
              </a:lnSpc>
              <a:buFont typeface="Arial"/>
              <a:buChar char="⚬"/>
            </a:pPr>
            <a:r>
              <a:rPr lang="en-US" sz="2000">
                <a:solidFill>
                  <a:srgbClr val="F5F5F5"/>
                </a:solidFill>
                <a:latin typeface="Aileron"/>
                <a:ea typeface="Aileron"/>
                <a:cs typeface="Aileron"/>
                <a:sym typeface="Aileron"/>
              </a:rPr>
              <a:t>Un producto puede estar en muchas ventas.</a:t>
            </a:r>
          </a:p>
          <a:p>
            <a:pPr marL="863604" lvl="2" indent="-287868" algn="l">
              <a:lnSpc>
                <a:spcPts val="2800"/>
              </a:lnSpc>
              <a:buFont typeface="Arial"/>
              <a:buChar char="⚬"/>
            </a:pPr>
            <a:r>
              <a:rPr lang="en-US" sz="2000">
                <a:solidFill>
                  <a:srgbClr val="F5F5F5"/>
                </a:solidFill>
                <a:latin typeface="Aileron"/>
                <a:ea typeface="Aileron"/>
                <a:cs typeface="Aileron"/>
                <a:sym typeface="Aileron"/>
              </a:rPr>
              <a:t>Cada producto tiene un historial de precios.</a:t>
            </a:r>
          </a:p>
          <a:p>
            <a:pPr algn="l">
              <a:lnSpc>
                <a:spcPts val="2800"/>
              </a:lnSpc>
            </a:pPr>
            <a:endParaRPr lang="en-US" sz="2000">
              <a:solidFill>
                <a:srgbClr val="F5F5F5"/>
              </a:solidFill>
              <a:latin typeface="Aileron"/>
              <a:ea typeface="Aileron"/>
              <a:cs typeface="Aileron"/>
              <a:sym typeface="Aileron"/>
            </a:endParaRPr>
          </a:p>
        </p:txBody>
      </p:sp>
      <p:sp>
        <p:nvSpPr>
          <p:cNvPr id="4" name="Freeform 4"/>
          <p:cNvSpPr/>
          <p:nvPr/>
        </p:nvSpPr>
        <p:spPr>
          <a:xfrm>
            <a:off x="12548308" y="1028700"/>
            <a:ext cx="5427576" cy="6926141"/>
          </a:xfrm>
          <a:custGeom>
            <a:avLst/>
            <a:gdLst/>
            <a:ahLst/>
            <a:cxnLst/>
            <a:rect l="l" t="t" r="r" b="b"/>
            <a:pathLst>
              <a:path w="5427576" h="6926141">
                <a:moveTo>
                  <a:pt x="0" y="0"/>
                </a:moveTo>
                <a:lnTo>
                  <a:pt x="5427575" y="0"/>
                </a:lnTo>
                <a:lnTo>
                  <a:pt x="5427575" y="6926141"/>
                </a:lnTo>
                <a:lnTo>
                  <a:pt x="0" y="6926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5" name="Freeform 5"/>
          <p:cNvSpPr/>
          <p:nvPr/>
        </p:nvSpPr>
        <p:spPr>
          <a:xfrm>
            <a:off x="11251482" y="5934374"/>
            <a:ext cx="4139590" cy="2664390"/>
          </a:xfrm>
          <a:custGeom>
            <a:avLst/>
            <a:gdLst/>
            <a:ahLst/>
            <a:cxnLst/>
            <a:rect l="l" t="t" r="r" b="b"/>
            <a:pathLst>
              <a:path w="4139590" h="2664390">
                <a:moveTo>
                  <a:pt x="0" y="0"/>
                </a:moveTo>
                <a:lnTo>
                  <a:pt x="4139589" y="0"/>
                </a:lnTo>
                <a:lnTo>
                  <a:pt x="4139589" y="2664391"/>
                </a:lnTo>
                <a:lnTo>
                  <a:pt x="0" y="26643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578</Words>
  <Application>Microsoft Office PowerPoint</Application>
  <PresentationFormat>Personalizado</PresentationFormat>
  <Paragraphs>53</Paragraphs>
  <Slides>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Aileron</vt:lpstr>
      <vt:lpstr>Open Sans</vt:lpstr>
      <vt:lpstr>Calibri</vt:lpstr>
      <vt:lpstr>Garet Bold</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Orange Clean Illustration Computer Presentation</dc:title>
  <cp:lastModifiedBy>Alexis Flores</cp:lastModifiedBy>
  <cp:revision>2</cp:revision>
  <dcterms:created xsi:type="dcterms:W3CDTF">2006-08-16T00:00:00Z</dcterms:created>
  <dcterms:modified xsi:type="dcterms:W3CDTF">2025-09-04T02:49:08Z</dcterms:modified>
  <dc:identifier>DAGwDVIpjuk</dc:identifier>
</cp:coreProperties>
</file>