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8" r:id="rId5"/>
    <p:sldId id="259" r:id="rId6"/>
    <p:sldId id="270" r:id="rId7"/>
    <p:sldId id="271" r:id="rId8"/>
    <p:sldId id="272" r:id="rId9"/>
    <p:sldId id="273" r:id="rId10"/>
    <p:sldId id="276" r:id="rId11"/>
    <p:sldId id="274" r:id="rId12"/>
    <p:sldId id="277" r:id="rId13"/>
    <p:sldId id="278" r:id="rId14"/>
    <p:sldId id="27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C41A54-B289-489C-87E4-3DC02B8C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6742B1-9EB1-42E8-B1F1-AAF20B400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CC8A22-E2A4-4CF7-9B0B-0BF2348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064C0A-BD2E-4C8B-88A3-CABE9753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FA33EB-88F8-4ADF-A82F-93041242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15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F7C5CB-98A4-45EA-9835-21EF897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63CB36-62C1-48F6-8901-E0B04B0B4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5ED7A9-EB7C-46B5-9E36-5FA165C6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1A213D-0175-439F-8005-D06D21F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DBAB49-5820-4A3A-BC67-8A815928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4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0709C3C-B239-4A40-A4FF-795F5DD52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1E9D29-ED5C-430F-B6FD-294502123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8AD998-F078-4ED7-A486-63632655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8A2C3F-F75C-45D9-B312-FF7CD186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7AF24-6E04-427D-BC6D-6859808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0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027F8-B84E-4692-A078-B04F7532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CB0E1A-F13F-49AD-A93F-48230E3A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FC819-3022-45C3-A533-CDCB459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52E5B6-293A-4972-8DF0-F5CD3758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A810B-BFF6-4847-A501-36102995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2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431AB-9138-407E-BD9C-41DE50D9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389ACE-E1E3-49C2-9621-F9EC3E76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66A5EF-9E17-4F41-B040-8C55BE52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1315BD-4002-4434-BB55-7C2AEA76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56F619-0501-404F-828D-926D832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1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71AC7-CDDD-4A73-8F9B-31DEAF6D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383FE6-AF79-48AB-88CC-BA9BB8471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94A91F-9166-41F4-8560-190ABEF2B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953480-977C-4774-AE65-4239421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E8EDA5-7EA5-4818-A103-E16496CD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93F4A8-AA40-4969-B683-D2A84990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6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74CB85-ABBB-42E8-B649-8F74B123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90C23A-74B8-4A53-8CB1-4408FAE3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A0025A-800D-4A85-80CD-A5A9D080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F10321-F3B8-409F-9726-38BDF9DF1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15C58D-4D26-44A2-9130-BDE30EBD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5543D42-9C12-47E2-9AC5-B99056C1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8CDBC2-1FF6-4B41-AB03-61497353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D0DCE0-E824-4449-A66C-7F0FF11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8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24902C-88AD-4AF0-A0AB-63DA739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62AF71-65B3-4C44-A7A0-376F788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AE6AEB-E471-4B2A-ACC0-AB5A4A1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646328-8063-4AE6-91AD-9F8C26C4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9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55B4E0-A78C-4589-AD4E-D022F599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2793FF-9E75-432F-96A5-48F6B9C9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A69060-38B8-4A6B-AF8C-AD45FC60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5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3F72C-1041-43CD-A85C-DF6AB084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EAAC3-0E39-4FAE-9426-B1C4FF2E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E5C445-C20D-4D06-957B-5884045F7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B29C25-9DAD-41A6-A6C8-C3C78C6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D9D668-F44A-4126-9E75-08F6FA7E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CDFC98-AF72-4E98-86E9-765D248E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6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76649-D2C6-4AEC-A2C1-4407F29F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FEC30-6859-4A65-BFE2-37DBBDA7E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E856A3-7EC5-4CB8-9AFC-EC439925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A727CC-5D15-44DD-A02A-8441AF0C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F8BA3E-F0A0-406C-BB94-1946E860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76DC66-93E8-4C0A-B2DD-CDFC67C5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4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47AEA6-CB1A-40E7-946E-CDEBDE0A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57FCCC-BFFC-4D22-A7CA-564A3D48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CD804-6C51-43F2-87D5-737D9786C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B1AC-DAEC-4328-9A93-C34C192A61BA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A5091-34F3-471F-B7A7-A2E9F527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DC73DC-CEFB-4CC2-A38A-B3C7A3AC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5065-C62A-4E66-A5D9-22C2E4489F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78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00547" TargetMode="External"/><Relationship Id="rId2" Type="http://schemas.openxmlformats.org/officeDocument/2006/relationships/hyperlink" Target="https://arxiv.org/abs/1910.117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ssing2961/KMRE" TargetMode="External"/><Relationship Id="rId5" Type="http://schemas.openxmlformats.org/officeDocument/2006/relationships/hyperlink" Target="https://www.researchgate.net/publication/347677871_MultiEmotions-It_a_New_Dataset_for_Opinion_Polarity_and_Emotion_Analysis_for_Italian" TargetMode="External"/><Relationship Id="rId4" Type="http://schemas.openxmlformats.org/officeDocument/2006/relationships/hyperlink" Target="https://paperswithcode.com/dataset/emo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ffro.github.io/projects/emotion-detection-on-movie-review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BF121-A844-4A33-BC19-C5A6FCF5A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80975"/>
            <a:ext cx="11677650" cy="3248025"/>
          </a:xfrm>
        </p:spPr>
        <p:txBody>
          <a:bodyPr/>
          <a:lstStyle/>
          <a:p>
            <a:r>
              <a:rPr lang="it-IT" b="1" i="1" u="sng" dirty="0">
                <a:solidFill>
                  <a:srgbClr val="FF0000"/>
                </a:solidFill>
              </a:rPr>
              <a:t>Fine Tuning BERT </a:t>
            </a:r>
            <a:r>
              <a:rPr lang="it-IT" b="1" i="1" u="sng" dirty="0" err="1">
                <a:solidFill>
                  <a:srgbClr val="FF0000"/>
                </a:solidFill>
              </a:rPr>
              <a:t>Emotion</a:t>
            </a:r>
            <a:r>
              <a:rPr lang="it-IT" b="1" i="1" u="sng" dirty="0">
                <a:solidFill>
                  <a:srgbClr val="FF0000"/>
                </a:solidFill>
              </a:rPr>
              <a:t> </a:t>
            </a:r>
            <a:r>
              <a:rPr lang="it-IT" b="1" i="1" u="sng" dirty="0" err="1">
                <a:solidFill>
                  <a:srgbClr val="FF0000"/>
                </a:solidFill>
              </a:rPr>
              <a:t>Detection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FEC787-8832-409F-BD15-98A742C85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524" y="5181599"/>
            <a:ext cx="10467975" cy="1600199"/>
          </a:xfrm>
        </p:spPr>
        <p:txBody>
          <a:bodyPr/>
          <a:lstStyle/>
          <a:p>
            <a:r>
              <a:rPr lang="it-IT" dirty="0"/>
              <a:t>Alessandro Fossati, </a:t>
            </a:r>
            <a:r>
              <a:rPr lang="it-IT" dirty="0" err="1"/>
              <a:t>DataScience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363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PROVA SUI NOSTRI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976544"/>
            <a:ext cx="11967100" cy="581043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it-IT" dirty="0"/>
              <a:t>A questo punto, come fatto per </a:t>
            </a:r>
            <a:r>
              <a:rPr lang="it-IT" dirty="0" err="1"/>
              <a:t>polarity</a:t>
            </a:r>
            <a:r>
              <a:rPr lang="it-IT" dirty="0"/>
              <a:t> proviamo ad effettuare una prova di </a:t>
            </a:r>
            <a:r>
              <a:rPr lang="it-IT" dirty="0" err="1"/>
              <a:t>prediction</a:t>
            </a:r>
            <a:r>
              <a:rPr lang="it-IT" dirty="0"/>
              <a:t> sui nostri dati originali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La strategia è quella di raccogliere l’emozione dominante per ogni frase, creando per ogni recensione un bagaglio di emozioni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Prendiamo un campione di 10000 recensioni tra le reviews degli </a:t>
            </a:r>
            <a:r>
              <a:rPr lang="it-IT" dirty="0" err="1"/>
              <a:t>shared</a:t>
            </a:r>
            <a:r>
              <a:rPr lang="it-IT" dirty="0"/>
              <a:t> books tra le 3 lingue (5000 per piattaforma, per ogni lingua, come per </a:t>
            </a:r>
            <a:r>
              <a:rPr lang="it-IT" dirty="0" err="1"/>
              <a:t>polarity</a:t>
            </a:r>
            <a:r>
              <a:rPr lang="it-IT" dirty="0"/>
              <a:t>), e ne </a:t>
            </a:r>
            <a:r>
              <a:rPr lang="it-IT" dirty="0" err="1"/>
              <a:t>printiamo</a:t>
            </a:r>
            <a:r>
              <a:rPr lang="it-IT" dirty="0"/>
              <a:t> un paio di pie chart per vedere se è tutto ok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dirty="0"/>
              <a:t>Si effettuano i seguenti controlli nei 2 grafici che vengono prodotti per ogni lingua:</a:t>
            </a:r>
          </a:p>
          <a:p>
            <a:pPr lvl="2"/>
            <a:r>
              <a:rPr lang="it-IT" dirty="0"/>
              <a:t>Vogliamo accertarci che il numero di emozioni predette per ogni review non presenti dei pattern viziosi, per cui ci chiediamo: in percentuale, quante recensioni presentano un bagaglio di 1,2,3,4,5 oppure 6 emozioni? </a:t>
            </a:r>
          </a:p>
          <a:p>
            <a:pPr lvl="2"/>
            <a:r>
              <a:rPr lang="it-IT" dirty="0"/>
              <a:t> Vogliamo vedere la distribuzione in percentuale delle emozioni presenti nelle nostre borse di emozioni, che non rappresenta la distribuzione % delle emozioni restituite dal modello, perché in ogni borsa vengono rimossi i duplicati. Nel senso, se una review è formata da 9 frasi, la sua borsa potrà al massimo contenere le 6 emozioni da noi scelte per addestrare il modello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Nelle seguenti slide vedremo i risultati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892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899"/>
            <a:ext cx="12032202" cy="105644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411550"/>
            <a:ext cx="11967100" cy="5366551"/>
          </a:xfrm>
        </p:spPr>
        <p:txBody>
          <a:bodyPr/>
          <a:lstStyle/>
          <a:p>
            <a:r>
              <a:rPr lang="it-IT" dirty="0"/>
              <a:t>La maggior parte delle </a:t>
            </a:r>
            <a:r>
              <a:rPr lang="it-IT" dirty="0" err="1"/>
              <a:t>bag</a:t>
            </a:r>
            <a:r>
              <a:rPr lang="it-IT" dirty="0"/>
              <a:t> of </a:t>
            </a:r>
            <a:r>
              <a:rPr lang="it-IT" dirty="0" err="1"/>
              <a:t>emotions</a:t>
            </a:r>
            <a:r>
              <a:rPr lang="it-IT" dirty="0"/>
              <a:t> contengono 1-2 </a:t>
            </a:r>
            <a:r>
              <a:rPr lang="it-IT" dirty="0" err="1"/>
              <a:t>emozion</a:t>
            </a:r>
            <a:r>
              <a:rPr lang="it-IT" dirty="0"/>
              <a:t>, a scalare al ribasso fino a 6</a:t>
            </a:r>
          </a:p>
          <a:p>
            <a:r>
              <a:rPr lang="it-IT" dirty="0"/>
              <a:t>Le classi Joy e </a:t>
            </a:r>
            <a:r>
              <a:rPr lang="it-IT" dirty="0" err="1"/>
              <a:t>Neutral</a:t>
            </a:r>
            <a:r>
              <a:rPr lang="it-IT" dirty="0"/>
              <a:t> sono quelle più presenti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085871-E2A3-4F03-8927-E67D518FE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082720"/>
            <a:ext cx="3195637" cy="341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19483E-382E-4F5F-9B62-815518959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3174381"/>
            <a:ext cx="3109913" cy="33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4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899"/>
            <a:ext cx="12032202" cy="105644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411550"/>
            <a:ext cx="11967100" cy="5366551"/>
          </a:xfrm>
        </p:spPr>
        <p:txBody>
          <a:bodyPr/>
          <a:lstStyle/>
          <a:p>
            <a:r>
              <a:rPr lang="it-IT" dirty="0"/>
              <a:t>La maggior parte delle </a:t>
            </a:r>
            <a:r>
              <a:rPr lang="it-IT" dirty="0" err="1"/>
              <a:t>bag</a:t>
            </a:r>
            <a:r>
              <a:rPr lang="it-IT" dirty="0"/>
              <a:t> of </a:t>
            </a:r>
            <a:r>
              <a:rPr lang="it-IT" dirty="0" err="1"/>
              <a:t>emotions</a:t>
            </a:r>
            <a:r>
              <a:rPr lang="it-IT" dirty="0"/>
              <a:t> contengono 1-2-3 emozione, a scalare al ribasso fino a 6</a:t>
            </a:r>
          </a:p>
          <a:p>
            <a:r>
              <a:rPr lang="it-IT" dirty="0"/>
              <a:t>Le classi Joy e </a:t>
            </a:r>
            <a:r>
              <a:rPr lang="it-IT" dirty="0" err="1"/>
              <a:t>Neutral</a:t>
            </a:r>
            <a:r>
              <a:rPr lang="it-IT" dirty="0"/>
              <a:t> sono quelle più presenti. Situazione generale simile ad EN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B26DC6-EC9D-4081-85F9-EAB0064CA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41" y="3186200"/>
            <a:ext cx="3327459" cy="35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C33453-E14E-4264-92E0-5B715E40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48" y="3306049"/>
            <a:ext cx="3321865" cy="35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2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899"/>
            <a:ext cx="12032202" cy="105644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411550"/>
            <a:ext cx="11967100" cy="5366551"/>
          </a:xfrm>
        </p:spPr>
        <p:txBody>
          <a:bodyPr/>
          <a:lstStyle/>
          <a:p>
            <a:r>
              <a:rPr lang="it-IT" dirty="0"/>
              <a:t>La maggior parte delle </a:t>
            </a:r>
            <a:r>
              <a:rPr lang="it-IT" dirty="0" err="1"/>
              <a:t>bag</a:t>
            </a:r>
            <a:r>
              <a:rPr lang="it-IT" dirty="0"/>
              <a:t> of </a:t>
            </a:r>
            <a:r>
              <a:rPr lang="it-IT" dirty="0" err="1"/>
              <a:t>emotions</a:t>
            </a:r>
            <a:r>
              <a:rPr lang="it-IT" dirty="0"/>
              <a:t> contengono 5-6 emozioni, funziona al contrario rispetto alle altre lingue, in quanto le recensioni sono + lunghe</a:t>
            </a:r>
          </a:p>
          <a:p>
            <a:r>
              <a:rPr lang="it-IT" dirty="0"/>
              <a:t>Le classi sono equilibrate in </a:t>
            </a:r>
            <a:r>
              <a:rPr lang="it-IT"/>
              <a:t>questo campione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8DD977-94E9-4751-86BC-C3A2AA853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3114677"/>
            <a:ext cx="3224212" cy="32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B94B03-1AC1-439D-86B5-9932C517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45" y="3114677"/>
            <a:ext cx="3224212" cy="32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8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899"/>
            <a:ext cx="12032202" cy="125175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411550"/>
            <a:ext cx="11967100" cy="5366551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16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B9D7D-C3B9-4E89-80B7-F809B910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8" y="0"/>
            <a:ext cx="11059602" cy="1047565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DI ANALISI EMOTIONS EXTRACTION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74919A-1992-4ADE-B3F4-B6205645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790113"/>
            <a:ext cx="11847443" cy="5822322"/>
          </a:xfrm>
        </p:spPr>
        <p:txBody>
          <a:bodyPr>
            <a:normAutofit/>
          </a:bodyPr>
          <a:lstStyle/>
          <a:p>
            <a:endParaRPr lang="it-IT" sz="1800" dirty="0"/>
          </a:p>
          <a:p>
            <a:r>
              <a:rPr lang="it-IT" sz="2000" dirty="0"/>
              <a:t>Estrazione di output relativi a 7 categorie di emozioni da modelli BERT post-FT: 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Emozioni cercate: Anger, </a:t>
            </a:r>
            <a:r>
              <a:rPr lang="it-IT" sz="2000" dirty="0" err="1"/>
              <a:t>Disgust</a:t>
            </a:r>
            <a:r>
              <a:rPr lang="it-IT" sz="2000" dirty="0"/>
              <a:t>, </a:t>
            </a:r>
            <a:r>
              <a:rPr lang="it-IT" sz="2000" dirty="0" err="1"/>
              <a:t>Fear</a:t>
            </a:r>
            <a:r>
              <a:rPr lang="it-IT" sz="2000" dirty="0"/>
              <a:t>, Joy, </a:t>
            </a:r>
            <a:r>
              <a:rPr lang="it-IT" sz="2000" dirty="0" err="1"/>
              <a:t>Neutral</a:t>
            </a:r>
            <a:r>
              <a:rPr lang="it-IT" sz="2000" dirty="0"/>
              <a:t>, </a:t>
            </a:r>
            <a:r>
              <a:rPr lang="it-IT" sz="2000" dirty="0" err="1"/>
              <a:t>Sadness</a:t>
            </a:r>
            <a:r>
              <a:rPr lang="it-IT" sz="2000" dirty="0"/>
              <a:t>, </a:t>
            </a:r>
            <a:r>
              <a:rPr lang="it-IT" sz="2000" dirty="0" err="1"/>
              <a:t>Surprise</a:t>
            </a:r>
            <a:r>
              <a:rPr lang="it-IT" sz="2000" dirty="0"/>
              <a:t>. Meno se ne selezionano più facile è per il modello apprendere e classificare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Il dataset KO non include annotazione </a:t>
            </a:r>
            <a:r>
              <a:rPr lang="it-IT" sz="2000" dirty="0" err="1"/>
              <a:t>Neutral</a:t>
            </a:r>
            <a:r>
              <a:rPr lang="it-IT" sz="2000" dirty="0"/>
              <a:t>, mentre gli altri si</a:t>
            </a:r>
          </a:p>
          <a:p>
            <a:pPr marL="914400" lvl="2" indent="0">
              <a:buNone/>
            </a:pPr>
            <a:endParaRPr lang="it-IT" dirty="0"/>
          </a:p>
          <a:p>
            <a:pPr lvl="1"/>
            <a:r>
              <a:rPr lang="it-IT" sz="2000" dirty="0"/>
              <a:t>FT </a:t>
            </a:r>
            <a:r>
              <a:rPr lang="it-IT" sz="2000" dirty="0" err="1"/>
              <a:t>DistilmBERT</a:t>
            </a:r>
            <a:r>
              <a:rPr lang="it-IT" sz="2000" dirty="0"/>
              <a:t> con dataset fiction/social media/movie EN, KO, IT annotati per </a:t>
            </a:r>
            <a:r>
              <a:rPr lang="it-IT" sz="2000" dirty="0" err="1"/>
              <a:t>EmotionDetection</a:t>
            </a:r>
            <a:r>
              <a:rPr lang="it-IT" sz="2000" dirty="0"/>
              <a:t>:</a:t>
            </a:r>
          </a:p>
          <a:p>
            <a:pPr lvl="2"/>
            <a:r>
              <a:rPr lang="it-IT" b="1" dirty="0"/>
              <a:t>EN dataset</a:t>
            </a:r>
            <a:r>
              <a:rPr lang="it-IT" dirty="0"/>
              <a:t>:</a:t>
            </a:r>
          </a:p>
          <a:p>
            <a:pPr lvl="3"/>
            <a:r>
              <a:rPr lang="it-IT" sz="2000" dirty="0">
                <a:hlinkClick r:id="rId2"/>
              </a:rPr>
              <a:t>DENS</a:t>
            </a:r>
            <a:r>
              <a:rPr lang="it-IT" sz="2000" dirty="0"/>
              <a:t> , interi paragrafi dalla letteratura inglese annotati</a:t>
            </a:r>
          </a:p>
          <a:p>
            <a:pPr lvl="3"/>
            <a:r>
              <a:rPr lang="it-IT" sz="2000" dirty="0" err="1">
                <a:hlinkClick r:id="rId3"/>
              </a:rPr>
              <a:t>GoEmotions</a:t>
            </a:r>
            <a:r>
              <a:rPr lang="it-IT" sz="2000" dirty="0"/>
              <a:t> , </a:t>
            </a:r>
            <a:r>
              <a:rPr lang="it-IT" sz="2000" dirty="0">
                <a:hlinkClick r:id="rId4"/>
              </a:rPr>
              <a:t>CARER</a:t>
            </a:r>
            <a:r>
              <a:rPr lang="it-IT" sz="2000" dirty="0"/>
              <a:t> reviews annotate da social media inglesi. I dataset vengono uniti</a:t>
            </a:r>
          </a:p>
          <a:p>
            <a:pPr lvl="2"/>
            <a:r>
              <a:rPr lang="it-IT" b="1" dirty="0"/>
              <a:t>IT dataset</a:t>
            </a:r>
            <a:r>
              <a:rPr lang="it-IT" dirty="0"/>
              <a:t>:</a:t>
            </a:r>
          </a:p>
          <a:p>
            <a:pPr lvl="3"/>
            <a:r>
              <a:rPr lang="it-IT" sz="2000" dirty="0" err="1">
                <a:hlinkClick r:id="rId5"/>
              </a:rPr>
              <a:t>YouTube&amp;FacebookIT</a:t>
            </a:r>
            <a:r>
              <a:rPr lang="it-IT" sz="2000" dirty="0"/>
              <a:t>  , annotazione prese da YouTube e da </a:t>
            </a:r>
            <a:r>
              <a:rPr lang="it-IT" sz="2000" dirty="0" err="1"/>
              <a:t>facebook</a:t>
            </a:r>
            <a:r>
              <a:rPr lang="it-IT" sz="2000" dirty="0"/>
              <a:t> IT</a:t>
            </a:r>
          </a:p>
          <a:p>
            <a:pPr lvl="2"/>
            <a:endParaRPr lang="it-IT" u="sng" dirty="0"/>
          </a:p>
          <a:p>
            <a:pPr lvl="2"/>
            <a:r>
              <a:rPr lang="it-IT" b="1" dirty="0"/>
              <a:t>KO dataset</a:t>
            </a:r>
            <a:r>
              <a:rPr lang="it-IT" dirty="0"/>
              <a:t>:</a:t>
            </a:r>
          </a:p>
          <a:p>
            <a:pPr lvl="3"/>
            <a:r>
              <a:rPr lang="it-IT" sz="2000" dirty="0">
                <a:hlinkClick r:id="rId6"/>
              </a:rPr>
              <a:t>KMRE</a:t>
            </a:r>
            <a:r>
              <a:rPr lang="it-IT" sz="2000" dirty="0"/>
              <a:t> : annotazioni da frasi prese da NSMC (movie review domain)</a:t>
            </a:r>
          </a:p>
          <a:p>
            <a:pPr marL="1371600" lvl="3" indent="0">
              <a:buNone/>
            </a:pPr>
            <a:endParaRPr lang="it-IT" sz="1800" dirty="0"/>
          </a:p>
          <a:p>
            <a:pPr marL="1371600" lvl="3" indent="0">
              <a:buNone/>
            </a:pPr>
            <a:endParaRPr lang="it-IT" sz="1800" dirty="0"/>
          </a:p>
          <a:p>
            <a:pPr marL="1371600" lvl="3" indent="0">
              <a:buNone/>
            </a:pPr>
            <a:endParaRPr lang="it-IT" dirty="0"/>
          </a:p>
          <a:p>
            <a:pPr lvl="3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27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420BB-FE96-423B-B6AC-A00C18C5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5" y="2"/>
            <a:ext cx="11700769" cy="125175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CREAZIONE DATASET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9A9CC-3139-443E-B242-63DBEF4D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5" y="1402672"/>
            <a:ext cx="11700769" cy="5251144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Pulizia dei dataset e filtro in maniera tale da ottenere solo le classi che ci interessano (prima 7 poi 6, come si evince dalle successive slide)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Creazione di Train/Test/Dev iniziali </a:t>
            </a:r>
            <a:r>
              <a:rPr lang="it-IT" sz="2000" i="1" dirty="0"/>
              <a:t>70-25-5 %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Utilizzo del </a:t>
            </a:r>
            <a:r>
              <a:rPr lang="it-IT" sz="2000" dirty="0" err="1"/>
              <a:t>dev</a:t>
            </a:r>
            <a:r>
              <a:rPr lang="it-IT" sz="2000" dirty="0"/>
              <a:t> set per scovare i parametri migliori per le due strategie che verranno introdotte nella prossima slide (tenendo conto l’importanza del </a:t>
            </a:r>
            <a:r>
              <a:rPr lang="it-IT" sz="2000" dirty="0" err="1"/>
              <a:t>learn</a:t>
            </a:r>
            <a:r>
              <a:rPr lang="it-IT" sz="2000" dirty="0"/>
              <a:t> rate Adam 2e-5)</a:t>
            </a:r>
          </a:p>
          <a:p>
            <a:r>
              <a:rPr lang="it-IT" sz="2000" dirty="0"/>
              <a:t>Creazione di due test set fissi, uno per strategia logicamente, in maniera tale da poter confrontare agevolmente i risultati (più uno aggiuntivo quando si passa da 7 a 6 classi)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Creazione di numerosi </a:t>
            </a:r>
            <a:r>
              <a:rPr lang="it-IT" sz="2000" dirty="0" err="1"/>
              <a:t>train</a:t>
            </a:r>
            <a:r>
              <a:rPr lang="it-IT" sz="2000" dirty="0"/>
              <a:t> set a seconda della strategia e del modello (vedi prossima slide)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b="1" dirty="0"/>
              <a:t>L’obiettivo è quello di accoppiare ad ogni frase una emozione, </a:t>
            </a:r>
            <a:r>
              <a:rPr lang="it-IT" sz="2000" b="1" dirty="0" err="1"/>
              <a:t>cosicchè</a:t>
            </a:r>
            <a:r>
              <a:rPr lang="it-IT" sz="2000" b="1" dirty="0"/>
              <a:t> il nostro modello possa abituarsi a predire un unico label per le frasi singole. Per la review verranno predette tante emozioni tante quante sono le frasi</a:t>
            </a:r>
          </a:p>
        </p:txBody>
      </p:sp>
    </p:spTree>
    <p:extLst>
      <p:ext uri="{BB962C8B-B14F-4D97-AF65-F5344CB8AC3E}">
        <p14:creationId xmlns:p14="http://schemas.microsoft.com/office/powerpoint/2010/main" val="260640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C9411-EA75-4221-BB49-9E41A03A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5118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DI ANALISI EMOTIONS EXTRACTION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9348D3-5A2C-4A76-9AF4-46FE6E34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5119"/>
            <a:ext cx="12192000" cy="5632880"/>
          </a:xfrm>
        </p:spPr>
        <p:txBody>
          <a:bodyPr/>
          <a:lstStyle/>
          <a:p>
            <a:r>
              <a:rPr lang="it-IT" sz="1800" b="1" dirty="0"/>
              <a:t>Strategy 1:</a:t>
            </a:r>
          </a:p>
          <a:p>
            <a:pPr lvl="1"/>
            <a:r>
              <a:rPr lang="it-IT" sz="1800" dirty="0"/>
              <a:t>Si sceglie </a:t>
            </a:r>
            <a:r>
              <a:rPr lang="it-IT" sz="1800" b="1" dirty="0"/>
              <a:t>DENS</a:t>
            </a:r>
            <a:r>
              <a:rPr lang="it-IT" sz="1800" dirty="0"/>
              <a:t> come dataset per </a:t>
            </a:r>
            <a:r>
              <a:rPr lang="it-IT" sz="1800" b="1" dirty="0"/>
              <a:t>EN</a:t>
            </a:r>
          </a:p>
          <a:p>
            <a:pPr lvl="1"/>
            <a:r>
              <a:rPr lang="it-IT" sz="1800" dirty="0"/>
              <a:t>Problematica: diversità di lunghezza rispetto ad IT e KO, in quanto DENS EN è composto da paragrafi annotati, mentre gli altri 2 da recensioni brevi e medie, riconducibili a frasi di fatto</a:t>
            </a:r>
          </a:p>
          <a:p>
            <a:pPr lvl="1"/>
            <a:r>
              <a:rPr lang="it-IT" sz="1800" dirty="0"/>
              <a:t>Si effettua un confronto di risultati tra i modelli sotto elencati:</a:t>
            </a:r>
          </a:p>
          <a:p>
            <a:pPr lvl="2"/>
            <a:r>
              <a:rPr lang="it-IT" sz="1800" i="1" dirty="0"/>
              <a:t>Baseline</a:t>
            </a:r>
          </a:p>
          <a:p>
            <a:pPr lvl="2"/>
            <a:r>
              <a:rPr lang="it-IT" sz="1800" i="1" dirty="0"/>
              <a:t>M11</a:t>
            </a:r>
            <a:r>
              <a:rPr lang="it-IT" sz="1800" dirty="0"/>
              <a:t>: modello con </a:t>
            </a:r>
            <a:r>
              <a:rPr lang="it-IT" sz="1800" dirty="0" err="1"/>
              <a:t>train</a:t>
            </a:r>
            <a:r>
              <a:rPr lang="it-IT" sz="1800" dirty="0"/>
              <a:t> livellato in quanto a numero di osservazioni inserite per lingua (2100 l’una circa)</a:t>
            </a:r>
          </a:p>
          <a:p>
            <a:pPr lvl="2"/>
            <a:r>
              <a:rPr lang="it-IT" sz="1800" i="1" dirty="0"/>
              <a:t>M12</a:t>
            </a:r>
            <a:r>
              <a:rPr lang="it-IT" sz="1800" dirty="0"/>
              <a:t>: modello con </a:t>
            </a:r>
            <a:r>
              <a:rPr lang="it-IT" sz="1800" dirty="0" err="1"/>
              <a:t>train</a:t>
            </a:r>
            <a:r>
              <a:rPr lang="it-IT" sz="1800" dirty="0"/>
              <a:t> set  livellato tra en e ko (2100 IT, 6k KO e 6k EN)</a:t>
            </a:r>
          </a:p>
          <a:p>
            <a:pPr lvl="2"/>
            <a:r>
              <a:rPr lang="it-IT" sz="1800" i="1" dirty="0"/>
              <a:t>M13</a:t>
            </a:r>
            <a:r>
              <a:rPr lang="it-IT" sz="1800" dirty="0"/>
              <a:t>: modello con </a:t>
            </a:r>
            <a:r>
              <a:rPr lang="it-IT" sz="1800" dirty="0" err="1"/>
              <a:t>train</a:t>
            </a:r>
            <a:r>
              <a:rPr lang="it-IT" sz="1800" dirty="0"/>
              <a:t> set sbilanciato a favore di KO (2100 IT, 6k EN, 50k KO)</a:t>
            </a:r>
          </a:p>
          <a:p>
            <a:r>
              <a:rPr lang="it-IT" sz="1800" b="1" dirty="0"/>
              <a:t>Strategy 2:</a:t>
            </a:r>
          </a:p>
          <a:p>
            <a:pPr lvl="1"/>
            <a:r>
              <a:rPr lang="it-IT" sz="1800" dirty="0"/>
              <a:t>Con scelta dei </a:t>
            </a:r>
            <a:r>
              <a:rPr lang="it-IT" sz="1800" b="1" dirty="0"/>
              <a:t>dataset social </a:t>
            </a:r>
            <a:r>
              <a:rPr lang="it-IT" sz="1800" dirty="0"/>
              <a:t>per </a:t>
            </a:r>
            <a:r>
              <a:rPr lang="it-IT" sz="1800" b="1" dirty="0"/>
              <a:t>EN</a:t>
            </a:r>
            <a:r>
              <a:rPr lang="it-IT" sz="1800" dirty="0"/>
              <a:t>, costituiti da frasi, quindi in linea con IT e KO</a:t>
            </a:r>
          </a:p>
          <a:p>
            <a:pPr lvl="1"/>
            <a:r>
              <a:rPr lang="it-IT" dirty="0"/>
              <a:t>Confronto tra:</a:t>
            </a:r>
          </a:p>
          <a:p>
            <a:pPr lvl="2"/>
            <a:r>
              <a:rPr lang="it-IT" i="1" dirty="0"/>
              <a:t>M21</a:t>
            </a:r>
            <a:r>
              <a:rPr lang="it-IT" dirty="0"/>
              <a:t>: come M11 ma con differente EN set logicamente</a:t>
            </a:r>
          </a:p>
          <a:p>
            <a:pPr lvl="2"/>
            <a:r>
              <a:rPr lang="it-IT" i="1" dirty="0"/>
              <a:t>M22</a:t>
            </a:r>
            <a:r>
              <a:rPr lang="it-IT" dirty="0"/>
              <a:t>: come M12 ma con EN differente (2100 IT, 35k EN, 35K KO circa)</a:t>
            </a:r>
          </a:p>
          <a:p>
            <a:pPr lvl="2"/>
            <a:r>
              <a:rPr lang="it-IT" i="1" dirty="0"/>
              <a:t>M23</a:t>
            </a:r>
            <a:r>
              <a:rPr lang="it-IT" dirty="0"/>
              <a:t>: come M22 ma con ulteriore livellamento tra EN e KO (2100 IT, 15k EN, 15k KO)</a:t>
            </a:r>
          </a:p>
        </p:txBody>
      </p:sp>
    </p:spTree>
    <p:extLst>
      <p:ext uri="{BB962C8B-B14F-4D97-AF65-F5344CB8AC3E}">
        <p14:creationId xmlns:p14="http://schemas.microsoft.com/office/powerpoint/2010/main" val="27113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516EA-6206-4F8C-AAFC-990D64DF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00264" cy="118072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PRIMI RISULTATI ED IMPROVEMENT DELL’ANALISI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920EC8-A16D-43A2-AB4F-B5023AD5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0730"/>
            <a:ext cx="12002610" cy="5677269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Come </a:t>
            </a:r>
            <a:r>
              <a:rPr lang="it-IT" sz="2200" i="1" dirty="0"/>
              <a:t>primo obiettivo</a:t>
            </a:r>
            <a:r>
              <a:rPr lang="it-IT" sz="2200" dirty="0"/>
              <a:t>, nel confronto tra </a:t>
            </a:r>
            <a:r>
              <a:rPr lang="it-IT" sz="2200" i="1" dirty="0"/>
              <a:t>strategy1 e strategy2 </a:t>
            </a:r>
            <a:r>
              <a:rPr lang="it-IT" sz="2200" dirty="0"/>
              <a:t>si ha quello di trovare un vincitore assoluto o dei </a:t>
            </a:r>
            <a:r>
              <a:rPr lang="it-IT" sz="2200" i="1" dirty="0"/>
              <a:t>trend</a:t>
            </a:r>
            <a:r>
              <a:rPr lang="it-IT" sz="2200" dirty="0"/>
              <a:t> utili a capire quale possa essere il vincitore</a:t>
            </a:r>
          </a:p>
          <a:p>
            <a:r>
              <a:rPr lang="it-IT" sz="2200" dirty="0"/>
              <a:t>Si precisa che i Training set delle due strategie sono </a:t>
            </a:r>
            <a:r>
              <a:rPr lang="it-IT" sz="2200" i="1" dirty="0"/>
              <a:t>fino ad un certo punto livellati </a:t>
            </a:r>
            <a:r>
              <a:rPr lang="it-IT" sz="2200" dirty="0"/>
              <a:t>nelle 7 classi</a:t>
            </a:r>
          </a:p>
          <a:p>
            <a:r>
              <a:rPr lang="it-IT" sz="2200" dirty="0"/>
              <a:t>Si riscontra una </a:t>
            </a:r>
            <a:r>
              <a:rPr lang="it-IT" sz="2200" b="1" dirty="0"/>
              <a:t>performance generalmente sufficiente </a:t>
            </a:r>
            <a:r>
              <a:rPr lang="it-IT" sz="2200" dirty="0"/>
              <a:t>per il modello M22 e M23, tuttavia nulla di più, nulla di paragonabile ai risultati di </a:t>
            </a:r>
            <a:r>
              <a:rPr lang="it-IT" sz="2200" dirty="0" err="1"/>
              <a:t>Polarity_FT</a:t>
            </a:r>
            <a:r>
              <a:rPr lang="it-IT" sz="2200" dirty="0"/>
              <a:t>. Selezioniamo </a:t>
            </a:r>
            <a:r>
              <a:rPr lang="it-IT" sz="2200" b="1" dirty="0"/>
              <a:t>M23</a:t>
            </a:r>
            <a:r>
              <a:rPr lang="it-IT" sz="2200" dirty="0"/>
              <a:t> come modello </a:t>
            </a:r>
            <a:r>
              <a:rPr lang="it-IT" sz="2200" i="1" dirty="0"/>
              <a:t>benchmark</a:t>
            </a:r>
            <a:r>
              <a:rPr lang="it-IT" sz="2200" dirty="0"/>
              <a:t> per ora</a:t>
            </a:r>
          </a:p>
          <a:p>
            <a:r>
              <a:rPr lang="it-IT" sz="2200" dirty="0"/>
              <a:t>Si nota come aumentando le recensioni inglese e coreane, si g</a:t>
            </a:r>
            <a:r>
              <a:rPr lang="it-IT" sz="2200" i="1" dirty="0"/>
              <a:t>uadagni</a:t>
            </a:r>
            <a:r>
              <a:rPr lang="it-IT" sz="2200" dirty="0"/>
              <a:t> leggermente in performance per </a:t>
            </a:r>
            <a:r>
              <a:rPr lang="it-IT" sz="2200" i="1" dirty="0"/>
              <a:t>EN e KO</a:t>
            </a:r>
            <a:r>
              <a:rPr lang="it-IT" sz="2200" dirty="0"/>
              <a:t>, </a:t>
            </a:r>
            <a:r>
              <a:rPr lang="it-IT" sz="2200" i="1" dirty="0"/>
              <a:t>perdendo</a:t>
            </a:r>
            <a:r>
              <a:rPr lang="it-IT" sz="2200" dirty="0"/>
              <a:t> abbastanza prestazione per </a:t>
            </a:r>
            <a:r>
              <a:rPr lang="it-IT" sz="2200" i="1" dirty="0"/>
              <a:t>IT</a:t>
            </a:r>
            <a:r>
              <a:rPr lang="it-IT" sz="2200" dirty="0"/>
              <a:t>, per cui meglio equilibrare un po’ di più</a:t>
            </a:r>
          </a:p>
          <a:p>
            <a:r>
              <a:rPr lang="it-IT" sz="2200" dirty="0"/>
              <a:t>Come ci si attendeva la </a:t>
            </a:r>
            <a:r>
              <a:rPr lang="it-IT" sz="2200" i="1" dirty="0"/>
              <a:t>strategia 2 </a:t>
            </a:r>
            <a:r>
              <a:rPr lang="it-IT" sz="2200" dirty="0"/>
              <a:t>porta </a:t>
            </a:r>
            <a:r>
              <a:rPr lang="it-IT" sz="2200" i="1" dirty="0"/>
              <a:t>risultati migliori </a:t>
            </a:r>
            <a:r>
              <a:rPr lang="it-IT" sz="2200" dirty="0"/>
              <a:t>della </a:t>
            </a:r>
            <a:r>
              <a:rPr lang="it-IT" sz="2200" i="1" dirty="0"/>
              <a:t>strategia 1 </a:t>
            </a:r>
            <a:r>
              <a:rPr lang="it-IT" sz="2200" dirty="0"/>
              <a:t>grazie all’uniformità di dati di </a:t>
            </a:r>
            <a:r>
              <a:rPr lang="it-IT" sz="2200" dirty="0" err="1"/>
              <a:t>train</a:t>
            </a:r>
            <a:r>
              <a:rPr lang="it-IT" sz="2200" dirty="0"/>
              <a:t> tra lingue a livello di lunghezza</a:t>
            </a:r>
          </a:p>
          <a:p>
            <a:r>
              <a:rPr lang="it-IT" sz="2200" dirty="0"/>
              <a:t>Si cercano dunque </a:t>
            </a:r>
            <a:r>
              <a:rPr lang="it-IT" sz="2200" i="1" dirty="0"/>
              <a:t>nuove soluzioni </a:t>
            </a:r>
            <a:r>
              <a:rPr lang="it-IT" sz="2200" dirty="0"/>
              <a:t>per migliorare la situazione. In particolare si cerca di </a:t>
            </a:r>
            <a:r>
              <a:rPr lang="it-IT" sz="2200" i="1" dirty="0"/>
              <a:t>equilibrare</a:t>
            </a:r>
            <a:r>
              <a:rPr lang="it-IT" sz="2200" dirty="0"/>
              <a:t> il dataset fra le 7 classi di emozioni. Si testano i seguenti modelli, che tuttavia </a:t>
            </a:r>
            <a:r>
              <a:rPr lang="it-IT" sz="2200" i="1" dirty="0"/>
              <a:t>non portano i risultati sperati</a:t>
            </a:r>
            <a:r>
              <a:rPr lang="it-IT" sz="2200" dirty="0"/>
              <a:t>, come si può evincere dal foglio Excel dei risultati:</a:t>
            </a:r>
          </a:p>
          <a:p>
            <a:pPr lvl="1"/>
            <a:r>
              <a:rPr lang="it-IT" sz="2200" b="1" dirty="0"/>
              <a:t>M24</a:t>
            </a:r>
            <a:r>
              <a:rPr lang="it-IT" sz="2200" dirty="0"/>
              <a:t>: come M23 ma con </a:t>
            </a:r>
            <a:r>
              <a:rPr lang="it-IT" sz="2200" dirty="0" err="1"/>
              <a:t>trainset</a:t>
            </a:r>
            <a:r>
              <a:rPr lang="it-IT" sz="2200" dirty="0"/>
              <a:t> studiato ad hoc in maniera tale da avere </a:t>
            </a:r>
            <a:r>
              <a:rPr lang="it-IT" sz="2200" i="1" dirty="0"/>
              <a:t>equilibrio con le 7 classi</a:t>
            </a:r>
            <a:r>
              <a:rPr lang="it-IT" sz="2200" dirty="0"/>
              <a:t>, e con un buon numero di osservazioni (2100IT, 20k EN, 20k KO)</a:t>
            </a:r>
          </a:p>
          <a:p>
            <a:pPr lvl="1"/>
            <a:r>
              <a:rPr lang="it-IT" sz="2200" b="1" dirty="0"/>
              <a:t>M25</a:t>
            </a:r>
            <a:r>
              <a:rPr lang="it-IT" sz="2200" dirty="0"/>
              <a:t>: come M24 ma con riduzione di dati per EN e KO (più livellato, 2100IT, 10k EN, 10k KO)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72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AEF03-509E-4CE4-9270-214F9059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2772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PRIME CONCLUSIONI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760B0-2681-4C8A-A984-82497404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1012054"/>
            <a:ext cx="12120977" cy="5845945"/>
          </a:xfrm>
        </p:spPr>
        <p:txBody>
          <a:bodyPr>
            <a:normAutofit lnSpcReduction="10000"/>
          </a:bodyPr>
          <a:lstStyle/>
          <a:p>
            <a:endParaRPr lang="it-IT" sz="2000" i="1" dirty="0"/>
          </a:p>
          <a:p>
            <a:r>
              <a:rPr lang="it-IT" sz="2000" i="1" dirty="0"/>
              <a:t>M24 non risulta il migliore overall </a:t>
            </a:r>
            <a:r>
              <a:rPr lang="it-IT" sz="2000" dirty="0"/>
              <a:t>solo per il numero più basso di osservazioni di training rispetto ad M23. Tuttavia c’è sempre da rispettare il </a:t>
            </a:r>
            <a:r>
              <a:rPr lang="it-IT" sz="2000" i="1" dirty="0"/>
              <a:t>trade off </a:t>
            </a:r>
            <a:r>
              <a:rPr lang="it-IT" sz="2000" dirty="0"/>
              <a:t>tra EN-KO ed IT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Dunque il livellamento nelle classi del </a:t>
            </a:r>
            <a:r>
              <a:rPr lang="it-IT" sz="2000" dirty="0" err="1"/>
              <a:t>train</a:t>
            </a:r>
            <a:r>
              <a:rPr lang="it-IT" sz="2000" dirty="0"/>
              <a:t> porta un leggero miglioramento, ovviamente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I pessimi risultati potrebbero essere dovuti al fatto che le </a:t>
            </a:r>
            <a:r>
              <a:rPr lang="it-IT" sz="2000" b="1" dirty="0"/>
              <a:t>7 classi sono tante </a:t>
            </a:r>
            <a:r>
              <a:rPr lang="it-IT" sz="2000" dirty="0"/>
              <a:t>per garantire una buona classificazione al modello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Potremmo pensare di </a:t>
            </a:r>
            <a:r>
              <a:rPr lang="it-IT" sz="2000" i="1" dirty="0"/>
              <a:t>ridurre le classi, </a:t>
            </a:r>
            <a:r>
              <a:rPr lang="it-IT" sz="2000" dirty="0"/>
              <a:t>eliminando quelle sbilanciate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Lavori consultati suggerivano livellamento delle classi nel </a:t>
            </a:r>
            <a:r>
              <a:rPr lang="it-IT" sz="2000" dirty="0" err="1"/>
              <a:t>train</a:t>
            </a:r>
            <a:r>
              <a:rPr lang="it-IT" sz="2000" dirty="0"/>
              <a:t>, oppure la </a:t>
            </a:r>
            <a:r>
              <a:rPr lang="it-IT" sz="2000" b="1" dirty="0"/>
              <a:t>data </a:t>
            </a:r>
            <a:r>
              <a:rPr lang="it-IT" sz="2000" b="1" dirty="0" err="1"/>
              <a:t>augmentation</a:t>
            </a:r>
            <a:r>
              <a:rPr lang="it-IT" sz="2000" dirty="0"/>
              <a:t>, tecnica che verrà messa in atto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i="1" dirty="0"/>
              <a:t>Problema KO </a:t>
            </a:r>
            <a:r>
              <a:rPr lang="it-IT" sz="2000" dirty="0"/>
              <a:t>a livello generale per ora, mai un risultato sufficiente. Sembra che il modello abbia difficoltà con l’apprendere KO, molto più di quanto faccia per IT ed EN</a:t>
            </a:r>
          </a:p>
          <a:p>
            <a:pPr marL="457200" lvl="1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56752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9BA88-59F6-4D12-ADDA-CDFB42A6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1420425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STRATEGIA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C9BAE6-96E6-487A-8778-1AB6FC73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917"/>
            <a:ext cx="12192000" cy="5473083"/>
          </a:xfrm>
        </p:spPr>
        <p:txBody>
          <a:bodyPr>
            <a:normAutofit lnSpcReduction="10000"/>
          </a:bodyPr>
          <a:lstStyle/>
          <a:p>
            <a:endParaRPr lang="it-IT" sz="2000" dirty="0"/>
          </a:p>
          <a:p>
            <a:r>
              <a:rPr lang="it-IT" sz="2000" dirty="0"/>
              <a:t>Si prova ad attuare </a:t>
            </a:r>
            <a:r>
              <a:rPr lang="it-IT" sz="2000" b="1" dirty="0"/>
              <a:t>un’altra strategia</a:t>
            </a:r>
            <a:r>
              <a:rPr lang="it-IT" sz="2000" dirty="0"/>
              <a:t>, </a:t>
            </a:r>
            <a:r>
              <a:rPr lang="it-IT" sz="2000" i="1" dirty="0"/>
              <a:t>riducendo il numero di classi da predire</a:t>
            </a:r>
            <a:r>
              <a:rPr lang="it-IT" sz="2000" dirty="0"/>
              <a:t>:</a:t>
            </a:r>
          </a:p>
          <a:p>
            <a:pPr lvl="1"/>
            <a:r>
              <a:rPr lang="it-IT" sz="2000" dirty="0"/>
              <a:t>Eliminiamo dal set i label </a:t>
            </a:r>
            <a:r>
              <a:rPr lang="it-IT" sz="2000" b="1" dirty="0" err="1"/>
              <a:t>Fear</a:t>
            </a:r>
            <a:r>
              <a:rPr lang="it-IT" sz="2000" b="1" dirty="0"/>
              <a:t> e </a:t>
            </a:r>
            <a:r>
              <a:rPr lang="it-IT" sz="2000" b="1" dirty="0" err="1"/>
              <a:t>Disgust</a:t>
            </a:r>
            <a:r>
              <a:rPr lang="it-IT" sz="2000" dirty="0"/>
              <a:t>, che erano i meno presenti, tenendo </a:t>
            </a:r>
            <a:r>
              <a:rPr lang="it-IT" sz="2000" i="1" dirty="0"/>
              <a:t>Anger, </a:t>
            </a:r>
            <a:r>
              <a:rPr lang="it-IT" sz="2000" i="1" dirty="0" err="1"/>
              <a:t>Sadness</a:t>
            </a:r>
            <a:r>
              <a:rPr lang="it-IT" sz="2000" i="1" dirty="0"/>
              <a:t>, </a:t>
            </a:r>
            <a:r>
              <a:rPr lang="it-IT" sz="2000" i="1" dirty="0" err="1"/>
              <a:t>Neutral</a:t>
            </a:r>
            <a:r>
              <a:rPr lang="it-IT" sz="2000" i="1" dirty="0"/>
              <a:t>, Joy e </a:t>
            </a:r>
            <a:r>
              <a:rPr lang="it-IT" sz="2000" i="1" dirty="0" err="1"/>
              <a:t>Surprise</a:t>
            </a:r>
            <a:r>
              <a:rPr lang="it-IT" sz="2000" i="1" dirty="0"/>
              <a:t> </a:t>
            </a:r>
            <a:r>
              <a:rPr lang="it-IT" sz="2000" dirty="0"/>
              <a:t>(2 </a:t>
            </a:r>
            <a:r>
              <a:rPr lang="it-IT" sz="2000" dirty="0" err="1"/>
              <a:t>pos</a:t>
            </a:r>
            <a:r>
              <a:rPr lang="it-IT" sz="2000" dirty="0"/>
              <a:t> e 2 </a:t>
            </a:r>
            <a:r>
              <a:rPr lang="it-IT" sz="2000" dirty="0" err="1"/>
              <a:t>neg</a:t>
            </a:r>
            <a:r>
              <a:rPr lang="it-IT" sz="2000" dirty="0"/>
              <a:t>)</a:t>
            </a:r>
          </a:p>
          <a:p>
            <a:pPr lvl="1"/>
            <a:r>
              <a:rPr lang="it-IT" sz="2000" b="1" dirty="0"/>
              <a:t>M26</a:t>
            </a:r>
            <a:r>
              <a:rPr lang="it-IT" sz="2000" dirty="0"/>
              <a:t>: </a:t>
            </a:r>
            <a:r>
              <a:rPr lang="it-IT" sz="2000" dirty="0" err="1"/>
              <a:t>trainset</a:t>
            </a:r>
            <a:r>
              <a:rPr lang="it-IT" sz="2000" dirty="0"/>
              <a:t> con (2100 IT, 25k EN e 25k KO), livellato tra le 5 classi</a:t>
            </a:r>
          </a:p>
          <a:p>
            <a:pPr lvl="1"/>
            <a:r>
              <a:rPr lang="it-IT" sz="2000" b="1" dirty="0"/>
              <a:t>M27: </a:t>
            </a:r>
            <a:r>
              <a:rPr lang="it-IT" sz="2000" dirty="0" err="1"/>
              <a:t>trainset</a:t>
            </a:r>
            <a:r>
              <a:rPr lang="it-IT" sz="2000" dirty="0"/>
              <a:t> con (15k IT, 25k EN e 20k KO circa), livellato tra le 5 classi, con data </a:t>
            </a:r>
            <a:r>
              <a:rPr lang="it-IT" sz="2000" dirty="0" err="1"/>
              <a:t>augmentation</a:t>
            </a:r>
            <a:r>
              <a:rPr lang="it-IT" sz="2000" dirty="0"/>
              <a:t> di IT, sfruttando traduzione EN-IT. In questa maniera possiamo permetterci di aumentare il numero di dati fin che possibile (60-65k per 2 epoche su </a:t>
            </a:r>
            <a:r>
              <a:rPr lang="it-IT" sz="2000" dirty="0" err="1"/>
              <a:t>colab</a:t>
            </a:r>
            <a:r>
              <a:rPr lang="it-IT" sz="2000" dirty="0"/>
              <a:t>) senza perdere prestazione IT in teoria</a:t>
            </a:r>
          </a:p>
          <a:p>
            <a:r>
              <a:rPr lang="it-IT" sz="2000" dirty="0" err="1"/>
              <a:t>Improvement</a:t>
            </a:r>
            <a:r>
              <a:rPr lang="it-IT" sz="2000" dirty="0"/>
              <a:t> generale di qualche punto di </a:t>
            </a:r>
            <a:r>
              <a:rPr lang="it-IT" sz="2000" dirty="0" err="1"/>
              <a:t>accuracy</a:t>
            </a:r>
            <a:r>
              <a:rPr lang="it-IT" sz="2000" dirty="0"/>
              <a:t> ed F1 media. Il modello ha più facilità nel predire, tuttavia meno di quanto ci si potesse aspettare</a:t>
            </a:r>
          </a:p>
          <a:p>
            <a:r>
              <a:rPr lang="it-IT" sz="2000" dirty="0"/>
              <a:t>A livello di risultati il </a:t>
            </a:r>
            <a:r>
              <a:rPr lang="it-IT" sz="2000" b="1" dirty="0"/>
              <a:t>modello migliore overall fino a qui è M26</a:t>
            </a:r>
            <a:r>
              <a:rPr lang="it-IT" sz="2000" dirty="0"/>
              <a:t>, per cui la </a:t>
            </a:r>
            <a:r>
              <a:rPr lang="it-IT" sz="2000" i="1" dirty="0"/>
              <a:t>data </a:t>
            </a:r>
            <a:r>
              <a:rPr lang="it-IT" sz="2000" i="1" dirty="0" err="1"/>
              <a:t>augmetation</a:t>
            </a:r>
            <a:r>
              <a:rPr lang="it-IT" sz="2000" i="1" dirty="0"/>
              <a:t> </a:t>
            </a:r>
            <a:r>
              <a:rPr lang="it-IT" sz="2000" dirty="0"/>
              <a:t>non porta risultati migliori, addirittura fa perdere punti </a:t>
            </a:r>
            <a:r>
              <a:rPr lang="it-IT" sz="2000" dirty="0" err="1"/>
              <a:t>accuracy</a:t>
            </a:r>
            <a:r>
              <a:rPr lang="it-IT" sz="2000" dirty="0"/>
              <a:t> ad IT, senza migliorare le altre lingue (che rimangono </a:t>
            </a:r>
            <a:r>
              <a:rPr lang="it-IT" sz="2000" dirty="0" err="1"/>
              <a:t>pressochè</a:t>
            </a:r>
            <a:r>
              <a:rPr lang="it-IT" sz="2000" dirty="0"/>
              <a:t> uguali)</a:t>
            </a:r>
          </a:p>
          <a:p>
            <a:r>
              <a:rPr lang="it-IT" sz="2000" dirty="0"/>
              <a:t>Miglioramento di KO, ma comunque </a:t>
            </a:r>
            <a:r>
              <a:rPr lang="it-IT" sz="2000" i="1" dirty="0"/>
              <a:t>non ancora sufficiente </a:t>
            </a:r>
            <a:r>
              <a:rPr lang="it-IT" sz="2000" dirty="0"/>
              <a:t>(nella tabella </a:t>
            </a:r>
            <a:r>
              <a:rPr lang="it-IT" sz="2000" dirty="0" err="1"/>
              <a:t>excel</a:t>
            </a:r>
            <a:r>
              <a:rPr lang="it-IT" sz="2000" dirty="0"/>
              <a:t> i risultati molto bassi di F1 sono dovuti al fatto che vengono classificate </a:t>
            </a:r>
            <a:r>
              <a:rPr lang="it-IT" sz="2000" dirty="0" err="1"/>
              <a:t>Neutral</a:t>
            </a:r>
            <a:r>
              <a:rPr lang="it-IT" sz="2000" dirty="0"/>
              <a:t> alcune emozioni quando di </a:t>
            </a:r>
            <a:r>
              <a:rPr lang="it-IT" sz="2000" dirty="0" err="1"/>
              <a:t>neutral</a:t>
            </a:r>
            <a:r>
              <a:rPr lang="it-IT" sz="2000" dirty="0"/>
              <a:t> non ce ne sono in KO, per cui il risultato medio è basso. Il dato pesato è comunque basso = 0.57, invece che 0.47)</a:t>
            </a:r>
          </a:p>
          <a:p>
            <a:r>
              <a:rPr lang="it-IT" sz="2000" dirty="0"/>
              <a:t>Vale la pena ridurre le classi per avere un guadagno medio generale di 5% di </a:t>
            </a:r>
            <a:r>
              <a:rPr lang="it-IT" sz="2000" dirty="0" err="1"/>
              <a:t>accuracy</a:t>
            </a:r>
            <a:r>
              <a:rPr lang="it-IT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40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899"/>
            <a:ext cx="12032202" cy="887767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083076"/>
            <a:ext cx="11967100" cy="5695025"/>
          </a:xfrm>
        </p:spPr>
        <p:txBody>
          <a:bodyPr>
            <a:normAutofit/>
          </a:bodyPr>
          <a:lstStyle/>
          <a:p>
            <a:r>
              <a:rPr lang="it-IT" sz="2000" dirty="0"/>
              <a:t>Anche per </a:t>
            </a:r>
            <a:r>
              <a:rPr lang="it-IT" sz="2000" dirty="0" err="1"/>
              <a:t>Emotion</a:t>
            </a:r>
            <a:r>
              <a:rPr lang="it-IT" sz="2000" dirty="0"/>
              <a:t> si effettua un miglioramento dell’analisi applicando le seguenti tecniche:</a:t>
            </a:r>
          </a:p>
          <a:p>
            <a:pPr lvl="1"/>
            <a:r>
              <a:rPr lang="it-IT" sz="2000" dirty="0"/>
              <a:t>Passaggio al modello XLM-R migliore per gestione multilingua rispetto a </a:t>
            </a:r>
            <a:r>
              <a:rPr lang="it-IT" sz="2000" dirty="0" err="1"/>
              <a:t>mBERT</a:t>
            </a:r>
            <a:r>
              <a:rPr lang="it-IT" sz="2000" dirty="0"/>
              <a:t> in teoria</a:t>
            </a:r>
          </a:p>
          <a:p>
            <a:pPr lvl="1"/>
            <a:r>
              <a:rPr lang="it-IT" sz="2000" dirty="0"/>
              <a:t>Creazione di dataset di </a:t>
            </a:r>
            <a:r>
              <a:rPr lang="it-IT" sz="2000" dirty="0" err="1"/>
              <a:t>train</a:t>
            </a:r>
            <a:r>
              <a:rPr lang="it-IT" sz="2000" dirty="0"/>
              <a:t> livellati per le 6 classi considerate</a:t>
            </a:r>
          </a:p>
          <a:p>
            <a:pPr lvl="1"/>
            <a:r>
              <a:rPr lang="it-IT" sz="2000" dirty="0"/>
              <a:t>6 classi invece che 7 (si esclude </a:t>
            </a:r>
            <a:r>
              <a:rPr lang="it-IT" sz="2000" dirty="0" err="1"/>
              <a:t>Disgust</a:t>
            </a:r>
            <a:r>
              <a:rPr lang="it-IT" sz="2000" dirty="0"/>
              <a:t>, dal momento che è estremamente non livellata con le altre classi)</a:t>
            </a:r>
          </a:p>
          <a:p>
            <a:pPr lvl="1"/>
            <a:r>
              <a:rPr lang="it-IT" sz="2000" dirty="0"/>
              <a:t>Inserimento di recensioni neutre anche per KO, utilizzando quelle per </a:t>
            </a:r>
            <a:r>
              <a:rPr lang="it-IT" sz="2000" dirty="0" err="1"/>
              <a:t>polarity</a:t>
            </a:r>
            <a:r>
              <a:rPr lang="it-IT" sz="2000" dirty="0"/>
              <a:t> ed altre strategie (vedi dopo)</a:t>
            </a:r>
          </a:p>
          <a:p>
            <a:pPr lvl="1"/>
            <a:r>
              <a:rPr lang="it-IT" sz="2000" dirty="0"/>
              <a:t>Il tutto tenendo conto dei risultati ottenuti precedentemente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Confronto tra 2 strategie:</a:t>
            </a:r>
          </a:p>
          <a:p>
            <a:pPr lvl="1"/>
            <a:r>
              <a:rPr lang="it-IT" sz="2000" b="1" dirty="0"/>
              <a:t>M31: </a:t>
            </a:r>
            <a:r>
              <a:rPr lang="it-IT" sz="2000" dirty="0"/>
              <a:t>come </a:t>
            </a:r>
            <a:r>
              <a:rPr lang="it-IT" sz="2000" b="1" dirty="0"/>
              <a:t>M26</a:t>
            </a:r>
            <a:r>
              <a:rPr lang="it-IT" sz="2000" dirty="0"/>
              <a:t> con l’aggiunta delle migliorie (ottiene </a:t>
            </a:r>
            <a:r>
              <a:rPr lang="it-IT" sz="2000" b="1" dirty="0"/>
              <a:t>78% </a:t>
            </a:r>
            <a:r>
              <a:rPr lang="it-IT" sz="2000" dirty="0"/>
              <a:t>di </a:t>
            </a:r>
            <a:r>
              <a:rPr lang="it-IT" sz="2000" dirty="0" err="1"/>
              <a:t>accuracy</a:t>
            </a:r>
            <a:r>
              <a:rPr lang="it-IT" sz="2000" dirty="0"/>
              <a:t> generale sul test set e </a:t>
            </a:r>
            <a:r>
              <a:rPr lang="it-IT" sz="2000" b="1" dirty="0"/>
              <a:t>48% </a:t>
            </a:r>
            <a:r>
              <a:rPr lang="it-IT" sz="2000" dirty="0"/>
              <a:t>su benchmark (questo modello classifica per 5 classi, il successivo per 6 classi)</a:t>
            </a:r>
          </a:p>
          <a:p>
            <a:pPr lvl="1"/>
            <a:r>
              <a:rPr lang="it-IT" sz="2000" b="1" dirty="0" err="1"/>
              <a:t>Mdef</a:t>
            </a:r>
            <a:r>
              <a:rPr lang="it-IT" sz="2000" b="1" dirty="0"/>
              <a:t>: </a:t>
            </a:r>
            <a:r>
              <a:rPr lang="it-IT" sz="2000" dirty="0"/>
              <a:t>come M31 ma con dataset di </a:t>
            </a:r>
            <a:r>
              <a:rPr lang="it-IT" sz="2000" dirty="0" err="1"/>
              <a:t>train</a:t>
            </a:r>
            <a:r>
              <a:rPr lang="it-IT" sz="2000" dirty="0"/>
              <a:t> costruito ad hoc, con le seguenti caratteristiche:</a:t>
            </a:r>
          </a:p>
          <a:p>
            <a:pPr lvl="2"/>
            <a:r>
              <a:rPr lang="it-IT" sz="1600" b="1" dirty="0"/>
              <a:t>EN: </a:t>
            </a:r>
            <a:r>
              <a:rPr lang="it-IT" sz="1600" dirty="0"/>
              <a:t>dataset social + inserimento </a:t>
            </a:r>
            <a:r>
              <a:rPr lang="it-IT" sz="1600" dirty="0">
                <a:hlinkClick r:id="rId2"/>
              </a:rPr>
              <a:t>movie reviews </a:t>
            </a:r>
            <a:r>
              <a:rPr lang="it-IT" sz="1600" dirty="0"/>
              <a:t>domain  (</a:t>
            </a:r>
            <a:r>
              <a:rPr lang="it-IT" sz="1600" i="1" dirty="0"/>
              <a:t>26k</a:t>
            </a:r>
            <a:r>
              <a:rPr lang="it-IT" sz="1600" dirty="0"/>
              <a:t> </a:t>
            </a:r>
            <a:r>
              <a:rPr lang="it-IT" sz="1600" dirty="0" err="1"/>
              <a:t>rev</a:t>
            </a:r>
            <a:r>
              <a:rPr lang="it-IT" sz="1600" dirty="0"/>
              <a:t> annotate)</a:t>
            </a:r>
          </a:p>
          <a:p>
            <a:pPr lvl="2"/>
            <a:r>
              <a:rPr lang="it-IT" sz="1600" b="1" dirty="0"/>
              <a:t>IT: </a:t>
            </a:r>
            <a:r>
              <a:rPr lang="it-IT" sz="1600" dirty="0"/>
              <a:t>data </a:t>
            </a:r>
            <a:r>
              <a:rPr lang="it-IT" sz="1600" dirty="0" err="1"/>
              <a:t>augmentation</a:t>
            </a:r>
            <a:r>
              <a:rPr lang="it-IT" sz="1600" dirty="0"/>
              <a:t> sfruttando traduzione da EN + social IT dataset  (</a:t>
            </a:r>
            <a:r>
              <a:rPr lang="it-IT" sz="1600" i="1" dirty="0"/>
              <a:t>26k</a:t>
            </a:r>
            <a:r>
              <a:rPr lang="it-IT" sz="1600" dirty="0"/>
              <a:t> reviews annotate)</a:t>
            </a:r>
          </a:p>
          <a:p>
            <a:pPr lvl="2"/>
            <a:r>
              <a:rPr lang="it-IT" sz="1600" b="1" dirty="0"/>
              <a:t>KO: </a:t>
            </a:r>
            <a:r>
              <a:rPr lang="it-IT" sz="1600" dirty="0"/>
              <a:t>Movie reviews KO per emo + aggiunta di neutre prese da :</a:t>
            </a:r>
            <a:r>
              <a:rPr lang="it-IT" sz="1600" i="1" dirty="0" err="1"/>
              <a:t>polarity</a:t>
            </a:r>
            <a:r>
              <a:rPr lang="it-IT" sz="1600" i="1" dirty="0"/>
              <a:t> ALSA </a:t>
            </a:r>
            <a:r>
              <a:rPr lang="it-IT" sz="1600" dirty="0"/>
              <a:t>dataset, </a:t>
            </a:r>
            <a:r>
              <a:rPr lang="it-IT" sz="1600" i="1" dirty="0" err="1"/>
              <a:t>polarity</a:t>
            </a:r>
            <a:r>
              <a:rPr lang="it-IT" sz="1600" i="1" dirty="0"/>
              <a:t> book reviews</a:t>
            </a:r>
            <a:r>
              <a:rPr lang="it-IT" sz="1600" dirty="0"/>
              <a:t>, </a:t>
            </a:r>
            <a:r>
              <a:rPr lang="it-IT" sz="1600" dirty="0" err="1"/>
              <a:t>emotion</a:t>
            </a:r>
            <a:r>
              <a:rPr lang="it-IT" sz="1600" dirty="0"/>
              <a:t> </a:t>
            </a:r>
            <a:r>
              <a:rPr lang="it-IT" sz="1600" dirty="0" err="1"/>
              <a:t>movierev</a:t>
            </a:r>
            <a:r>
              <a:rPr lang="it-IT" sz="1600" dirty="0"/>
              <a:t> EN (</a:t>
            </a:r>
            <a:r>
              <a:rPr lang="it-IT" sz="1600" i="1" dirty="0"/>
              <a:t>29k</a:t>
            </a:r>
            <a:r>
              <a:rPr lang="it-IT" sz="1600" dirty="0"/>
              <a:t> </a:t>
            </a:r>
            <a:r>
              <a:rPr lang="it-IT" sz="1600" dirty="0" err="1"/>
              <a:t>rev</a:t>
            </a:r>
            <a:r>
              <a:rPr lang="it-IT" sz="1600" dirty="0"/>
              <a:t> annotate)</a:t>
            </a:r>
          </a:p>
          <a:p>
            <a:pPr marL="914400" lvl="2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88481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/>
          <a:lstStyle/>
          <a:p>
            <a:r>
              <a:rPr lang="it-IT" b="1" dirty="0" err="1"/>
              <a:t>Mdef</a:t>
            </a:r>
            <a:r>
              <a:rPr lang="it-IT" dirty="0"/>
              <a:t> è il modello della strategia finale, e presenta le seguenti caratteristiche/fasi:</a:t>
            </a:r>
          </a:p>
          <a:p>
            <a:pPr lvl="1"/>
            <a:r>
              <a:rPr lang="it-IT" dirty="0"/>
              <a:t>Confronto dello stesso </a:t>
            </a:r>
            <a:r>
              <a:rPr lang="it-IT" dirty="0" err="1"/>
              <a:t>train</a:t>
            </a:r>
            <a:r>
              <a:rPr lang="it-IT" dirty="0"/>
              <a:t>/test/</a:t>
            </a:r>
            <a:r>
              <a:rPr lang="it-IT" dirty="0" err="1"/>
              <a:t>dev</a:t>
            </a:r>
            <a:r>
              <a:rPr lang="it-IT" dirty="0"/>
              <a:t> split su 2 modelli: </a:t>
            </a:r>
            <a:r>
              <a:rPr lang="it-IT" dirty="0" err="1"/>
              <a:t>mBERT</a:t>
            </a:r>
            <a:r>
              <a:rPr lang="it-IT" dirty="0"/>
              <a:t> (def1) ed XLM-R (def2)</a:t>
            </a:r>
          </a:p>
          <a:p>
            <a:pPr lvl="1"/>
            <a:r>
              <a:rPr lang="it-IT" dirty="0"/>
              <a:t>Il dataset per addestrare il modello è stato composto cercando di equilibrare le classi tra loro in generale ed all’interno di ogni lingua, e si è cercato di equilibrare il numero di recensioni inserite per lingua</a:t>
            </a:r>
          </a:p>
          <a:p>
            <a:pPr lvl="1"/>
            <a:r>
              <a:rPr lang="it-IT" dirty="0"/>
              <a:t>Dagli studi precedenti dovrebbe essere la composizione migliore</a:t>
            </a:r>
          </a:p>
          <a:p>
            <a:pPr lvl="1"/>
            <a:r>
              <a:rPr lang="it-IT" dirty="0"/>
              <a:t>Ottenimento risultati di </a:t>
            </a:r>
            <a:r>
              <a:rPr lang="it-IT" dirty="0" err="1"/>
              <a:t>accuracy</a:t>
            </a:r>
            <a:r>
              <a:rPr lang="it-IT" dirty="0"/>
              <a:t> ed F1 sul test set (riportati in tabella </a:t>
            </a:r>
            <a:r>
              <a:rPr lang="it-IT" dirty="0" err="1"/>
              <a:t>excel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Ottenimento risultati sul Benchmark dataset con aiuto (dicendo al modello a priori il numero di classi che si trovano nel </a:t>
            </a:r>
            <a:r>
              <a:rPr lang="it-IT" dirty="0" err="1"/>
              <a:t>bench</a:t>
            </a:r>
            <a:r>
              <a:rPr lang="it-IT" dirty="0"/>
              <a:t> set) al modello e senza aiuto al modello nel riconoscimento delle classi, come per </a:t>
            </a:r>
            <a:r>
              <a:rPr lang="it-IT" dirty="0" err="1"/>
              <a:t>polarity</a:t>
            </a:r>
            <a:r>
              <a:rPr lang="it-IT" dirty="0"/>
              <a:t> (</a:t>
            </a:r>
            <a:r>
              <a:rPr lang="it-IT" dirty="0" err="1"/>
              <a:t>Evaluation_emotions.jpynb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Confronto tra i 2 e scelta del migliore: XLM-R è migliore in tutte le statistiche come si evince dalla tabella </a:t>
            </a:r>
            <a:r>
              <a:rPr lang="it-IT" dirty="0" err="1"/>
              <a:t>excel</a:t>
            </a:r>
            <a:endParaRPr lang="it-IT" dirty="0"/>
          </a:p>
          <a:p>
            <a:pPr lvl="1"/>
            <a:r>
              <a:rPr lang="it-IT" dirty="0"/>
              <a:t>Risultati soddisfacenti per </a:t>
            </a:r>
            <a:r>
              <a:rPr lang="it-IT" dirty="0" err="1"/>
              <a:t>Emotion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740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47572</TotalTime>
  <Words>1862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Fine Tuning BERT Emotion Detection</vt:lpstr>
      <vt:lpstr>STRATEGIA DI ANALISI EMOTIONS EXTRACTION </vt:lpstr>
      <vt:lpstr>CREAZIONE DATASET </vt:lpstr>
      <vt:lpstr>STRATEGIA DI ANALISI EMOTIONS EXTRACTION</vt:lpstr>
      <vt:lpstr>PRIMI RISULTATI ED IMPROVEMENT DELL’ANALISI</vt:lpstr>
      <vt:lpstr>PRIME CONCLUSIONI </vt:lpstr>
      <vt:lpstr>IMPROVEMENT STRATEGIA E CONCLUSIONI</vt:lpstr>
      <vt:lpstr>IMPROVEMENT ANALISI</vt:lpstr>
      <vt:lpstr>STRATEGIA FINALE</vt:lpstr>
      <vt:lpstr>PROVA SUI NOSTRI DATI</vt:lpstr>
      <vt:lpstr>RISULTATI EN</vt:lpstr>
      <vt:lpstr>RISULTATI IT</vt:lpstr>
      <vt:lpstr>RISULTATI EN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BERT Emotion Detection</dc:title>
  <dc:creator>a.fossati@campus.unimib.it</dc:creator>
  <cp:lastModifiedBy>a.fossati@campus.unimib.it</cp:lastModifiedBy>
  <cp:revision>54</cp:revision>
  <dcterms:created xsi:type="dcterms:W3CDTF">2022-02-15T16:53:12Z</dcterms:created>
  <dcterms:modified xsi:type="dcterms:W3CDTF">2022-03-20T17:45:49Z</dcterms:modified>
</cp:coreProperties>
</file>