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8" r:id="rId5"/>
    <p:sldId id="25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C41A54-B289-489C-87E4-3DC02B8C8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B6742B1-9EB1-42E8-B1F1-AAF20B400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CC8A22-E2A4-4CF7-9B0B-0BF23484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B1AC-DAEC-4328-9A93-C34C192A61BA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064C0A-BD2E-4C8B-88A3-CABE9753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FA33EB-88F8-4ADF-A82F-93041242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5065-C62A-4E66-A5D9-22C2E4489F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915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F7C5CB-98A4-45EA-9835-21EF8976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463CB36-62C1-48F6-8901-E0B04B0B4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5ED7A9-EB7C-46B5-9E36-5FA165C6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B1AC-DAEC-4328-9A93-C34C192A61BA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1A213D-0175-439F-8005-D06D21FDC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DBAB49-5820-4A3A-BC67-8A815928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5065-C62A-4E66-A5D9-22C2E4489F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043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0709C3C-B239-4A40-A4FF-795F5DD52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B1E9D29-ED5C-430F-B6FD-294502123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8AD998-F078-4ED7-A486-63632655B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B1AC-DAEC-4328-9A93-C34C192A61BA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8A2C3F-F75C-45D9-B312-FF7CD186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67AF24-6E04-427D-BC6D-6859808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5065-C62A-4E66-A5D9-22C2E4489F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304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9027F8-B84E-4692-A078-B04F7532C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CB0E1A-F13F-49AD-A93F-48230E3AD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FFC819-3022-45C3-A533-CDCB4596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B1AC-DAEC-4328-9A93-C34C192A61BA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52E5B6-293A-4972-8DF0-F5CD37586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BA810B-BFF6-4847-A501-36102995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5065-C62A-4E66-A5D9-22C2E4489F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12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A431AB-9138-407E-BD9C-41DE50D9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0389ACE-E1E3-49C2-9621-F9EC3E767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66A5EF-9E17-4F41-B040-8C55BE524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B1AC-DAEC-4328-9A93-C34C192A61BA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1315BD-4002-4434-BB55-7C2AEA76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56F619-0501-404F-828D-926D832B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5065-C62A-4E66-A5D9-22C2E4489F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915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C71AC7-CDDD-4A73-8F9B-31DEAF6D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383FE6-AF79-48AB-88CC-BA9BB8471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94A91F-9166-41F4-8560-190ABEF2B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B953480-977C-4774-AE65-4239421A0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B1AC-DAEC-4328-9A93-C34C192A61BA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EE8EDA5-7EA5-4818-A103-E16496CD9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93F4A8-AA40-4969-B683-D2A84990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5065-C62A-4E66-A5D9-22C2E4489F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968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74CB85-ABBB-42E8-B649-8F74B123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90C23A-74B8-4A53-8CB1-4408FAE30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AA0025A-800D-4A85-80CD-A5A9D080A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1F10321-F3B8-409F-9726-38BDF9DF1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415C58D-4D26-44A2-9130-BDE30EBD1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5543D42-9C12-47E2-9AC5-B99056C1B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B1AC-DAEC-4328-9A93-C34C192A61BA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8CDBC2-1FF6-4B41-AB03-614973537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9D0DCE0-E824-4449-A66C-7F0FF118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5065-C62A-4E66-A5D9-22C2E4489F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181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24902C-88AD-4AF0-A0AB-63DA7395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B62AF71-65B3-4C44-A7A0-376F7888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B1AC-DAEC-4328-9A93-C34C192A61BA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AE6AEB-E471-4B2A-ACC0-AB5A4A1A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C646328-8063-4AE6-91AD-9F8C26C4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5065-C62A-4E66-A5D9-22C2E4489F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098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C55B4E0-A78C-4589-AD4E-D022F599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B1AC-DAEC-4328-9A93-C34C192A61BA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62793FF-9E75-432F-96A5-48F6B9C9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A69060-38B8-4A6B-AF8C-AD45FC60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5065-C62A-4E66-A5D9-22C2E4489F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5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F3F72C-1041-43CD-A85C-DF6AB084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3EAAC3-0E39-4FAE-9426-B1C4FF2EE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E5C445-C20D-4D06-957B-5884045F7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DB29C25-9DAD-41A6-A6C8-C3C78C6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B1AC-DAEC-4328-9A93-C34C192A61BA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AD9D668-F44A-4126-9E75-08F6FA7E0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0CDFC98-AF72-4E98-86E9-765D248E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5065-C62A-4E66-A5D9-22C2E4489F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262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876649-D2C6-4AEC-A2C1-4407F29F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AEFEC30-6859-4A65-BFE2-37DBBDA7E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2E856A3-7EC5-4CB8-9AFC-EC439925B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DA727CC-5D15-44DD-A02A-8441AF0C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B1AC-DAEC-4328-9A93-C34C192A61BA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F8BA3E-F0A0-406C-BB94-1946E860F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76DC66-93E8-4C0A-B2DD-CDFC67C5D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5065-C62A-4E66-A5D9-22C2E4489F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947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347AEA6-CB1A-40E7-946E-CDEBDE0A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B57FCCC-BFFC-4D22-A7CA-564A3D480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8CD804-6C51-43F2-87D5-737D9786C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4B1AC-DAEC-4328-9A93-C34C192A61BA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4A5091-34F3-471F-B7A7-A2E9F527F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DC73DC-CEFB-4CC2-A38A-B3C7A3AC2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C5065-C62A-4E66-A5D9-22C2E4489F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78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5.00547" TargetMode="External"/><Relationship Id="rId2" Type="http://schemas.openxmlformats.org/officeDocument/2006/relationships/hyperlink" Target="https://arxiv.org/abs/1910.1176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assing2961/KMRE" TargetMode="External"/><Relationship Id="rId5" Type="http://schemas.openxmlformats.org/officeDocument/2006/relationships/hyperlink" Target="https://www.researchgate.net/publication/347677871_MultiEmotions-It_a_New_Dataset_for_Opinion_Polarity_and_Emotion_Analysis_for_Italian" TargetMode="External"/><Relationship Id="rId4" Type="http://schemas.openxmlformats.org/officeDocument/2006/relationships/hyperlink" Target="https://paperswithcode.com/dataset/emo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ffro.github.io/projects/emotion-detection-on-movie-review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7BF121-A844-4A33-BC19-C5A6FCF5A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325" y="180975"/>
            <a:ext cx="11677650" cy="3248025"/>
          </a:xfrm>
        </p:spPr>
        <p:txBody>
          <a:bodyPr/>
          <a:lstStyle/>
          <a:p>
            <a:r>
              <a:rPr lang="it-IT" b="1" i="1" u="sng" dirty="0">
                <a:solidFill>
                  <a:srgbClr val="FF0000"/>
                </a:solidFill>
              </a:rPr>
              <a:t>Fine Tuning BERT </a:t>
            </a:r>
            <a:r>
              <a:rPr lang="it-IT" b="1" i="1" u="sng" dirty="0" err="1">
                <a:solidFill>
                  <a:srgbClr val="FF0000"/>
                </a:solidFill>
              </a:rPr>
              <a:t>Emotion</a:t>
            </a:r>
            <a:r>
              <a:rPr lang="it-IT" b="1" i="1" u="sng" dirty="0">
                <a:solidFill>
                  <a:srgbClr val="FF0000"/>
                </a:solidFill>
              </a:rPr>
              <a:t> </a:t>
            </a:r>
            <a:r>
              <a:rPr lang="it-IT" b="1" i="1" u="sng" dirty="0" err="1">
                <a:solidFill>
                  <a:srgbClr val="FF0000"/>
                </a:solidFill>
              </a:rPr>
              <a:t>Detection</a:t>
            </a:r>
            <a:endParaRPr lang="it-IT" b="1" i="1" u="sng" dirty="0">
              <a:solidFill>
                <a:srgbClr val="FF0000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FEC787-8832-409F-BD15-98A742C85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524" y="5181599"/>
            <a:ext cx="10467975" cy="1600199"/>
          </a:xfrm>
        </p:spPr>
        <p:txBody>
          <a:bodyPr/>
          <a:lstStyle/>
          <a:p>
            <a:r>
              <a:rPr lang="it-IT" dirty="0"/>
              <a:t>Alessandro Fossati, </a:t>
            </a:r>
            <a:r>
              <a:rPr lang="it-IT" dirty="0" err="1"/>
              <a:t>DataScience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3632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18ECDC-59A8-4F8A-ABE4-9F86965B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" y="79899"/>
            <a:ext cx="12032202" cy="1251751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0634DF-B445-49ED-9F5B-2650A89C0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3" y="1411550"/>
            <a:ext cx="11967100" cy="5366551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1247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18ECDC-59A8-4F8A-ABE4-9F86965B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" y="79899"/>
            <a:ext cx="12032202" cy="1251751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0634DF-B445-49ED-9F5B-2650A89C0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3" y="1411550"/>
            <a:ext cx="11967100" cy="5366551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416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7B9D7D-C3B9-4E89-80B7-F809B910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98" y="0"/>
            <a:ext cx="11059602" cy="1047565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STRATEGIA DI ANALISI EMOTIONS EXTRACTION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74919A-1992-4ADE-B3F4-B62056456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" y="790113"/>
            <a:ext cx="11847443" cy="5822322"/>
          </a:xfrm>
        </p:spPr>
        <p:txBody>
          <a:bodyPr>
            <a:normAutofit/>
          </a:bodyPr>
          <a:lstStyle/>
          <a:p>
            <a:endParaRPr lang="it-IT" sz="1800" dirty="0"/>
          </a:p>
          <a:p>
            <a:r>
              <a:rPr lang="it-IT" sz="2000" dirty="0"/>
              <a:t>Estrazione di output relativi a 7 categorie di emozioni da modelli BERT post-FT: </a:t>
            </a:r>
          </a:p>
          <a:p>
            <a:pPr marL="0" indent="0">
              <a:buNone/>
            </a:pPr>
            <a:endParaRPr lang="it-IT" sz="2000" dirty="0"/>
          </a:p>
          <a:p>
            <a:pPr lvl="1"/>
            <a:r>
              <a:rPr lang="it-IT" sz="2000" dirty="0"/>
              <a:t>Emozioni cercate: Anger, </a:t>
            </a:r>
            <a:r>
              <a:rPr lang="it-IT" sz="2000" dirty="0" err="1"/>
              <a:t>Disgust</a:t>
            </a:r>
            <a:r>
              <a:rPr lang="it-IT" sz="2000" dirty="0"/>
              <a:t>, </a:t>
            </a:r>
            <a:r>
              <a:rPr lang="it-IT" sz="2000" dirty="0" err="1"/>
              <a:t>Fear</a:t>
            </a:r>
            <a:r>
              <a:rPr lang="it-IT" sz="2000" dirty="0"/>
              <a:t>, Joy, </a:t>
            </a:r>
            <a:r>
              <a:rPr lang="it-IT" sz="2000" dirty="0" err="1"/>
              <a:t>Neutral</a:t>
            </a:r>
            <a:r>
              <a:rPr lang="it-IT" sz="2000" dirty="0"/>
              <a:t>, </a:t>
            </a:r>
            <a:r>
              <a:rPr lang="it-IT" sz="2000" dirty="0" err="1"/>
              <a:t>Sadness</a:t>
            </a:r>
            <a:r>
              <a:rPr lang="it-IT" sz="2000" dirty="0"/>
              <a:t>, </a:t>
            </a:r>
            <a:r>
              <a:rPr lang="it-IT" sz="2000" dirty="0" err="1"/>
              <a:t>Surprise</a:t>
            </a:r>
            <a:r>
              <a:rPr lang="it-IT" sz="2000" dirty="0"/>
              <a:t>. Meno se ne selezionano più facile è per il modello apprendere e classificare</a:t>
            </a:r>
          </a:p>
          <a:p>
            <a:pPr marL="457200" lvl="1" indent="0">
              <a:buNone/>
            </a:pPr>
            <a:endParaRPr lang="it-IT" sz="2000" dirty="0"/>
          </a:p>
          <a:p>
            <a:pPr lvl="1"/>
            <a:r>
              <a:rPr lang="it-IT" sz="2000" dirty="0"/>
              <a:t>Il dataset KO non include annotazione </a:t>
            </a:r>
            <a:r>
              <a:rPr lang="it-IT" sz="2000" dirty="0" err="1"/>
              <a:t>Neutral</a:t>
            </a:r>
            <a:r>
              <a:rPr lang="it-IT" sz="2000" dirty="0"/>
              <a:t>, mentre gli altri si</a:t>
            </a:r>
          </a:p>
          <a:p>
            <a:pPr marL="914400" lvl="2" indent="0">
              <a:buNone/>
            </a:pPr>
            <a:endParaRPr lang="it-IT" dirty="0"/>
          </a:p>
          <a:p>
            <a:pPr lvl="1"/>
            <a:r>
              <a:rPr lang="it-IT" sz="2000" dirty="0"/>
              <a:t>FT </a:t>
            </a:r>
            <a:r>
              <a:rPr lang="it-IT" sz="2000" dirty="0" err="1"/>
              <a:t>DistilmBERT</a:t>
            </a:r>
            <a:r>
              <a:rPr lang="it-IT" sz="2000" dirty="0"/>
              <a:t> con dataset fiction/social media/movie EN, KO, IT annotati per </a:t>
            </a:r>
            <a:r>
              <a:rPr lang="it-IT" sz="2000" dirty="0" err="1"/>
              <a:t>EmotionDetection</a:t>
            </a:r>
            <a:r>
              <a:rPr lang="it-IT" sz="2000" dirty="0"/>
              <a:t>:</a:t>
            </a:r>
          </a:p>
          <a:p>
            <a:pPr lvl="2"/>
            <a:r>
              <a:rPr lang="it-IT" b="1" dirty="0"/>
              <a:t>EN dataset</a:t>
            </a:r>
            <a:r>
              <a:rPr lang="it-IT" dirty="0"/>
              <a:t>:</a:t>
            </a:r>
          </a:p>
          <a:p>
            <a:pPr lvl="3"/>
            <a:r>
              <a:rPr lang="it-IT" sz="2000" dirty="0">
                <a:hlinkClick r:id="rId2"/>
              </a:rPr>
              <a:t>DENS</a:t>
            </a:r>
            <a:r>
              <a:rPr lang="it-IT" sz="2000" dirty="0"/>
              <a:t> , interi paragrafi dalla letteratura inglese annotati</a:t>
            </a:r>
          </a:p>
          <a:p>
            <a:pPr lvl="3"/>
            <a:r>
              <a:rPr lang="it-IT" sz="2000" dirty="0" err="1">
                <a:hlinkClick r:id="rId3"/>
              </a:rPr>
              <a:t>GoEmotions</a:t>
            </a:r>
            <a:r>
              <a:rPr lang="it-IT" sz="2000" dirty="0"/>
              <a:t> , </a:t>
            </a:r>
            <a:r>
              <a:rPr lang="it-IT" sz="2000" dirty="0">
                <a:hlinkClick r:id="rId4"/>
              </a:rPr>
              <a:t>CARER</a:t>
            </a:r>
            <a:r>
              <a:rPr lang="it-IT" sz="2000" dirty="0"/>
              <a:t> reviews annotate da social media inglesi. I dataset vengono uniti</a:t>
            </a:r>
          </a:p>
          <a:p>
            <a:pPr lvl="2"/>
            <a:r>
              <a:rPr lang="it-IT" b="1" dirty="0"/>
              <a:t>IT dataset</a:t>
            </a:r>
            <a:r>
              <a:rPr lang="it-IT" dirty="0"/>
              <a:t>:</a:t>
            </a:r>
          </a:p>
          <a:p>
            <a:pPr lvl="3"/>
            <a:r>
              <a:rPr lang="it-IT" sz="2000" dirty="0" err="1">
                <a:hlinkClick r:id="rId5"/>
              </a:rPr>
              <a:t>YouTube&amp;FacebookIT</a:t>
            </a:r>
            <a:r>
              <a:rPr lang="it-IT" sz="2000" dirty="0"/>
              <a:t>  , annotazione prese da YouTube e da </a:t>
            </a:r>
            <a:r>
              <a:rPr lang="it-IT" sz="2000" dirty="0" err="1"/>
              <a:t>facebook</a:t>
            </a:r>
            <a:r>
              <a:rPr lang="it-IT" sz="2000" dirty="0"/>
              <a:t> IT</a:t>
            </a:r>
          </a:p>
          <a:p>
            <a:pPr lvl="2"/>
            <a:endParaRPr lang="it-IT" u="sng" dirty="0"/>
          </a:p>
          <a:p>
            <a:pPr lvl="2"/>
            <a:r>
              <a:rPr lang="it-IT" b="1" dirty="0"/>
              <a:t>KO dataset</a:t>
            </a:r>
            <a:r>
              <a:rPr lang="it-IT" dirty="0"/>
              <a:t>:</a:t>
            </a:r>
          </a:p>
          <a:p>
            <a:pPr lvl="3"/>
            <a:r>
              <a:rPr lang="it-IT" sz="2000" dirty="0">
                <a:hlinkClick r:id="rId6"/>
              </a:rPr>
              <a:t>KMRE</a:t>
            </a:r>
            <a:r>
              <a:rPr lang="it-IT" sz="2000" dirty="0"/>
              <a:t> : annotazioni da frasi prese da NSMC (movie review domain)</a:t>
            </a:r>
          </a:p>
          <a:p>
            <a:pPr marL="1371600" lvl="3" indent="0">
              <a:buNone/>
            </a:pPr>
            <a:endParaRPr lang="it-IT" sz="1800" dirty="0"/>
          </a:p>
          <a:p>
            <a:pPr marL="1371600" lvl="3" indent="0">
              <a:buNone/>
            </a:pPr>
            <a:endParaRPr lang="it-IT" sz="1800" dirty="0"/>
          </a:p>
          <a:p>
            <a:pPr marL="1371600" lvl="3" indent="0">
              <a:buNone/>
            </a:pPr>
            <a:endParaRPr lang="it-IT" dirty="0"/>
          </a:p>
          <a:p>
            <a:pPr lvl="3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827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A420BB-FE96-423B-B6AC-A00C18C5D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5" y="2"/>
            <a:ext cx="11700769" cy="1251750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CREAZIONE DATASET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09A9CC-3139-443E-B242-63DBEF4D9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85" y="1509204"/>
            <a:ext cx="11700769" cy="5144612"/>
          </a:xfrm>
        </p:spPr>
        <p:txBody>
          <a:bodyPr>
            <a:normAutofit/>
          </a:bodyPr>
          <a:lstStyle/>
          <a:p>
            <a:r>
              <a:rPr lang="it-IT" sz="2000" dirty="0"/>
              <a:t>Pulizia dei dataset e filtro in maniera tale da ottenere solo le classi che ci interessano (prima 7 poi 5, come si evince dalle successive slide)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Creazione di Train/Test/Dev iniziali </a:t>
            </a:r>
            <a:r>
              <a:rPr lang="it-IT" sz="2000" i="1" dirty="0"/>
              <a:t>70-25-5 %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Utilizzo del </a:t>
            </a:r>
            <a:r>
              <a:rPr lang="it-IT" sz="2000" dirty="0" err="1"/>
              <a:t>dev</a:t>
            </a:r>
            <a:r>
              <a:rPr lang="it-IT" sz="2000" dirty="0"/>
              <a:t> set per scovare i parametri migliori per le due strategie che verranno introdotte nella prossima slide (tenendo conto l’importanza del </a:t>
            </a:r>
            <a:r>
              <a:rPr lang="it-IT" sz="2000" dirty="0" err="1"/>
              <a:t>learn</a:t>
            </a:r>
            <a:r>
              <a:rPr lang="it-IT" sz="2000" dirty="0"/>
              <a:t> rate Adam 2e-5)</a:t>
            </a:r>
          </a:p>
          <a:p>
            <a:r>
              <a:rPr lang="it-IT" sz="2000" dirty="0"/>
              <a:t>Creazione di due test set fissi, uno per strategia logicamente, in maniera tale da poter confrontare agevolmente i risultati (più uno aggiuntivo quando si passa da 7 a 5 classi)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Creazione di numerosi </a:t>
            </a:r>
            <a:r>
              <a:rPr lang="it-IT" sz="2000" dirty="0" err="1"/>
              <a:t>train</a:t>
            </a:r>
            <a:r>
              <a:rPr lang="it-IT" sz="2000" dirty="0"/>
              <a:t> set a seconda della strategia e del modello (vedi prossima slide)</a:t>
            </a:r>
          </a:p>
          <a:p>
            <a:r>
              <a:rPr lang="it-IT" sz="2000"/>
              <a:t>L’obiettivo è </a:t>
            </a:r>
            <a:r>
              <a:rPr lang="it-IT" sz="2000" dirty="0"/>
              <a:t>quello di accoppiare ad ogni frase una emozione, </a:t>
            </a:r>
            <a:r>
              <a:rPr lang="it-IT" sz="2000" dirty="0" err="1"/>
              <a:t>cosicchè</a:t>
            </a:r>
            <a:r>
              <a:rPr lang="it-IT" sz="2000" dirty="0"/>
              <a:t> il nostro modello possa abituarsi a predire un unico label per le frasi singoli. Per la review verranno predette tante emozioni tante quante sono le frasi</a:t>
            </a:r>
          </a:p>
        </p:txBody>
      </p:sp>
    </p:spTree>
    <p:extLst>
      <p:ext uri="{BB962C8B-B14F-4D97-AF65-F5344CB8AC3E}">
        <p14:creationId xmlns:p14="http://schemas.microsoft.com/office/powerpoint/2010/main" val="260640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2C9411-EA75-4221-BB49-9E41A03A0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25118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STRATEGIA DI ANALISI EMOTIONS EXTRACTION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9348D3-5A2C-4A76-9AF4-46FE6E340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5119"/>
            <a:ext cx="12192000" cy="5632880"/>
          </a:xfrm>
        </p:spPr>
        <p:txBody>
          <a:bodyPr/>
          <a:lstStyle/>
          <a:p>
            <a:r>
              <a:rPr lang="it-IT" sz="1800" b="1" dirty="0"/>
              <a:t>Strategy 1:</a:t>
            </a:r>
          </a:p>
          <a:p>
            <a:pPr lvl="1"/>
            <a:r>
              <a:rPr lang="it-IT" sz="1800" dirty="0"/>
              <a:t>Si sceglie </a:t>
            </a:r>
            <a:r>
              <a:rPr lang="it-IT" sz="1800" b="1" dirty="0"/>
              <a:t>DENS</a:t>
            </a:r>
            <a:r>
              <a:rPr lang="it-IT" sz="1800" dirty="0"/>
              <a:t> come dataset per </a:t>
            </a:r>
            <a:r>
              <a:rPr lang="it-IT" sz="1800" b="1" dirty="0"/>
              <a:t>EN</a:t>
            </a:r>
          </a:p>
          <a:p>
            <a:pPr lvl="1"/>
            <a:r>
              <a:rPr lang="it-IT" sz="1800" dirty="0"/>
              <a:t>Problematica: diversità di lunghezza rispetto ad IT e KO, in quanto DENS EN è composto da paragrafi annotati, mentre gli altri 2 da recensioni brevi e medie, riconducibili a frasi di fatto</a:t>
            </a:r>
          </a:p>
          <a:p>
            <a:pPr lvl="1"/>
            <a:r>
              <a:rPr lang="it-IT" sz="1800" dirty="0"/>
              <a:t>Si effettua un confronto di risultati tra i modelli sotto elencati:</a:t>
            </a:r>
          </a:p>
          <a:p>
            <a:pPr lvl="2"/>
            <a:r>
              <a:rPr lang="it-IT" sz="1800" i="1" dirty="0"/>
              <a:t>Baseline</a:t>
            </a:r>
          </a:p>
          <a:p>
            <a:pPr lvl="2"/>
            <a:r>
              <a:rPr lang="it-IT" sz="1800" i="1" dirty="0"/>
              <a:t>M11</a:t>
            </a:r>
            <a:r>
              <a:rPr lang="it-IT" sz="1800" dirty="0"/>
              <a:t>: modello con </a:t>
            </a:r>
            <a:r>
              <a:rPr lang="it-IT" sz="1800" dirty="0" err="1"/>
              <a:t>train</a:t>
            </a:r>
            <a:r>
              <a:rPr lang="it-IT" sz="1800" dirty="0"/>
              <a:t> livellato in quanto a numero di osservazioni inserite per lingua (2100 l’una circa)</a:t>
            </a:r>
          </a:p>
          <a:p>
            <a:pPr lvl="2"/>
            <a:r>
              <a:rPr lang="it-IT" sz="1800" i="1" dirty="0"/>
              <a:t>M12</a:t>
            </a:r>
            <a:r>
              <a:rPr lang="it-IT" sz="1800" dirty="0"/>
              <a:t>: modello con </a:t>
            </a:r>
            <a:r>
              <a:rPr lang="it-IT" sz="1800" dirty="0" err="1"/>
              <a:t>train</a:t>
            </a:r>
            <a:r>
              <a:rPr lang="it-IT" sz="1800" dirty="0"/>
              <a:t> set  livellato tra en e ko (2100 IT, 6k KO e 6k EN)</a:t>
            </a:r>
          </a:p>
          <a:p>
            <a:pPr lvl="2"/>
            <a:r>
              <a:rPr lang="it-IT" sz="1800" i="1" dirty="0"/>
              <a:t>M13</a:t>
            </a:r>
            <a:r>
              <a:rPr lang="it-IT" sz="1800" dirty="0"/>
              <a:t>: modello con </a:t>
            </a:r>
            <a:r>
              <a:rPr lang="it-IT" sz="1800" dirty="0" err="1"/>
              <a:t>train</a:t>
            </a:r>
            <a:r>
              <a:rPr lang="it-IT" sz="1800" dirty="0"/>
              <a:t> set sbilanciato a favore di KO (2100 IT, 6k EN, 50k KO)</a:t>
            </a:r>
          </a:p>
          <a:p>
            <a:r>
              <a:rPr lang="it-IT" sz="1800" b="1" dirty="0"/>
              <a:t>Strategy 2:</a:t>
            </a:r>
          </a:p>
          <a:p>
            <a:pPr lvl="1"/>
            <a:r>
              <a:rPr lang="it-IT" sz="1800" dirty="0"/>
              <a:t>Con scelta dei </a:t>
            </a:r>
            <a:r>
              <a:rPr lang="it-IT" sz="1800" b="1" dirty="0"/>
              <a:t>dataset social </a:t>
            </a:r>
            <a:r>
              <a:rPr lang="it-IT" sz="1800" dirty="0"/>
              <a:t>per </a:t>
            </a:r>
            <a:r>
              <a:rPr lang="it-IT" sz="1800" b="1" dirty="0"/>
              <a:t>EN</a:t>
            </a:r>
            <a:r>
              <a:rPr lang="it-IT" sz="1800" dirty="0"/>
              <a:t>, costituiti da frasi, quindi in linea con IT e KO</a:t>
            </a:r>
          </a:p>
          <a:p>
            <a:pPr lvl="1"/>
            <a:r>
              <a:rPr lang="it-IT" dirty="0"/>
              <a:t>Confronto tra:</a:t>
            </a:r>
          </a:p>
          <a:p>
            <a:pPr lvl="2"/>
            <a:r>
              <a:rPr lang="it-IT" i="1" dirty="0"/>
              <a:t>M21</a:t>
            </a:r>
            <a:r>
              <a:rPr lang="it-IT" dirty="0"/>
              <a:t>: come M11 ma con differente EN set logicamente</a:t>
            </a:r>
          </a:p>
          <a:p>
            <a:pPr lvl="2"/>
            <a:r>
              <a:rPr lang="it-IT" i="1" dirty="0"/>
              <a:t>M22</a:t>
            </a:r>
            <a:r>
              <a:rPr lang="it-IT" dirty="0"/>
              <a:t>: come M12 ma con EN differente (2100 IT, 35k EN, 35K KO circa)</a:t>
            </a:r>
          </a:p>
          <a:p>
            <a:pPr lvl="2"/>
            <a:r>
              <a:rPr lang="it-IT" i="1" dirty="0"/>
              <a:t>M23</a:t>
            </a:r>
            <a:r>
              <a:rPr lang="it-IT" dirty="0"/>
              <a:t>: come M22 ma con ulteriore livellamento tra EN e KO (2100 IT, 15k EN, 15k KO)</a:t>
            </a:r>
          </a:p>
        </p:txBody>
      </p:sp>
    </p:spTree>
    <p:extLst>
      <p:ext uri="{BB962C8B-B14F-4D97-AF65-F5344CB8AC3E}">
        <p14:creationId xmlns:p14="http://schemas.microsoft.com/office/powerpoint/2010/main" val="271131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6516EA-6206-4F8C-AAFC-990D64DF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00264" cy="1180729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PRIMI RISULTATI ED IMPROVEMENT DELL’ANALISI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920EC8-A16D-43A2-AB4F-B5023AD59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0730"/>
            <a:ext cx="12002610" cy="5677269"/>
          </a:xfrm>
        </p:spPr>
        <p:txBody>
          <a:bodyPr>
            <a:normAutofit lnSpcReduction="10000"/>
          </a:bodyPr>
          <a:lstStyle/>
          <a:p>
            <a:r>
              <a:rPr lang="it-IT" sz="2200" dirty="0"/>
              <a:t>Come </a:t>
            </a:r>
            <a:r>
              <a:rPr lang="it-IT" sz="2200" i="1" dirty="0"/>
              <a:t>primo obiettivo</a:t>
            </a:r>
            <a:r>
              <a:rPr lang="it-IT" sz="2200" dirty="0"/>
              <a:t>, nel confronto tra </a:t>
            </a:r>
            <a:r>
              <a:rPr lang="it-IT" sz="2200" i="1" dirty="0"/>
              <a:t>strategy1 e strategy2 </a:t>
            </a:r>
            <a:r>
              <a:rPr lang="it-IT" sz="2200" dirty="0"/>
              <a:t>si ha quello di trovare un vincitore assoluto o dei </a:t>
            </a:r>
            <a:r>
              <a:rPr lang="it-IT" sz="2200" i="1" dirty="0"/>
              <a:t>trend</a:t>
            </a:r>
            <a:r>
              <a:rPr lang="it-IT" sz="2200" dirty="0"/>
              <a:t> utili a capire quale possa essere il vincitore</a:t>
            </a:r>
          </a:p>
          <a:p>
            <a:r>
              <a:rPr lang="it-IT" sz="2200" dirty="0"/>
              <a:t>Si precisa che i Training set delle due strategie sono </a:t>
            </a:r>
            <a:r>
              <a:rPr lang="it-IT" sz="2200" i="1" dirty="0"/>
              <a:t>fino ad un certo punto livellati </a:t>
            </a:r>
            <a:r>
              <a:rPr lang="it-IT" sz="2200" dirty="0"/>
              <a:t>nelle 7 classi</a:t>
            </a:r>
          </a:p>
          <a:p>
            <a:r>
              <a:rPr lang="it-IT" sz="2200" dirty="0"/>
              <a:t>Si riscontra una </a:t>
            </a:r>
            <a:r>
              <a:rPr lang="it-IT" sz="2200" b="1" dirty="0"/>
              <a:t>performance generalmente sufficiente </a:t>
            </a:r>
            <a:r>
              <a:rPr lang="it-IT" sz="2200" dirty="0"/>
              <a:t>per il modello M22 e M23, tuttavia nulla di più, nulla di paragonabile ai risultati di </a:t>
            </a:r>
            <a:r>
              <a:rPr lang="it-IT" sz="2200" dirty="0" err="1"/>
              <a:t>Polarity_FT</a:t>
            </a:r>
            <a:r>
              <a:rPr lang="it-IT" sz="2200" dirty="0"/>
              <a:t>. Selezioniamo </a:t>
            </a:r>
            <a:r>
              <a:rPr lang="it-IT" sz="2200" b="1" dirty="0"/>
              <a:t>M23</a:t>
            </a:r>
            <a:r>
              <a:rPr lang="it-IT" sz="2200" dirty="0"/>
              <a:t> come modello </a:t>
            </a:r>
            <a:r>
              <a:rPr lang="it-IT" sz="2200" i="1" dirty="0"/>
              <a:t>benchmark</a:t>
            </a:r>
            <a:r>
              <a:rPr lang="it-IT" sz="2200" dirty="0"/>
              <a:t> per ora</a:t>
            </a:r>
          </a:p>
          <a:p>
            <a:r>
              <a:rPr lang="it-IT" sz="2200" dirty="0"/>
              <a:t>Si nota come aumentando le recensioni inglese e coreane, si g</a:t>
            </a:r>
            <a:r>
              <a:rPr lang="it-IT" sz="2200" i="1" dirty="0"/>
              <a:t>uadagni</a:t>
            </a:r>
            <a:r>
              <a:rPr lang="it-IT" sz="2200" dirty="0"/>
              <a:t> leggermente in performance per </a:t>
            </a:r>
            <a:r>
              <a:rPr lang="it-IT" sz="2200" i="1" dirty="0"/>
              <a:t>EN e KO</a:t>
            </a:r>
            <a:r>
              <a:rPr lang="it-IT" sz="2200" dirty="0"/>
              <a:t>, </a:t>
            </a:r>
            <a:r>
              <a:rPr lang="it-IT" sz="2200" i="1" dirty="0"/>
              <a:t>perdendo</a:t>
            </a:r>
            <a:r>
              <a:rPr lang="it-IT" sz="2200" dirty="0"/>
              <a:t> abbastanza prestazione per </a:t>
            </a:r>
            <a:r>
              <a:rPr lang="it-IT" sz="2200" i="1" dirty="0"/>
              <a:t>IT</a:t>
            </a:r>
            <a:r>
              <a:rPr lang="it-IT" sz="2200" dirty="0"/>
              <a:t>, per cui meglio equilibrare un po’ di più</a:t>
            </a:r>
          </a:p>
          <a:p>
            <a:r>
              <a:rPr lang="it-IT" sz="2200" dirty="0"/>
              <a:t>Come ci si attendeva la </a:t>
            </a:r>
            <a:r>
              <a:rPr lang="it-IT" sz="2200" i="1" dirty="0"/>
              <a:t>strategia 2 </a:t>
            </a:r>
            <a:r>
              <a:rPr lang="it-IT" sz="2200" dirty="0"/>
              <a:t>porta </a:t>
            </a:r>
            <a:r>
              <a:rPr lang="it-IT" sz="2200" i="1" dirty="0"/>
              <a:t>risultati migliori </a:t>
            </a:r>
            <a:r>
              <a:rPr lang="it-IT" sz="2200" dirty="0"/>
              <a:t>della </a:t>
            </a:r>
            <a:r>
              <a:rPr lang="it-IT" sz="2200" i="1" dirty="0"/>
              <a:t>strategia 1 </a:t>
            </a:r>
            <a:r>
              <a:rPr lang="it-IT" sz="2200" dirty="0"/>
              <a:t>grazie all’uniformità di dati di </a:t>
            </a:r>
            <a:r>
              <a:rPr lang="it-IT" sz="2200" dirty="0" err="1"/>
              <a:t>train</a:t>
            </a:r>
            <a:r>
              <a:rPr lang="it-IT" sz="2200" dirty="0"/>
              <a:t> tra lingue a livello di lunghezza</a:t>
            </a:r>
          </a:p>
          <a:p>
            <a:r>
              <a:rPr lang="it-IT" sz="2200" dirty="0"/>
              <a:t>Si cercano dunque </a:t>
            </a:r>
            <a:r>
              <a:rPr lang="it-IT" sz="2200" i="1" dirty="0"/>
              <a:t>nuove soluzioni </a:t>
            </a:r>
            <a:r>
              <a:rPr lang="it-IT" sz="2200" dirty="0"/>
              <a:t>per migliorare la situazione. In particolare si cerca di </a:t>
            </a:r>
            <a:r>
              <a:rPr lang="it-IT" sz="2200" i="1" dirty="0"/>
              <a:t>equilibrare</a:t>
            </a:r>
            <a:r>
              <a:rPr lang="it-IT" sz="2200" dirty="0"/>
              <a:t> il dataset fra le 7 classi di emozioni. Si testano i seguenti modelli, che tuttavia </a:t>
            </a:r>
            <a:r>
              <a:rPr lang="it-IT" sz="2200" i="1" dirty="0"/>
              <a:t>non portano i risultati sperati</a:t>
            </a:r>
            <a:r>
              <a:rPr lang="it-IT" sz="2200" dirty="0"/>
              <a:t>, come si può evincere dal foglio Excel dei risultati:</a:t>
            </a:r>
          </a:p>
          <a:p>
            <a:pPr lvl="1"/>
            <a:r>
              <a:rPr lang="it-IT" sz="2200" b="1" dirty="0"/>
              <a:t>M24</a:t>
            </a:r>
            <a:r>
              <a:rPr lang="it-IT" sz="2200" dirty="0"/>
              <a:t>: come M23 ma con </a:t>
            </a:r>
            <a:r>
              <a:rPr lang="it-IT" sz="2200" dirty="0" err="1"/>
              <a:t>trainset</a:t>
            </a:r>
            <a:r>
              <a:rPr lang="it-IT" sz="2200" dirty="0"/>
              <a:t> studiato ad hoc in maniera tale da avere </a:t>
            </a:r>
            <a:r>
              <a:rPr lang="it-IT" sz="2200" i="1" dirty="0"/>
              <a:t>equilibrio con le 7 classi</a:t>
            </a:r>
            <a:r>
              <a:rPr lang="it-IT" sz="2200" dirty="0"/>
              <a:t>, e con un buon numero di osservazioni (2100IT, 20k EN, 20k KO)</a:t>
            </a:r>
          </a:p>
          <a:p>
            <a:pPr lvl="1"/>
            <a:r>
              <a:rPr lang="it-IT" sz="2200" b="1" dirty="0"/>
              <a:t>M25</a:t>
            </a:r>
            <a:r>
              <a:rPr lang="it-IT" sz="2200" dirty="0"/>
              <a:t>: come M24 ma con riduzione di dati per EN e KO (più livellato, 2100IT, 10k EN, 10k KO)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7219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CAEF03-509E-4CE4-9270-214F9059A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2772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PRIME CONCLUSIONI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8760B0-2681-4C8A-A984-824974045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" y="1225118"/>
            <a:ext cx="12120977" cy="5632881"/>
          </a:xfrm>
        </p:spPr>
        <p:txBody>
          <a:bodyPr>
            <a:normAutofit/>
          </a:bodyPr>
          <a:lstStyle/>
          <a:p>
            <a:endParaRPr lang="it-IT" sz="2000" i="1" dirty="0"/>
          </a:p>
          <a:p>
            <a:r>
              <a:rPr lang="it-IT" sz="2000" i="1" dirty="0"/>
              <a:t>M24 non risulta il migliore overall </a:t>
            </a:r>
            <a:r>
              <a:rPr lang="it-IT" sz="2000" dirty="0"/>
              <a:t>solo per il numero più basso di osservazioni di training rispetto ad M23. Tuttavia c’è sempre da rispettare il </a:t>
            </a:r>
            <a:r>
              <a:rPr lang="it-IT" sz="2000" i="1" dirty="0"/>
              <a:t>trade off </a:t>
            </a:r>
            <a:r>
              <a:rPr lang="it-IT" sz="2000" dirty="0"/>
              <a:t>tra EN-KO ed IT</a:t>
            </a:r>
          </a:p>
          <a:p>
            <a:r>
              <a:rPr lang="it-IT" sz="2000" dirty="0"/>
              <a:t>Dunque il livellamento nelle classi del </a:t>
            </a:r>
            <a:r>
              <a:rPr lang="it-IT" sz="2000" dirty="0" err="1"/>
              <a:t>train</a:t>
            </a:r>
            <a:r>
              <a:rPr lang="it-IT" sz="2000" dirty="0"/>
              <a:t> porta un leggero miglioramento, ovviamente</a:t>
            </a:r>
          </a:p>
          <a:p>
            <a:r>
              <a:rPr lang="it-IT" sz="2000" dirty="0"/>
              <a:t>I pessimi risultati potrebbero essere dovuti al fatto che le </a:t>
            </a:r>
            <a:r>
              <a:rPr lang="it-IT" sz="2000" b="1" dirty="0"/>
              <a:t>7 classi sono tante </a:t>
            </a:r>
            <a:r>
              <a:rPr lang="it-IT" sz="2000" dirty="0"/>
              <a:t>per garantire una buona classificazione al modello</a:t>
            </a:r>
          </a:p>
          <a:p>
            <a:r>
              <a:rPr lang="it-IT" sz="2000" dirty="0"/>
              <a:t>Potremmo pensare di </a:t>
            </a:r>
            <a:r>
              <a:rPr lang="it-IT" sz="2000" i="1" dirty="0"/>
              <a:t>ridurre le classi, </a:t>
            </a:r>
            <a:r>
              <a:rPr lang="it-IT" sz="2000" dirty="0"/>
              <a:t>magari selezionando un set di emozioni consigliate per il domain </a:t>
            </a:r>
            <a:r>
              <a:rPr lang="it-IT" sz="2000" dirty="0" err="1"/>
              <a:t>BookReviews</a:t>
            </a:r>
            <a:endParaRPr lang="it-IT" sz="2000" dirty="0"/>
          </a:p>
          <a:p>
            <a:r>
              <a:rPr lang="it-IT" sz="2000" dirty="0"/>
              <a:t>Lavori consultati suggerivano livellamento delle classi nel </a:t>
            </a:r>
            <a:r>
              <a:rPr lang="it-IT" sz="2000" dirty="0" err="1"/>
              <a:t>train</a:t>
            </a:r>
            <a:r>
              <a:rPr lang="it-IT" sz="2000" dirty="0"/>
              <a:t>, ma non ha portato risultati sperati, oppure la </a:t>
            </a:r>
            <a:r>
              <a:rPr lang="it-IT" sz="2000" b="1" dirty="0"/>
              <a:t>data </a:t>
            </a:r>
            <a:r>
              <a:rPr lang="it-IT" sz="2000" b="1" dirty="0" err="1"/>
              <a:t>augmentation</a:t>
            </a:r>
            <a:r>
              <a:rPr lang="it-IT" sz="2000" dirty="0"/>
              <a:t>, tecnica che verrà messa in atto</a:t>
            </a:r>
          </a:p>
          <a:p>
            <a:r>
              <a:rPr lang="it-IT" sz="2000" i="1" dirty="0"/>
              <a:t>Problema KO </a:t>
            </a:r>
            <a:r>
              <a:rPr lang="it-IT" sz="2000" dirty="0"/>
              <a:t>a livello generale, mai un risultato sufficiente. Sembra che il modello abbia difficoltà con l’apprendere KO, molto più di quanto faccia per IT ed EN</a:t>
            </a:r>
          </a:p>
          <a:p>
            <a:pPr marL="457200" lvl="1" indent="0">
              <a:buNone/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56752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29BA88-59F6-4D12-ADDA-CDFB42A65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"/>
            <a:ext cx="12192000" cy="1420425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IMPROVEMENT STRATEGIA E 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C9BAE6-96E6-487A-8778-1AB6FC73F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917"/>
            <a:ext cx="12192000" cy="5473083"/>
          </a:xfrm>
        </p:spPr>
        <p:txBody>
          <a:bodyPr>
            <a:normAutofit lnSpcReduction="10000"/>
          </a:bodyPr>
          <a:lstStyle/>
          <a:p>
            <a:endParaRPr lang="it-IT" sz="2000" dirty="0"/>
          </a:p>
          <a:p>
            <a:r>
              <a:rPr lang="it-IT" sz="2000" dirty="0"/>
              <a:t>Si prova ad attuare </a:t>
            </a:r>
            <a:r>
              <a:rPr lang="it-IT" sz="2000" b="1" dirty="0"/>
              <a:t>un’altra strategia</a:t>
            </a:r>
            <a:r>
              <a:rPr lang="it-IT" sz="2000" dirty="0"/>
              <a:t>, </a:t>
            </a:r>
            <a:r>
              <a:rPr lang="it-IT" sz="2000" i="1" dirty="0"/>
              <a:t>riducendo il numero di classi da predire</a:t>
            </a:r>
            <a:r>
              <a:rPr lang="it-IT" sz="2000" dirty="0"/>
              <a:t>:</a:t>
            </a:r>
          </a:p>
          <a:p>
            <a:pPr lvl="1"/>
            <a:r>
              <a:rPr lang="it-IT" sz="2000" dirty="0"/>
              <a:t>Eliminiamo dal set i label </a:t>
            </a:r>
            <a:r>
              <a:rPr lang="it-IT" sz="2000" b="1" dirty="0" err="1"/>
              <a:t>Fear</a:t>
            </a:r>
            <a:r>
              <a:rPr lang="it-IT" sz="2000" b="1" dirty="0"/>
              <a:t> e </a:t>
            </a:r>
            <a:r>
              <a:rPr lang="it-IT" sz="2000" b="1" dirty="0" err="1"/>
              <a:t>Disgust</a:t>
            </a:r>
            <a:r>
              <a:rPr lang="it-IT" sz="2000" dirty="0"/>
              <a:t>, che erano i meno presenti, tenendo </a:t>
            </a:r>
            <a:r>
              <a:rPr lang="it-IT" sz="2000" i="1" dirty="0"/>
              <a:t>Anger, </a:t>
            </a:r>
            <a:r>
              <a:rPr lang="it-IT" sz="2000" i="1" dirty="0" err="1"/>
              <a:t>Sadness</a:t>
            </a:r>
            <a:r>
              <a:rPr lang="it-IT" sz="2000" i="1" dirty="0"/>
              <a:t>, </a:t>
            </a:r>
            <a:r>
              <a:rPr lang="it-IT" sz="2000" i="1" dirty="0" err="1"/>
              <a:t>Neutral</a:t>
            </a:r>
            <a:r>
              <a:rPr lang="it-IT" sz="2000" i="1" dirty="0"/>
              <a:t>, Joy e </a:t>
            </a:r>
            <a:r>
              <a:rPr lang="it-IT" sz="2000" i="1" dirty="0" err="1"/>
              <a:t>Surprise</a:t>
            </a:r>
            <a:r>
              <a:rPr lang="it-IT" sz="2000" i="1" dirty="0"/>
              <a:t> </a:t>
            </a:r>
            <a:r>
              <a:rPr lang="it-IT" sz="2000" dirty="0"/>
              <a:t>(2 </a:t>
            </a:r>
            <a:r>
              <a:rPr lang="it-IT" sz="2000" dirty="0" err="1"/>
              <a:t>pos</a:t>
            </a:r>
            <a:r>
              <a:rPr lang="it-IT" sz="2000" dirty="0"/>
              <a:t> e 2 </a:t>
            </a:r>
            <a:r>
              <a:rPr lang="it-IT" sz="2000" dirty="0" err="1"/>
              <a:t>neg</a:t>
            </a:r>
            <a:r>
              <a:rPr lang="it-IT" sz="2000" dirty="0"/>
              <a:t>)</a:t>
            </a:r>
          </a:p>
          <a:p>
            <a:pPr lvl="1"/>
            <a:r>
              <a:rPr lang="it-IT" sz="2000" b="1" dirty="0"/>
              <a:t>M26</a:t>
            </a:r>
            <a:r>
              <a:rPr lang="it-IT" sz="2000" dirty="0"/>
              <a:t>: </a:t>
            </a:r>
            <a:r>
              <a:rPr lang="it-IT" sz="2000" dirty="0" err="1"/>
              <a:t>trainset</a:t>
            </a:r>
            <a:r>
              <a:rPr lang="it-IT" sz="2000" dirty="0"/>
              <a:t> con (2100 IT, 25k EN e 25k KO), livellato tra le 5 classi</a:t>
            </a:r>
          </a:p>
          <a:p>
            <a:pPr lvl="1"/>
            <a:r>
              <a:rPr lang="it-IT" sz="2000" b="1" dirty="0"/>
              <a:t>M27: </a:t>
            </a:r>
            <a:r>
              <a:rPr lang="it-IT" sz="2000" dirty="0" err="1"/>
              <a:t>trainset</a:t>
            </a:r>
            <a:r>
              <a:rPr lang="it-IT" sz="2000" dirty="0"/>
              <a:t> con (15k IT, 25k EN e 20k KO circa), livellato tra le 5 classi, con data </a:t>
            </a:r>
            <a:r>
              <a:rPr lang="it-IT" sz="2000" dirty="0" err="1"/>
              <a:t>augmentation</a:t>
            </a:r>
            <a:r>
              <a:rPr lang="it-IT" sz="2000" dirty="0"/>
              <a:t> di IT, sfruttando traduzione EN-IT. In questa maniera possiamo permetterci di aumentare il numero di dati fin che possibile (60-65k per 2 epoche su </a:t>
            </a:r>
            <a:r>
              <a:rPr lang="it-IT" sz="2000" dirty="0" err="1"/>
              <a:t>colab</a:t>
            </a:r>
            <a:r>
              <a:rPr lang="it-IT" sz="2000" dirty="0"/>
              <a:t>) senza perdere prestazione IT in teoria</a:t>
            </a:r>
          </a:p>
          <a:p>
            <a:r>
              <a:rPr lang="it-IT" sz="2000" dirty="0" err="1"/>
              <a:t>Improvement</a:t>
            </a:r>
            <a:r>
              <a:rPr lang="it-IT" sz="2000" dirty="0"/>
              <a:t> generale di qualche punto di </a:t>
            </a:r>
            <a:r>
              <a:rPr lang="it-IT" sz="2000" dirty="0" err="1"/>
              <a:t>accuracy</a:t>
            </a:r>
            <a:r>
              <a:rPr lang="it-IT" sz="2000" dirty="0"/>
              <a:t> ed F1 media. Il modello ha più facilità nel predire, tuttavia meno di quanto ci si potesse aspettare</a:t>
            </a:r>
          </a:p>
          <a:p>
            <a:r>
              <a:rPr lang="it-IT" sz="2000" dirty="0"/>
              <a:t>A livello di risultati il </a:t>
            </a:r>
            <a:r>
              <a:rPr lang="it-IT" sz="2000" b="1" dirty="0"/>
              <a:t>modello migliore overall fino a qui è M26</a:t>
            </a:r>
            <a:r>
              <a:rPr lang="it-IT" sz="2000" dirty="0"/>
              <a:t>, per cui la </a:t>
            </a:r>
            <a:r>
              <a:rPr lang="it-IT" sz="2000" i="1" dirty="0"/>
              <a:t>data </a:t>
            </a:r>
            <a:r>
              <a:rPr lang="it-IT" sz="2000" i="1" dirty="0" err="1"/>
              <a:t>augmetation</a:t>
            </a:r>
            <a:r>
              <a:rPr lang="it-IT" sz="2000" i="1" dirty="0"/>
              <a:t> </a:t>
            </a:r>
            <a:r>
              <a:rPr lang="it-IT" sz="2000" dirty="0"/>
              <a:t>non porta risultati migliori, addirittura fa perdere punti </a:t>
            </a:r>
            <a:r>
              <a:rPr lang="it-IT" sz="2000" dirty="0" err="1"/>
              <a:t>accuracy</a:t>
            </a:r>
            <a:r>
              <a:rPr lang="it-IT" sz="2000" dirty="0"/>
              <a:t> ad IT, senza migliorare le altre lingue (che rimangono </a:t>
            </a:r>
            <a:r>
              <a:rPr lang="it-IT" sz="2000" dirty="0" err="1"/>
              <a:t>pressochè</a:t>
            </a:r>
            <a:r>
              <a:rPr lang="it-IT" sz="2000" dirty="0"/>
              <a:t> uguali)</a:t>
            </a:r>
          </a:p>
          <a:p>
            <a:r>
              <a:rPr lang="it-IT" sz="2000" dirty="0"/>
              <a:t>Miglioramento di KO, ma comunque </a:t>
            </a:r>
            <a:r>
              <a:rPr lang="it-IT" sz="2000" i="1" dirty="0"/>
              <a:t>non ancora sufficiente </a:t>
            </a:r>
            <a:r>
              <a:rPr lang="it-IT" sz="2000" dirty="0"/>
              <a:t>(nella tabella </a:t>
            </a:r>
            <a:r>
              <a:rPr lang="it-IT" sz="2000" dirty="0" err="1"/>
              <a:t>excel</a:t>
            </a:r>
            <a:r>
              <a:rPr lang="it-IT" sz="2000" dirty="0"/>
              <a:t> i risultati molto bassi di F1 sono dovuti al fatto che vengono classificate </a:t>
            </a:r>
            <a:r>
              <a:rPr lang="it-IT" sz="2000" dirty="0" err="1"/>
              <a:t>Neutral</a:t>
            </a:r>
            <a:r>
              <a:rPr lang="it-IT" sz="2000" dirty="0"/>
              <a:t> alcune emozioni quando di </a:t>
            </a:r>
            <a:r>
              <a:rPr lang="it-IT" sz="2000" dirty="0" err="1"/>
              <a:t>neutral</a:t>
            </a:r>
            <a:r>
              <a:rPr lang="it-IT" sz="2000" dirty="0"/>
              <a:t> non ce ne sono in KO, per cui il risultato medio è basso. Il dato pesato è comunque basso = 0.57, invece che 0.47)</a:t>
            </a:r>
          </a:p>
          <a:p>
            <a:r>
              <a:rPr lang="it-IT" sz="2000" dirty="0"/>
              <a:t>Vale la pena ridurre le classi per avere un guadagno medio generale di 5% di </a:t>
            </a:r>
            <a:r>
              <a:rPr lang="it-IT" sz="2000" dirty="0" err="1"/>
              <a:t>accuracy</a:t>
            </a:r>
            <a:r>
              <a:rPr lang="it-IT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94074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18ECDC-59A8-4F8A-ABE4-9F86965B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" y="79899"/>
            <a:ext cx="12032202" cy="887767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IMPROVEMENT ANALISI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0634DF-B445-49ED-9F5B-2650A89C0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3" y="1083076"/>
            <a:ext cx="11967100" cy="5695025"/>
          </a:xfrm>
        </p:spPr>
        <p:txBody>
          <a:bodyPr>
            <a:normAutofit/>
          </a:bodyPr>
          <a:lstStyle/>
          <a:p>
            <a:r>
              <a:rPr lang="it-IT" sz="2000" dirty="0"/>
              <a:t>Anche per </a:t>
            </a:r>
            <a:r>
              <a:rPr lang="it-IT" sz="2000" dirty="0" err="1"/>
              <a:t>Emotion</a:t>
            </a:r>
            <a:r>
              <a:rPr lang="it-IT" sz="2000" dirty="0"/>
              <a:t> si effettua un miglioramento dell’analisi applicando le seguenti tecniche:</a:t>
            </a:r>
          </a:p>
          <a:p>
            <a:pPr lvl="1"/>
            <a:r>
              <a:rPr lang="it-IT" sz="2000" dirty="0"/>
              <a:t>Passaggio al modello XLM-R migliore per gestione multilingua rispetto a </a:t>
            </a:r>
            <a:r>
              <a:rPr lang="it-IT" sz="2000" dirty="0" err="1"/>
              <a:t>mBERT</a:t>
            </a:r>
            <a:r>
              <a:rPr lang="it-IT" sz="2000" dirty="0"/>
              <a:t> in teoria</a:t>
            </a:r>
          </a:p>
          <a:p>
            <a:pPr lvl="1"/>
            <a:r>
              <a:rPr lang="it-IT" sz="2000" dirty="0" err="1"/>
              <a:t>Pre-tokenizzazione</a:t>
            </a:r>
            <a:r>
              <a:rPr lang="it-IT" sz="2000" dirty="0"/>
              <a:t> in morfemi piuttosto  che in lemmi delle recensioni KO</a:t>
            </a:r>
          </a:p>
          <a:p>
            <a:pPr lvl="1"/>
            <a:r>
              <a:rPr lang="it-IT" sz="2000" dirty="0"/>
              <a:t>Creazione di dataset di </a:t>
            </a:r>
            <a:r>
              <a:rPr lang="it-IT" sz="2000" dirty="0" err="1"/>
              <a:t>train</a:t>
            </a:r>
            <a:r>
              <a:rPr lang="it-IT" sz="2000" dirty="0"/>
              <a:t> livellati per le 6 classi considerate</a:t>
            </a:r>
          </a:p>
          <a:p>
            <a:pPr lvl="1"/>
            <a:r>
              <a:rPr lang="it-IT" sz="2000" dirty="0"/>
              <a:t>6 classi invece che 7 (si esclude </a:t>
            </a:r>
            <a:r>
              <a:rPr lang="it-IT" sz="2000" dirty="0" err="1"/>
              <a:t>Disgust</a:t>
            </a:r>
            <a:r>
              <a:rPr lang="it-IT" sz="2000" dirty="0"/>
              <a:t>, dal momento che è estremamente non livellata con le altre classi)</a:t>
            </a:r>
          </a:p>
          <a:p>
            <a:pPr lvl="1"/>
            <a:r>
              <a:rPr lang="it-IT" sz="2000" dirty="0"/>
              <a:t>Inserimento di recensioni neutre anche per KO, utilizzando quelle per </a:t>
            </a:r>
            <a:r>
              <a:rPr lang="it-IT" sz="2000" dirty="0" err="1"/>
              <a:t>polarity</a:t>
            </a:r>
            <a:r>
              <a:rPr lang="it-IT" sz="2000" dirty="0"/>
              <a:t> ed altre strategie (vedi dopo)</a:t>
            </a:r>
          </a:p>
          <a:p>
            <a:pPr lvl="1"/>
            <a:r>
              <a:rPr lang="it-IT" sz="2000" dirty="0"/>
              <a:t>Il tutto tenendo conto dei risultati ottenuti precedentemente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Confronto tra 2 strategie:</a:t>
            </a:r>
          </a:p>
          <a:p>
            <a:pPr lvl="1"/>
            <a:r>
              <a:rPr lang="it-IT" sz="2000" b="1" dirty="0"/>
              <a:t>M31: </a:t>
            </a:r>
            <a:r>
              <a:rPr lang="it-IT" sz="2000" dirty="0"/>
              <a:t>come </a:t>
            </a:r>
            <a:r>
              <a:rPr lang="it-IT" sz="2000" b="1" dirty="0"/>
              <a:t>M26</a:t>
            </a:r>
            <a:r>
              <a:rPr lang="it-IT" sz="2000" dirty="0"/>
              <a:t> con l’aggiunta delle migliorie (ottiene </a:t>
            </a:r>
            <a:r>
              <a:rPr lang="it-IT" sz="2000" b="1" dirty="0"/>
              <a:t>78% </a:t>
            </a:r>
            <a:r>
              <a:rPr lang="it-IT" sz="2000" dirty="0"/>
              <a:t>di </a:t>
            </a:r>
            <a:r>
              <a:rPr lang="it-IT" sz="2000" dirty="0" err="1"/>
              <a:t>accuracy</a:t>
            </a:r>
            <a:r>
              <a:rPr lang="it-IT" sz="2000" dirty="0"/>
              <a:t> generale sul test set e </a:t>
            </a:r>
            <a:r>
              <a:rPr lang="it-IT" sz="2000" b="1" dirty="0"/>
              <a:t>48% </a:t>
            </a:r>
            <a:r>
              <a:rPr lang="it-IT" sz="2000" dirty="0"/>
              <a:t>su benchmark (questo modello classifica per 5 classi, il successivo per 6 classi)</a:t>
            </a:r>
          </a:p>
          <a:p>
            <a:pPr lvl="1"/>
            <a:r>
              <a:rPr lang="it-IT" sz="2000" b="1" dirty="0" err="1"/>
              <a:t>Mdef</a:t>
            </a:r>
            <a:r>
              <a:rPr lang="it-IT" sz="2000" b="1" dirty="0"/>
              <a:t>: </a:t>
            </a:r>
            <a:r>
              <a:rPr lang="it-IT" sz="2000" dirty="0"/>
              <a:t>come M31 ma con dataset di </a:t>
            </a:r>
            <a:r>
              <a:rPr lang="it-IT" sz="2000" dirty="0" err="1"/>
              <a:t>train</a:t>
            </a:r>
            <a:r>
              <a:rPr lang="it-IT" sz="2000" dirty="0"/>
              <a:t> costruito ad hoc, con le seguenti caratteristiche:</a:t>
            </a:r>
          </a:p>
          <a:p>
            <a:pPr lvl="2"/>
            <a:r>
              <a:rPr lang="it-IT" sz="1600" b="1" dirty="0"/>
              <a:t>EN: </a:t>
            </a:r>
            <a:r>
              <a:rPr lang="it-IT" sz="1600" dirty="0"/>
              <a:t>dataset social + inserimento </a:t>
            </a:r>
            <a:r>
              <a:rPr lang="it-IT" sz="1600" dirty="0">
                <a:hlinkClick r:id="rId2"/>
              </a:rPr>
              <a:t>movie reviews </a:t>
            </a:r>
            <a:r>
              <a:rPr lang="it-IT" sz="1600" dirty="0"/>
              <a:t>domain  (</a:t>
            </a:r>
            <a:r>
              <a:rPr lang="it-IT" sz="1600" i="1" dirty="0"/>
              <a:t>26k</a:t>
            </a:r>
            <a:r>
              <a:rPr lang="it-IT" sz="1600" dirty="0"/>
              <a:t> </a:t>
            </a:r>
            <a:r>
              <a:rPr lang="it-IT" sz="1600" dirty="0" err="1"/>
              <a:t>rev</a:t>
            </a:r>
            <a:r>
              <a:rPr lang="it-IT" sz="1600" dirty="0"/>
              <a:t> annotate)</a:t>
            </a:r>
          </a:p>
          <a:p>
            <a:pPr lvl="2"/>
            <a:r>
              <a:rPr lang="it-IT" sz="1600" b="1" dirty="0"/>
              <a:t>IT: </a:t>
            </a:r>
            <a:r>
              <a:rPr lang="it-IT" sz="1600" dirty="0"/>
              <a:t>data </a:t>
            </a:r>
            <a:r>
              <a:rPr lang="it-IT" sz="1600" dirty="0" err="1"/>
              <a:t>augmentation</a:t>
            </a:r>
            <a:r>
              <a:rPr lang="it-IT" sz="1600" dirty="0"/>
              <a:t> sfruttando traduzione da EN + social IT dataset  (</a:t>
            </a:r>
            <a:r>
              <a:rPr lang="it-IT" sz="1600" i="1" dirty="0"/>
              <a:t>26k</a:t>
            </a:r>
            <a:r>
              <a:rPr lang="it-IT" sz="1600" dirty="0"/>
              <a:t> reviews annotate)</a:t>
            </a:r>
          </a:p>
          <a:p>
            <a:pPr lvl="2"/>
            <a:r>
              <a:rPr lang="it-IT" sz="1600" b="1" dirty="0"/>
              <a:t>KO: </a:t>
            </a:r>
            <a:r>
              <a:rPr lang="it-IT" sz="1600" dirty="0"/>
              <a:t>Movie reviews KO per emo + aggiunta di neutre prese da :</a:t>
            </a:r>
            <a:r>
              <a:rPr lang="it-IT" sz="1600" i="1" dirty="0" err="1"/>
              <a:t>polarity</a:t>
            </a:r>
            <a:r>
              <a:rPr lang="it-IT" sz="1600" i="1" dirty="0"/>
              <a:t> ALSA </a:t>
            </a:r>
            <a:r>
              <a:rPr lang="it-IT" sz="1600" dirty="0"/>
              <a:t>dataset, </a:t>
            </a:r>
            <a:r>
              <a:rPr lang="it-IT" sz="1600" i="1" dirty="0" err="1"/>
              <a:t>polarity</a:t>
            </a:r>
            <a:r>
              <a:rPr lang="it-IT" sz="1600" i="1" dirty="0"/>
              <a:t> book reviews</a:t>
            </a:r>
            <a:r>
              <a:rPr lang="it-IT" sz="1600" dirty="0"/>
              <a:t>, </a:t>
            </a:r>
            <a:r>
              <a:rPr lang="it-IT" sz="1600" dirty="0" err="1"/>
              <a:t>emotion</a:t>
            </a:r>
            <a:r>
              <a:rPr lang="it-IT" sz="1600" dirty="0"/>
              <a:t> </a:t>
            </a:r>
            <a:r>
              <a:rPr lang="it-IT" sz="1600" dirty="0" err="1"/>
              <a:t>movierev</a:t>
            </a:r>
            <a:r>
              <a:rPr lang="it-IT" sz="1600" dirty="0"/>
              <a:t> EN (</a:t>
            </a:r>
            <a:r>
              <a:rPr lang="it-IT" sz="1600" i="1" dirty="0"/>
              <a:t>29k</a:t>
            </a:r>
            <a:r>
              <a:rPr lang="it-IT" sz="1600" dirty="0"/>
              <a:t> </a:t>
            </a:r>
            <a:r>
              <a:rPr lang="it-IT" sz="1600" dirty="0" err="1"/>
              <a:t>rev</a:t>
            </a:r>
            <a:r>
              <a:rPr lang="it-IT" sz="1600" dirty="0"/>
              <a:t> annotate)</a:t>
            </a:r>
          </a:p>
          <a:p>
            <a:pPr marL="914400" lvl="2" indent="0">
              <a:buNone/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884817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18ECDC-59A8-4F8A-ABE4-9F86965B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" y="79900"/>
            <a:ext cx="12032202" cy="896644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STRATEGIA FINALE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0634DF-B445-49ED-9F5B-2650A89C0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3" y="1145220"/>
            <a:ext cx="11967100" cy="5641760"/>
          </a:xfrm>
        </p:spPr>
        <p:txBody>
          <a:bodyPr/>
          <a:lstStyle/>
          <a:p>
            <a:r>
              <a:rPr lang="it-IT" b="1" dirty="0" err="1"/>
              <a:t>Mdef</a:t>
            </a:r>
            <a:r>
              <a:rPr lang="it-IT" dirty="0"/>
              <a:t> è il modello della strategia finale, e presenta le seguenti fasi:</a:t>
            </a:r>
          </a:p>
          <a:p>
            <a:pPr lvl="1"/>
            <a:r>
              <a:rPr lang="it-IT" dirty="0"/>
              <a:t>Confronto dello stesso </a:t>
            </a:r>
            <a:r>
              <a:rPr lang="it-IT" dirty="0" err="1"/>
              <a:t>train</a:t>
            </a:r>
            <a:r>
              <a:rPr lang="it-IT" dirty="0"/>
              <a:t>/test/</a:t>
            </a:r>
            <a:r>
              <a:rPr lang="it-IT" dirty="0" err="1"/>
              <a:t>dev</a:t>
            </a:r>
            <a:r>
              <a:rPr lang="it-IT" dirty="0"/>
              <a:t> split su 2 modelli: </a:t>
            </a:r>
            <a:r>
              <a:rPr lang="it-IT" dirty="0" err="1"/>
              <a:t>mBERT</a:t>
            </a:r>
            <a:r>
              <a:rPr lang="it-IT" dirty="0"/>
              <a:t> (def1) ed XLM-R (def2)</a:t>
            </a:r>
          </a:p>
          <a:p>
            <a:pPr lvl="1"/>
            <a:r>
              <a:rPr lang="it-IT" dirty="0"/>
              <a:t>Il dataset per addestrare il modello è stato composto cercando di equilibrare le classi tra loro in generale ed all’interno di ogni lingua, e si è cercato di equilibrare il numero di recensioni inserite per lingua</a:t>
            </a:r>
          </a:p>
          <a:p>
            <a:pPr lvl="1"/>
            <a:r>
              <a:rPr lang="it-IT" dirty="0"/>
              <a:t>Dagli studi precedenti dovrebbe essere la composizione migliore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6740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28414</TotalTime>
  <Words>1488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Fine Tuning BERT Emotion Detection</vt:lpstr>
      <vt:lpstr>STRATEGIA DI ANALISI EMOTIONS EXTRACTION </vt:lpstr>
      <vt:lpstr>CREAZIONE DATASET </vt:lpstr>
      <vt:lpstr>STRATEGIA DI ANALISI EMOTIONS EXTRACTION</vt:lpstr>
      <vt:lpstr>PRIMI RISULTATI ED IMPROVEMENT DELL’ANALISI</vt:lpstr>
      <vt:lpstr>PRIME CONCLUSIONI </vt:lpstr>
      <vt:lpstr>IMPROVEMENT STRATEGIA E CONCLUSIONI</vt:lpstr>
      <vt:lpstr>IMPROVEMENT ANALISI</vt:lpstr>
      <vt:lpstr>STRATEGIA FINALE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 Tuning BERT Emotion Detection</dc:title>
  <dc:creator>a.fossati@campus.unimib.it</dc:creator>
  <cp:lastModifiedBy>a.fossati@campus.unimib.it</cp:lastModifiedBy>
  <cp:revision>45</cp:revision>
  <dcterms:created xsi:type="dcterms:W3CDTF">2022-02-15T16:53:12Z</dcterms:created>
  <dcterms:modified xsi:type="dcterms:W3CDTF">2022-03-07T10:27:44Z</dcterms:modified>
</cp:coreProperties>
</file>