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CFD7A-FE73-431C-AE57-2C3A1448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9C519A-05CB-4544-B96B-A04650AC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DF5DE-2B8A-4D14-AAEF-0553F15B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0EB1E-844F-432E-B173-BF9BC64A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9840B-C8E0-47B8-8672-2D06F160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0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A925E-3B26-412F-AD8C-8BC2887A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A4AC5D-8BF8-4E1A-AA1B-EE3C11841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4FD1-AA54-491F-9FF6-0B1F3B8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4874E-074D-4EBB-9C55-4399B326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B50814-1248-4851-99E4-7F690D31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5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6AD8AAA-618B-44D1-A5EF-393B15387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E54702-7194-4EBF-9747-240C8DF4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59D07A-A1BE-4E12-B05D-2BBE4E4F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9115A0-5D8C-498B-B035-331B9E93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BD02F-6FF5-42FA-9C29-2A97DAEF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5F1D8-428D-4544-99FA-298A8253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1D307B-B047-4224-9503-7268329D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75F2AF-FCB7-4F1E-80D1-2D5F71BD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5CC266-5DC0-4F62-9AE7-7254DEDE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CFED67-1115-4232-8C71-3F7DE1F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3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5D0E2-1B8D-4590-914C-F2F6A61B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E3D211-7A8E-4116-9F1C-5889AFC1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2F715-857E-48A0-A152-794D3456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62F718-7EA9-47CB-9E25-DAE96F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5697D-3E41-41E3-A097-92012D7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5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65A8E-5D70-4B65-9B56-23ABE38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10E1BA-9494-4761-9DEE-626089A3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8BBDA-7AEF-4A72-B3A3-5B640A0F9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B12918-55F7-4DF1-998D-BB76B49E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04C138-7184-434B-8180-8C49CB31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98A74-068F-4201-82BB-93F8E30B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18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8F563-E1B9-40D3-A6C9-F63681B1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765FAB-38AD-4850-9570-BF1D92E8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305565-7E7F-48FA-B125-0DE148346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F978BD-3E26-4B56-9CDB-D9E61C43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7E3948-5AB3-4781-9F71-C49FB6028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4B770F-8803-488C-B5DC-B010F459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8E529D-B708-4042-A897-5280B640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3079E1E-A762-4DBF-AD38-261006F8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9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B7A9E-D045-4CC8-8512-8868ADBC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17B131-EF86-4FAF-B3DB-89FE8F80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FDA45E-05A7-4CDE-8923-4259F190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DE7000-B772-409C-A19C-0F316F5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8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AB3EFBA-AD98-4C01-B91C-F9CA6EB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CC1493-8F50-4476-85A3-0CDAE102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674BB9-60A1-4780-9D6A-8F0C315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6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98BDB-09AB-428D-A580-6FEC79EF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F45AB-7083-4E7F-AA4A-E847B742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9920B6-AF38-4840-99FB-71506029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47677D-C98B-48E8-9E66-69F5D1C3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EDDFF-B9C0-4AC5-B331-6DA243D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57028A-1311-4ED9-A829-6C4D4363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8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D34AD-A245-47D2-9157-FD82DC25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076DEA-3948-4C85-9182-C1CFC6231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9075DC-AE4D-4C4E-A034-587C0FE8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7D88F-0DD1-4DC9-863A-95E6FA0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501F8F-88DC-48B0-AADF-0D79DED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3C58AE-7BC2-4421-9C95-068ED4A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4805B-234E-463F-897F-28859326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C5E28-64A7-4EB9-AA5C-04ECE24A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0D5043-2FAD-478D-8279-C2A6BCDC1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A94E-B57E-4095-AEF4-3DC6105440FF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2FC97B-D178-46B7-BFB8-2AC4A7B3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A2A73D-4A8E-4149-B996-0BB5D361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1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F12D5-3E55-4334-A364-9CC3AF7B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35" y="355107"/>
            <a:ext cx="11059028" cy="3517178"/>
          </a:xfrm>
        </p:spPr>
        <p:txBody>
          <a:bodyPr>
            <a:normAutofit/>
          </a:bodyPr>
          <a:lstStyle/>
          <a:p>
            <a:r>
              <a:rPr lang="it-IT" sz="7200" b="1" i="1" u="sng" dirty="0" err="1">
                <a:solidFill>
                  <a:srgbClr val="FF0000"/>
                </a:solidFill>
              </a:rPr>
              <a:t>FineTuning</a:t>
            </a:r>
            <a:r>
              <a:rPr lang="it-IT" sz="7200" b="1" i="1" u="sng" dirty="0">
                <a:solidFill>
                  <a:srgbClr val="FF0000"/>
                </a:solidFill>
              </a:rPr>
              <a:t> BERT </a:t>
            </a:r>
            <a:r>
              <a:rPr lang="it-IT" sz="7200" b="1" i="1" u="sng" dirty="0" err="1">
                <a:solidFill>
                  <a:srgbClr val="FF0000"/>
                </a:solidFill>
              </a:rPr>
              <a:t>Polarity</a:t>
            </a:r>
            <a:endParaRPr lang="it-IT" sz="7200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7C441A-E0F2-4AB9-849E-6D52D368C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1538" y="6052275"/>
            <a:ext cx="6353452" cy="561589"/>
          </a:xfrm>
        </p:spPr>
        <p:txBody>
          <a:bodyPr/>
          <a:lstStyle/>
          <a:p>
            <a:r>
              <a:rPr lang="it-IT" dirty="0"/>
              <a:t>Alessandro Fossati, </a:t>
            </a:r>
            <a:r>
              <a:rPr lang="it-IT" dirty="0" err="1"/>
              <a:t>DataScience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19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8EE5B-29D7-4656-81EE-4D8CA9BB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7" y="222637"/>
            <a:ext cx="11003943" cy="146805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PIPELINE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4E2498-1D3A-420D-BAB0-B4A23AB5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606858"/>
            <a:ext cx="11674136" cy="5086905"/>
          </a:xfrm>
        </p:spPr>
        <p:txBody>
          <a:bodyPr/>
          <a:lstStyle/>
          <a:p>
            <a:r>
              <a:rPr lang="it-IT" sz="2000" dirty="0"/>
              <a:t>Produzione dei vari dataset di </a:t>
            </a:r>
            <a:r>
              <a:rPr lang="it-IT" sz="2000" dirty="0" err="1"/>
              <a:t>train</a:t>
            </a:r>
            <a:r>
              <a:rPr lang="it-IT" sz="2000" dirty="0"/>
              <a:t>, </a:t>
            </a:r>
            <a:r>
              <a:rPr lang="it-IT" sz="2000" dirty="0" err="1"/>
              <a:t>development</a:t>
            </a:r>
            <a:r>
              <a:rPr lang="it-IT" sz="2000" dirty="0"/>
              <a:t> e test per le varie strategie (</a:t>
            </a:r>
            <a:r>
              <a:rPr lang="it-IT" sz="2000" dirty="0" err="1"/>
              <a:t>Polarity_datasetFT.jpynb</a:t>
            </a:r>
            <a:r>
              <a:rPr lang="it-IT" sz="2000" dirty="0"/>
              <a:t>)</a:t>
            </a:r>
          </a:p>
          <a:p>
            <a:r>
              <a:rPr lang="it-IT" sz="2000" b="1" i="1" dirty="0"/>
              <a:t>Strategia1</a:t>
            </a:r>
            <a:r>
              <a:rPr lang="it-IT" sz="2000" dirty="0"/>
              <a:t>: </a:t>
            </a:r>
            <a:r>
              <a:rPr lang="it-IT" sz="2000" dirty="0" err="1"/>
              <a:t>FineTuning</a:t>
            </a:r>
            <a:r>
              <a:rPr lang="it-IT" sz="2000" dirty="0"/>
              <a:t>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 </a:t>
            </a:r>
            <a:r>
              <a:rPr lang="it-IT" sz="2000" dirty="0"/>
              <a:t>annotate come </a:t>
            </a:r>
            <a:r>
              <a:rPr lang="it-IT" sz="2000" dirty="0" err="1"/>
              <a:t>train</a:t>
            </a:r>
            <a:r>
              <a:rPr lang="it-IT" sz="2000" dirty="0"/>
              <a:t> set, mantenendo annotazioni </a:t>
            </a:r>
            <a:r>
              <a:rPr lang="it-IT" sz="2000" i="1" dirty="0"/>
              <a:t>neutre</a:t>
            </a:r>
            <a:r>
              <a:rPr lang="it-IT" sz="2000" dirty="0"/>
              <a:t>, ed estrazione risultati tramite test set</a:t>
            </a:r>
          </a:p>
          <a:p>
            <a:r>
              <a:rPr lang="it-IT" sz="2000" b="1" i="1" dirty="0"/>
              <a:t>Strategia2</a:t>
            </a:r>
            <a:r>
              <a:rPr lang="it-IT" sz="2000" dirty="0"/>
              <a:t>: FT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EN, </a:t>
            </a:r>
            <a:r>
              <a:rPr lang="it-IT" sz="2000" i="1" dirty="0" err="1"/>
              <a:t>MovieReviews</a:t>
            </a:r>
            <a:r>
              <a:rPr lang="it-IT" sz="2000" i="1" dirty="0"/>
              <a:t> KO e Social / </a:t>
            </a:r>
            <a:r>
              <a:rPr lang="it-IT" sz="2000" i="1" dirty="0" err="1"/>
              <a:t>HotelReviews</a:t>
            </a:r>
            <a:r>
              <a:rPr lang="it-IT" sz="2000" i="1" dirty="0"/>
              <a:t> IT </a:t>
            </a:r>
            <a:r>
              <a:rPr lang="it-IT" sz="2000" dirty="0"/>
              <a:t>annotate, mantenendo annotazioni </a:t>
            </a:r>
            <a:r>
              <a:rPr lang="it-IT" sz="2000" i="1" dirty="0"/>
              <a:t>neutre</a:t>
            </a:r>
            <a:r>
              <a:rPr lang="it-IT" sz="2000" dirty="0"/>
              <a:t> ed estrazione risultati</a:t>
            </a:r>
          </a:p>
          <a:p>
            <a:r>
              <a:rPr lang="it-IT" sz="2000" dirty="0"/>
              <a:t>Prima di trainare si utilizza il </a:t>
            </a:r>
            <a:r>
              <a:rPr lang="it-IT" sz="2000" i="1" dirty="0" err="1"/>
              <a:t>development</a:t>
            </a:r>
            <a:r>
              <a:rPr lang="it-IT" sz="2000" i="1" dirty="0"/>
              <a:t> set </a:t>
            </a:r>
            <a:r>
              <a:rPr lang="it-IT" sz="2000" dirty="0"/>
              <a:t>per determinare i migliori parametri per le reti neurali, a seconda della strategia</a:t>
            </a:r>
          </a:p>
          <a:p>
            <a:r>
              <a:rPr lang="it-IT" sz="2000" dirty="0"/>
              <a:t>Quale </a:t>
            </a:r>
            <a:r>
              <a:rPr lang="it-IT" sz="2000" i="1" dirty="0"/>
              <a:t>migliore strategia </a:t>
            </a:r>
            <a:r>
              <a:rPr lang="it-IT" sz="2000" dirty="0"/>
              <a:t>a livello di </a:t>
            </a:r>
            <a:r>
              <a:rPr lang="it-IT" sz="2000" dirty="0" err="1"/>
              <a:t>classification</a:t>
            </a:r>
            <a:r>
              <a:rPr lang="it-IT" sz="2000" dirty="0"/>
              <a:t> report tra 1 e 2?</a:t>
            </a:r>
          </a:p>
          <a:p>
            <a:r>
              <a:rPr lang="it-IT" sz="2000" dirty="0"/>
              <a:t>Confronto tra strategia migliore </a:t>
            </a:r>
            <a:r>
              <a:rPr lang="it-IT" sz="2000" i="1" u="sng" dirty="0"/>
              <a:t>includendo</a:t>
            </a:r>
            <a:r>
              <a:rPr lang="it-IT" sz="2000" i="1" dirty="0"/>
              <a:t> annotazioni neutre </a:t>
            </a:r>
            <a:r>
              <a:rPr lang="it-IT" sz="2000" dirty="0"/>
              <a:t>e strategia migliore </a:t>
            </a:r>
            <a:r>
              <a:rPr lang="it-IT" sz="2000" i="1" u="sng" dirty="0"/>
              <a:t>escludendo</a:t>
            </a:r>
            <a:r>
              <a:rPr lang="it-IT" sz="2000" i="1" dirty="0"/>
              <a:t> annotazioni neutre</a:t>
            </a:r>
            <a:r>
              <a:rPr lang="it-IT" sz="2000" dirty="0"/>
              <a:t>, basandosi sui </a:t>
            </a:r>
            <a:r>
              <a:rPr lang="it-IT" sz="2000" dirty="0" err="1"/>
              <a:t>classification</a:t>
            </a:r>
            <a:r>
              <a:rPr lang="it-IT" sz="2000" dirty="0"/>
              <a:t> report</a:t>
            </a:r>
          </a:p>
          <a:p>
            <a:r>
              <a:rPr lang="it-IT" sz="2000" dirty="0"/>
              <a:t>Scelta del modello migliore per predire i </a:t>
            </a:r>
            <a:r>
              <a:rPr lang="it-IT" sz="2000" dirty="0" err="1"/>
              <a:t>polarity</a:t>
            </a:r>
            <a:r>
              <a:rPr lang="it-IT" sz="2000" dirty="0"/>
              <a:t> score delle nostre reviews</a:t>
            </a:r>
          </a:p>
          <a:p>
            <a:endParaRPr lang="it-IT" dirty="0"/>
          </a:p>
          <a:p>
            <a:endParaRPr lang="it-IT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85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9FCCC-FC2A-412C-B5F6-458D46FF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55661"/>
            <a:ext cx="11123212" cy="70781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CREAZIONE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C346B-B60A-4A24-8F5F-8FEC7CA4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" y="932155"/>
            <a:ext cx="12071237" cy="5997405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Composizione ad hoc di dataset </a:t>
            </a:r>
            <a:r>
              <a:rPr lang="it-IT" i="1" dirty="0"/>
              <a:t>Train, Test, Dev </a:t>
            </a:r>
            <a:r>
              <a:rPr lang="it-IT" dirty="0"/>
              <a:t>(</a:t>
            </a:r>
            <a:r>
              <a:rPr lang="it-IT" dirty="0" err="1"/>
              <a:t>Holdout</a:t>
            </a:r>
            <a:r>
              <a:rPr lang="it-IT" dirty="0"/>
              <a:t> 60%-30%-10%):</a:t>
            </a:r>
          </a:p>
          <a:p>
            <a:pPr lvl="1"/>
            <a:r>
              <a:rPr lang="it-IT" b="1" dirty="0"/>
              <a:t>Train: </a:t>
            </a:r>
          </a:p>
          <a:p>
            <a:pPr lvl="2"/>
            <a:r>
              <a:rPr lang="it-IT" dirty="0"/>
              <a:t>Vengono creati diversi set di </a:t>
            </a:r>
            <a:r>
              <a:rPr lang="it-IT" dirty="0" err="1"/>
              <a:t>train</a:t>
            </a:r>
            <a:r>
              <a:rPr lang="it-IT" dirty="0"/>
              <a:t> a seconda della strategia: </a:t>
            </a:r>
          </a:p>
          <a:p>
            <a:pPr lvl="3"/>
            <a:r>
              <a:rPr lang="it-IT" b="1" dirty="0"/>
              <a:t>Train1</a:t>
            </a:r>
            <a:r>
              <a:rPr lang="it-IT" dirty="0"/>
              <a:t>: </a:t>
            </a:r>
            <a:r>
              <a:rPr lang="it-IT" dirty="0" err="1"/>
              <a:t>train</a:t>
            </a:r>
            <a:r>
              <a:rPr lang="it-IT" dirty="0"/>
              <a:t> set composto da annotazioni </a:t>
            </a:r>
            <a:r>
              <a:rPr lang="it-IT" i="1" dirty="0"/>
              <a:t>EN </a:t>
            </a:r>
            <a:r>
              <a:rPr lang="it-IT" i="1" dirty="0" err="1"/>
              <a:t>BookReviews</a:t>
            </a:r>
            <a:r>
              <a:rPr lang="it-IT" i="1" dirty="0"/>
              <a:t> (mono </a:t>
            </a:r>
            <a:r>
              <a:rPr lang="it-IT" i="1" dirty="0" err="1"/>
              <a:t>language</a:t>
            </a:r>
            <a:r>
              <a:rPr lang="it-IT" i="1" dirty="0"/>
              <a:t>/ mono domain)</a:t>
            </a:r>
          </a:p>
          <a:p>
            <a:pPr lvl="3"/>
            <a:r>
              <a:rPr lang="it-IT" b="1" dirty="0"/>
              <a:t>Train2</a:t>
            </a:r>
            <a:r>
              <a:rPr lang="it-IT" dirty="0"/>
              <a:t>: inserimento </a:t>
            </a:r>
            <a:r>
              <a:rPr lang="it-IT" i="1" dirty="0"/>
              <a:t>di IT </a:t>
            </a:r>
            <a:r>
              <a:rPr lang="it-IT" i="1" dirty="0" err="1"/>
              <a:t>HotelReviews</a:t>
            </a:r>
            <a:r>
              <a:rPr lang="it-IT" i="1" dirty="0"/>
              <a:t> e Social e KO Movie reviews oltre a EN  </a:t>
            </a:r>
            <a:r>
              <a:rPr lang="it-IT" i="1" dirty="0" err="1"/>
              <a:t>BookReviews</a:t>
            </a:r>
            <a:r>
              <a:rPr lang="it-IT" i="1" dirty="0"/>
              <a:t> </a:t>
            </a:r>
            <a:r>
              <a:rPr lang="it-IT" dirty="0"/>
              <a:t>(fino ad </a:t>
            </a:r>
            <a:r>
              <a:rPr lang="it-IT" i="1" dirty="0"/>
              <a:t>80k </a:t>
            </a:r>
            <a:r>
              <a:rPr lang="it-IT" dirty="0"/>
              <a:t>recensioni usate per training)</a:t>
            </a:r>
          </a:p>
          <a:p>
            <a:pPr lvl="3"/>
            <a:r>
              <a:rPr lang="it-IT" b="1" dirty="0"/>
              <a:t>Train3</a:t>
            </a:r>
            <a:r>
              <a:rPr lang="it-IT" dirty="0"/>
              <a:t>:</a:t>
            </a:r>
            <a:r>
              <a:rPr lang="it-IT" i="1" dirty="0"/>
              <a:t> livellamento </a:t>
            </a:r>
            <a:r>
              <a:rPr lang="it-IT" dirty="0"/>
              <a:t>tra le osservazioni utilizzate per la lingua (prima </a:t>
            </a:r>
            <a:r>
              <a:rPr lang="it-IT" i="1" dirty="0"/>
              <a:t>stesso numero </a:t>
            </a:r>
            <a:r>
              <a:rPr lang="it-IT" dirty="0"/>
              <a:t>di recensioni per IT-EN-KO, poi </a:t>
            </a:r>
            <a:r>
              <a:rPr lang="it-IT" i="1" dirty="0"/>
              <a:t>livellamento</a:t>
            </a:r>
            <a:r>
              <a:rPr lang="it-IT" dirty="0"/>
              <a:t> tra IT e KO)</a:t>
            </a:r>
          </a:p>
          <a:p>
            <a:pPr lvl="3"/>
            <a:r>
              <a:rPr lang="it-IT" b="1" dirty="0"/>
              <a:t>Train4</a:t>
            </a:r>
            <a:r>
              <a:rPr lang="it-IT" dirty="0"/>
              <a:t>: stesso di 1,2,3 ma escludendo le neutre (multi </a:t>
            </a:r>
            <a:r>
              <a:rPr lang="it-IT" dirty="0" err="1"/>
              <a:t>language</a:t>
            </a:r>
            <a:r>
              <a:rPr lang="it-IT" dirty="0"/>
              <a:t>/ multi domain come 2 e 3)</a:t>
            </a:r>
          </a:p>
          <a:p>
            <a:pPr lvl="2"/>
            <a:r>
              <a:rPr lang="it-IT" dirty="0"/>
              <a:t>In generale si crea un </a:t>
            </a:r>
            <a:r>
              <a:rPr lang="it-IT" dirty="0" err="1"/>
              <a:t>train</a:t>
            </a:r>
            <a:r>
              <a:rPr lang="it-IT" dirty="0"/>
              <a:t> set pescando a campione il 60% delle osservazioni dal totale ripartito su ogni lingua (e quindi su ogni domain)</a:t>
            </a:r>
          </a:p>
          <a:p>
            <a:pPr marL="914400" lvl="2" indent="0">
              <a:buNone/>
            </a:pPr>
            <a:endParaRPr lang="it-IT" dirty="0"/>
          </a:p>
          <a:p>
            <a:pPr lvl="1"/>
            <a:r>
              <a:rPr lang="it-IT" b="1" dirty="0"/>
              <a:t>Test:</a:t>
            </a:r>
          </a:p>
          <a:p>
            <a:pPr lvl="2"/>
            <a:r>
              <a:rPr lang="it-IT" dirty="0"/>
              <a:t>30% delle osservazioni per lingua con livellamento per equilibrare (altrimenti le reviews coreane risultano essere troppe più delle altre)</a:t>
            </a:r>
          </a:p>
          <a:p>
            <a:pPr lvl="2"/>
            <a:r>
              <a:rPr lang="it-IT" b="1" dirty="0"/>
              <a:t>Test set1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inclusione</a:t>
            </a:r>
            <a:r>
              <a:rPr lang="it-IT" dirty="0"/>
              <a:t> delle neutre</a:t>
            </a:r>
          </a:p>
          <a:p>
            <a:pPr lvl="2"/>
            <a:r>
              <a:rPr lang="it-IT" i="1" dirty="0"/>
              <a:t>8250</a:t>
            </a:r>
            <a:r>
              <a:rPr lang="it-IT" dirty="0"/>
              <a:t> osservazioni: 615 EN, 3635 IT, 4000 KO (limite a 4000 per livellare)</a:t>
            </a:r>
          </a:p>
          <a:p>
            <a:pPr lvl="2"/>
            <a:r>
              <a:rPr lang="it-IT" b="1" dirty="0"/>
              <a:t>Test set2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esclusione</a:t>
            </a:r>
            <a:r>
              <a:rPr lang="it-IT" dirty="0"/>
              <a:t> delle neutre </a:t>
            </a:r>
          </a:p>
          <a:p>
            <a:pPr lvl="2"/>
            <a:r>
              <a:rPr lang="it-IT" dirty="0"/>
              <a:t>Stesse proporzioni di Test set1, ma escludendo le neutre (</a:t>
            </a:r>
            <a:r>
              <a:rPr lang="it-IT" i="1" dirty="0"/>
              <a:t>7900</a:t>
            </a:r>
            <a:r>
              <a:rPr lang="it-IT" dirty="0"/>
              <a:t> reviews circa)</a:t>
            </a:r>
          </a:p>
          <a:p>
            <a:pPr marL="914400" lvl="2" indent="0">
              <a:buNone/>
            </a:pPr>
            <a:endParaRPr lang="it-IT" u="sng" dirty="0"/>
          </a:p>
          <a:p>
            <a:pPr lvl="1"/>
            <a:r>
              <a:rPr lang="it-IT" b="1" dirty="0"/>
              <a:t>Dev:</a:t>
            </a:r>
          </a:p>
          <a:p>
            <a:pPr lvl="2"/>
            <a:r>
              <a:rPr lang="it-IT" dirty="0"/>
              <a:t>10% delle osservazioni per lingua</a:t>
            </a:r>
          </a:p>
          <a:p>
            <a:pPr lvl="2"/>
            <a:r>
              <a:rPr lang="it-IT" dirty="0"/>
              <a:t>utilizzato per selezionare i migliori parametri di utilizzo della rete neurale (</a:t>
            </a:r>
            <a:r>
              <a:rPr lang="it-IT" i="1" dirty="0"/>
              <a:t>learning rate e batch size</a:t>
            </a:r>
            <a:r>
              <a:rPr lang="it-IT" dirty="0"/>
              <a:t>) a seconda della strategia di </a:t>
            </a:r>
            <a:r>
              <a:rPr lang="it-IT" dirty="0" err="1"/>
              <a:t>train</a:t>
            </a:r>
            <a:endParaRPr lang="it-IT" dirty="0"/>
          </a:p>
          <a:p>
            <a:pPr lvl="1"/>
            <a:endParaRPr lang="it-IT" dirty="0"/>
          </a:p>
          <a:p>
            <a:r>
              <a:rPr lang="it-IT" i="1" dirty="0"/>
              <a:t>Annotazioni iniziali </a:t>
            </a:r>
            <a:r>
              <a:rPr lang="it-IT" dirty="0"/>
              <a:t>a disposizione per lingua per creare i set di dati:</a:t>
            </a:r>
          </a:p>
          <a:p>
            <a:pPr lvl="1"/>
            <a:r>
              <a:rPr lang="it-IT" b="1" dirty="0"/>
              <a:t>EN</a:t>
            </a:r>
            <a:r>
              <a:rPr lang="it-IT" dirty="0"/>
              <a:t>:  </a:t>
            </a:r>
            <a:r>
              <a:rPr lang="it-IT" i="1" dirty="0"/>
              <a:t>2K</a:t>
            </a:r>
            <a:r>
              <a:rPr lang="it-IT" dirty="0"/>
              <a:t> annotazioni     804 </a:t>
            </a:r>
            <a:r>
              <a:rPr lang="it-IT" dirty="0" err="1"/>
              <a:t>pos</a:t>
            </a:r>
            <a:r>
              <a:rPr lang="it-IT" dirty="0"/>
              <a:t>/ 314 </a:t>
            </a:r>
            <a:r>
              <a:rPr lang="it-IT" dirty="0" err="1"/>
              <a:t>neg</a:t>
            </a:r>
            <a:r>
              <a:rPr lang="it-IT" dirty="0"/>
              <a:t>/  933 </a:t>
            </a:r>
            <a:r>
              <a:rPr lang="it-IT" dirty="0" err="1"/>
              <a:t>neu</a:t>
            </a:r>
            <a:r>
              <a:rPr lang="it-IT"/>
              <a:t>       Dataset </a:t>
            </a:r>
            <a:r>
              <a:rPr lang="it-IT" dirty="0"/>
              <a:t>più importante </a:t>
            </a:r>
          </a:p>
          <a:p>
            <a:pPr lvl="1"/>
            <a:r>
              <a:rPr lang="it-IT" b="1" dirty="0"/>
              <a:t>IT</a:t>
            </a:r>
            <a:r>
              <a:rPr lang="it-IT" dirty="0"/>
              <a:t>:   </a:t>
            </a:r>
            <a:r>
              <a:rPr lang="it-IT" i="1" dirty="0"/>
              <a:t>12k</a:t>
            </a:r>
            <a:r>
              <a:rPr lang="it-IT" dirty="0"/>
              <a:t> annotazioni   6.5k </a:t>
            </a:r>
            <a:r>
              <a:rPr lang="it-IT" dirty="0" err="1"/>
              <a:t>pos</a:t>
            </a:r>
            <a:r>
              <a:rPr lang="it-IT" dirty="0"/>
              <a:t>/ 5k </a:t>
            </a:r>
            <a:r>
              <a:rPr lang="it-IT" dirty="0" err="1"/>
              <a:t>neg</a:t>
            </a:r>
            <a:r>
              <a:rPr lang="it-IT" dirty="0"/>
              <a:t>/    600 </a:t>
            </a:r>
            <a:r>
              <a:rPr lang="it-IT" dirty="0" err="1"/>
              <a:t>neu</a:t>
            </a:r>
            <a:r>
              <a:rPr lang="it-IT" dirty="0"/>
              <a:t>       Dataset meno importante per distanza domain e numero </a:t>
            </a:r>
            <a:r>
              <a:rPr lang="it-IT" dirty="0" err="1"/>
              <a:t>rec</a:t>
            </a:r>
            <a:r>
              <a:rPr lang="it-IT" dirty="0"/>
              <a:t> catturate IT</a:t>
            </a:r>
          </a:p>
          <a:p>
            <a:pPr lvl="1"/>
            <a:r>
              <a:rPr lang="it-IT" b="1" dirty="0"/>
              <a:t>KO</a:t>
            </a:r>
            <a:r>
              <a:rPr lang="it-IT" dirty="0"/>
              <a:t>: </a:t>
            </a:r>
            <a:r>
              <a:rPr lang="it-IT" i="1" dirty="0"/>
              <a:t>197k</a:t>
            </a:r>
            <a:r>
              <a:rPr lang="it-IT" dirty="0"/>
              <a:t> annotazioni 98k </a:t>
            </a:r>
            <a:r>
              <a:rPr lang="it-IT" dirty="0" err="1"/>
              <a:t>pos</a:t>
            </a:r>
            <a:r>
              <a:rPr lang="it-IT" dirty="0"/>
              <a:t>/ 98k </a:t>
            </a:r>
            <a:r>
              <a:rPr lang="it-IT" dirty="0" err="1"/>
              <a:t>neg</a:t>
            </a:r>
            <a:r>
              <a:rPr lang="it-IT" dirty="0"/>
              <a:t>                          Secondo dataset più importante per vicinanze di domain ad EN 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94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E6C0B-4122-4C9B-B3D1-F0A9477D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206734"/>
            <a:ext cx="11585050" cy="1483954"/>
          </a:xfrm>
        </p:spPr>
        <p:txBody>
          <a:bodyPr/>
          <a:lstStyle/>
          <a:p>
            <a:r>
              <a:rPr lang="it-IT" dirty="0"/>
              <a:t>RISULTATI CONFRONTO STRAT1 vs STRAT2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14A73-85A3-4A50-B6B1-60560A6C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" y="1542553"/>
            <a:ext cx="11736125" cy="5176299"/>
          </a:xfrm>
        </p:spPr>
        <p:txBody>
          <a:bodyPr>
            <a:normAutofit fontScale="92500" lnSpcReduction="20000"/>
          </a:bodyPr>
          <a:lstStyle/>
          <a:p>
            <a:r>
              <a:rPr lang="it-IT" sz="2000" dirty="0"/>
              <a:t>Il confronto presuppone le seguenti fasi:</a:t>
            </a:r>
          </a:p>
          <a:p>
            <a:pPr lvl="1"/>
            <a:r>
              <a:rPr lang="it-IT" sz="1600" dirty="0"/>
              <a:t>Development </a:t>
            </a:r>
            <a:r>
              <a:rPr lang="it-IT" sz="1600" dirty="0" err="1"/>
              <a:t>phase</a:t>
            </a:r>
            <a:r>
              <a:rPr lang="it-IT" sz="1600" dirty="0"/>
              <a:t> per selezionare i parametri per le varie strategie</a:t>
            </a:r>
          </a:p>
          <a:p>
            <a:pPr lvl="1"/>
            <a:r>
              <a:rPr lang="it-IT" sz="2000" dirty="0"/>
              <a:t>Training del modello </a:t>
            </a:r>
            <a:r>
              <a:rPr lang="it-IT" sz="2000" dirty="0" err="1"/>
              <a:t>Distil-mBERT</a:t>
            </a:r>
            <a:r>
              <a:rPr lang="it-IT" sz="2000" dirty="0"/>
              <a:t> con i vari set di </a:t>
            </a:r>
            <a:r>
              <a:rPr lang="it-IT" sz="2000" dirty="0" err="1"/>
              <a:t>train</a:t>
            </a:r>
            <a:endParaRPr lang="it-IT" sz="2000" dirty="0"/>
          </a:p>
          <a:p>
            <a:pPr lvl="1"/>
            <a:r>
              <a:rPr lang="it-IT" sz="2000" dirty="0"/>
              <a:t>Calcolo delle statistiche di base per </a:t>
            </a:r>
            <a:r>
              <a:rPr lang="it-IT" sz="2000" dirty="0" err="1"/>
              <a:t>classification</a:t>
            </a:r>
            <a:r>
              <a:rPr lang="it-IT" sz="2000" dirty="0"/>
              <a:t> (F1, </a:t>
            </a:r>
            <a:r>
              <a:rPr lang="it-IT" sz="2000" dirty="0" err="1"/>
              <a:t>accuracy</a:t>
            </a:r>
            <a:r>
              <a:rPr lang="it-IT" sz="2000" dirty="0"/>
              <a:t>) sul test set</a:t>
            </a:r>
          </a:p>
          <a:p>
            <a:pPr lvl="1"/>
            <a:r>
              <a:rPr lang="it-IT" sz="2000" dirty="0"/>
              <a:t>Confronto generale e per domain (quindi per lingua) per decidere chi è migliore</a:t>
            </a:r>
          </a:p>
          <a:p>
            <a:pPr marL="457200" lvl="1" indent="0">
              <a:buNone/>
            </a:pPr>
            <a:endParaRPr lang="it-IT" sz="2000" dirty="0"/>
          </a:p>
          <a:p>
            <a:r>
              <a:rPr lang="it-IT" sz="2000" dirty="0"/>
              <a:t>Risultati:</a:t>
            </a:r>
          </a:p>
          <a:p>
            <a:pPr lvl="1"/>
            <a:r>
              <a:rPr lang="it-IT" sz="2000" dirty="0"/>
              <a:t>Il modello trainato solo con EN è molto meno performante di quelli trainati anche con IT e KO (39% di </a:t>
            </a:r>
            <a:r>
              <a:rPr lang="it-IT" sz="2000" dirty="0" err="1"/>
              <a:t>accuracy</a:t>
            </a:r>
            <a:r>
              <a:rPr lang="it-IT" sz="2000" dirty="0"/>
              <a:t> media contro 80% per le altre strategie). Questo non dipende solo dalla struttura del test set (che comprende EN,IT,KO), infatti analizzando le </a:t>
            </a:r>
            <a:r>
              <a:rPr lang="it-IT" sz="2000" dirty="0" err="1"/>
              <a:t>predictions</a:t>
            </a:r>
            <a:r>
              <a:rPr lang="it-IT" sz="2000" dirty="0"/>
              <a:t> separatamente per domain e lingua si nota un crescere delle performance anche per EN inserendo IT e KO nel </a:t>
            </a:r>
            <a:r>
              <a:rPr lang="it-IT" sz="2000" dirty="0" err="1"/>
              <a:t>train</a:t>
            </a:r>
            <a:endParaRPr lang="it-IT" sz="2000" dirty="0"/>
          </a:p>
          <a:p>
            <a:pPr lvl="1"/>
            <a:r>
              <a:rPr lang="it-IT" sz="2000" dirty="0"/>
              <a:t>Il modello più performante tra i multi-domain e multi-</a:t>
            </a:r>
            <a:r>
              <a:rPr lang="it-IT" sz="2000" dirty="0" err="1"/>
              <a:t>language</a:t>
            </a:r>
            <a:r>
              <a:rPr lang="it-IT" sz="2000" dirty="0"/>
              <a:t> non è quello con il maggior numero di recensioni nel </a:t>
            </a:r>
            <a:r>
              <a:rPr lang="it-IT" sz="2000" dirty="0" err="1"/>
              <a:t>train</a:t>
            </a:r>
            <a:r>
              <a:rPr lang="it-IT" sz="2000" dirty="0"/>
              <a:t> set (totalmente sbilanciato a favore di KO quindi), bensì quello composto da un numero equilibrato tra IT e KO (via di mezzo con 1300 EN reviews, 8000 IT, 9000 KO </a:t>
            </a:r>
            <a:r>
              <a:rPr lang="it-IT" sz="2000" dirty="0" err="1"/>
              <a:t>cira</a:t>
            </a:r>
            <a:r>
              <a:rPr lang="it-IT" sz="2000" dirty="0"/>
              <a:t>)</a:t>
            </a:r>
          </a:p>
          <a:p>
            <a:pPr lvl="1"/>
            <a:r>
              <a:rPr lang="it-IT" sz="2000" dirty="0"/>
              <a:t>Aumentando le reviews coreane nel </a:t>
            </a:r>
            <a:r>
              <a:rPr lang="it-IT" sz="2000" dirty="0" err="1"/>
              <a:t>train</a:t>
            </a:r>
            <a:r>
              <a:rPr lang="it-IT" sz="2000" dirty="0"/>
              <a:t> set si ottiene una migliore </a:t>
            </a:r>
            <a:r>
              <a:rPr lang="it-IT" sz="2000" dirty="0" err="1"/>
              <a:t>accuracy</a:t>
            </a:r>
            <a:r>
              <a:rPr lang="it-IT" sz="2000" dirty="0"/>
              <a:t> su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 ed una peggiore </a:t>
            </a:r>
            <a:r>
              <a:rPr lang="it-IT" sz="2000" dirty="0" err="1"/>
              <a:t>accuracy</a:t>
            </a:r>
            <a:r>
              <a:rPr lang="it-IT" sz="2000" dirty="0"/>
              <a:t> su neutre per tutte le strategie multi </a:t>
            </a:r>
            <a:r>
              <a:rPr lang="it-IT" sz="2000" dirty="0" err="1"/>
              <a:t>language</a:t>
            </a:r>
            <a:r>
              <a:rPr lang="it-IT" sz="2000" dirty="0"/>
              <a:t>/ multi domain</a:t>
            </a:r>
          </a:p>
          <a:p>
            <a:pPr lvl="1"/>
            <a:r>
              <a:rPr lang="it-IT" sz="2000" dirty="0"/>
              <a:t>A livello generale le performance di questi due modelli citati sono uguali di fatto, ma a livello di risorse computazionali utilizzate vince quello più snello ovviamente</a:t>
            </a:r>
          </a:p>
          <a:p>
            <a:pPr lvl="1"/>
            <a:r>
              <a:rPr lang="it-IT" sz="2000" dirty="0"/>
              <a:t>Effettivamente, il dataset più importante per il noi è quello EN, per cui bisogna cercare di inserire meno rumore possibile a livello di domain, per cui troppe recensioni KO potrebbero fuorviare (ipotesi confermata dai risultati)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52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B712F-72B2-42C6-B0DD-1B477E2B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0831"/>
            <a:ext cx="11744077" cy="1499858"/>
          </a:xfrm>
        </p:spPr>
        <p:txBody>
          <a:bodyPr/>
          <a:lstStyle/>
          <a:p>
            <a:r>
              <a:rPr lang="it-IT" dirty="0"/>
              <a:t>ESCLUSIONE RECENSIONI NEUTRE?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80EB18-503E-4CBE-B7B0-6592C500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566407"/>
            <a:ext cx="11603604" cy="5208104"/>
          </a:xfrm>
        </p:spPr>
        <p:txBody>
          <a:bodyPr>
            <a:normAutofit/>
          </a:bodyPr>
          <a:lstStyle/>
          <a:p>
            <a:r>
              <a:rPr lang="it-IT" sz="2000" dirty="0"/>
              <a:t>Osservazioni e dubbi:</a:t>
            </a:r>
          </a:p>
          <a:p>
            <a:pPr lvl="1"/>
            <a:r>
              <a:rPr lang="it-IT" sz="2000" dirty="0"/>
              <a:t>Il modello selezionato come vincente includendo le neutre ottiene una performance generale migliore di almeno 5% in </a:t>
            </a:r>
            <a:r>
              <a:rPr lang="it-IT" sz="2000" dirty="0" err="1"/>
              <a:t>accuracy</a:t>
            </a:r>
            <a:r>
              <a:rPr lang="it-IT" sz="2000" dirty="0"/>
              <a:t> rispetto agli altri, a quasi parità di performance per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 generale e nei vari domain/lingue</a:t>
            </a:r>
          </a:p>
          <a:p>
            <a:pPr lvl="1"/>
            <a:r>
              <a:rPr lang="it-IT" sz="2000" dirty="0"/>
              <a:t>Le nostre recensioni saranno divise in frasi, per cui l'impatto delle neutre si affievolisce nel calcolo dello score finale, per cui, avendo performance che superano l’80% di </a:t>
            </a:r>
            <a:r>
              <a:rPr lang="it-IT" sz="2000" dirty="0" err="1"/>
              <a:t>accuracy</a:t>
            </a:r>
            <a:r>
              <a:rPr lang="it-IT" sz="2000" dirty="0"/>
              <a:t>, </a:t>
            </a:r>
            <a:r>
              <a:rPr lang="it-IT" sz="2000" dirty="0" err="1"/>
              <a:t>perchè</a:t>
            </a:r>
            <a:r>
              <a:rPr lang="it-IT" sz="2000" dirty="0"/>
              <a:t> escluderle?</a:t>
            </a:r>
          </a:p>
          <a:p>
            <a:pPr lvl="1"/>
            <a:r>
              <a:rPr lang="it-IT" sz="2000" dirty="0"/>
              <a:t>Con questo metodo di spezzettamento possono uscire comunque recensioni neutre dallo score, per cui può essere meglio privilegiare la performance assoluta del modello ed escludere le neutre, </a:t>
            </a:r>
            <a:r>
              <a:rPr lang="it-IT" sz="2000" dirty="0" err="1"/>
              <a:t>purchè</a:t>
            </a:r>
            <a:r>
              <a:rPr lang="it-IT" sz="2000" dirty="0"/>
              <a:t> la performance del modello sia significativamente migliore?</a:t>
            </a:r>
          </a:p>
          <a:p>
            <a:pPr lvl="1"/>
            <a:r>
              <a:rPr lang="it-IT" sz="2000" dirty="0"/>
              <a:t>Tuttavia esistono sicuramente frasi neutre nel nostro pacchetto di recensioni, perché dunque classificarle per forza come negative o positive, distorcendo l’analisi?</a:t>
            </a:r>
          </a:p>
          <a:p>
            <a:pPr lvl="1"/>
            <a:r>
              <a:rPr lang="it-IT" sz="2000" dirty="0"/>
              <a:t>Si consideri che la maggior parte delle nostre recensioni raccolte è in inglese e di domain </a:t>
            </a:r>
            <a:r>
              <a:rPr lang="it-IT" sz="2000" dirty="0" err="1"/>
              <a:t>BookReviews</a:t>
            </a:r>
            <a:r>
              <a:rPr lang="it-IT" sz="2000" dirty="0"/>
              <a:t>, quindi il set di annotazione EN è per distacco il più importante, ed è composto per il 40% da frasi annotate come neutre. Scartarle sarebbe una grave perdita</a:t>
            </a:r>
          </a:p>
          <a:p>
            <a:pPr lvl="1"/>
            <a:r>
              <a:rPr lang="it-IT" sz="2000" dirty="0"/>
              <a:t>Cartina tornasole: quante recensioni coreane vengono classificate come neutre dal modello? 2/4000</a:t>
            </a:r>
          </a:p>
          <a:p>
            <a:pPr lvl="1"/>
            <a:r>
              <a:rPr lang="it-IT" sz="2000" dirty="0"/>
              <a:t>Ad ogni modo si conduce un’altra </a:t>
            </a:r>
            <a:r>
              <a:rPr lang="it-IT" sz="2000" dirty="0" err="1"/>
              <a:t>train</a:t>
            </a:r>
            <a:r>
              <a:rPr lang="it-IT" sz="2000" dirty="0"/>
              <a:t>-test pipeline con i due modelli migliori escludendo le neutre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7623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934C3-2D9A-4014-890F-0FA49248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3590" cy="1507809"/>
          </a:xfrm>
        </p:spPr>
        <p:txBody>
          <a:bodyPr/>
          <a:lstStyle/>
          <a:p>
            <a:r>
              <a:rPr lang="it-IT" dirty="0"/>
              <a:t>RISULTATI ANALISI SENZA NEUTRE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16F55-4ECD-4CB1-8983-30666C57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542554"/>
            <a:ext cx="11545294" cy="5132566"/>
          </a:xfrm>
        </p:spPr>
        <p:txBody>
          <a:bodyPr/>
          <a:lstStyle/>
          <a:p>
            <a:r>
              <a:rPr lang="it-IT" dirty="0"/>
              <a:t>Confronto a livello di </a:t>
            </a:r>
            <a:r>
              <a:rPr lang="it-IT" dirty="0" err="1"/>
              <a:t>classification</a:t>
            </a:r>
            <a:r>
              <a:rPr lang="it-IT" dirty="0"/>
              <a:t> report tra modello trainato su EN,IT,KO bilanciato no neutre (10k reviews coreane),  modello sbilanciato no neutre (60k reviews coreane) e modello bilanciato con neutre</a:t>
            </a:r>
          </a:p>
          <a:p>
            <a:r>
              <a:rPr lang="it-IT" dirty="0"/>
              <a:t>Risultano molto performanti (circa 91% di </a:t>
            </a:r>
            <a:r>
              <a:rPr lang="it-IT" dirty="0" err="1"/>
              <a:t>accuracy</a:t>
            </a:r>
            <a:r>
              <a:rPr lang="it-IT" dirty="0"/>
              <a:t> media) i modelli senza neutre, contro l’88% medio di </a:t>
            </a:r>
            <a:r>
              <a:rPr lang="it-IT" dirty="0" err="1"/>
              <a:t>accuracy</a:t>
            </a:r>
            <a:r>
              <a:rPr lang="it-IT" dirty="0"/>
              <a:t> del modello con le neutre</a:t>
            </a:r>
          </a:p>
          <a:p>
            <a:r>
              <a:rPr lang="it-IT" dirty="0"/>
              <a:t>Anche nei confronti per domain risultano avere performance migliori i modelli senza le neutre, e più recensioni inserisci meglio è in questo caso</a:t>
            </a:r>
          </a:p>
          <a:p>
            <a:r>
              <a:rPr lang="it-IT" dirty="0"/>
              <a:t>Ad ogni modo le performance risultano essere molto elevate per tutti e due modelli. Vale la pena escludere le neutre per guadagnare un 3% di </a:t>
            </a:r>
            <a:r>
              <a:rPr lang="it-IT" dirty="0" err="1"/>
              <a:t>accuracy</a:t>
            </a:r>
            <a:r>
              <a:rPr lang="it-IT" dirty="0"/>
              <a:t> media?</a:t>
            </a:r>
          </a:p>
        </p:txBody>
      </p:sp>
    </p:spTree>
    <p:extLst>
      <p:ext uri="{BB962C8B-B14F-4D97-AF65-F5344CB8AC3E}">
        <p14:creationId xmlns:p14="http://schemas.microsoft.com/office/powerpoint/2010/main" val="2433976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1119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FineTuning BERT Polarity</vt:lpstr>
      <vt:lpstr>PIPELINE DI LAVORO</vt:lpstr>
      <vt:lpstr>CREAZIONE DATASET</vt:lpstr>
      <vt:lpstr>RISULTATI CONFRONTO STRAT1 vs STRAT2</vt:lpstr>
      <vt:lpstr>ESCLUSIONE RECENSIONI NEUTRE?</vt:lpstr>
      <vt:lpstr>RISULTATI ANALISI SENZA NEUTRE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a.fossati@campus.unimib.it</dc:creator>
  <cp:lastModifiedBy>a.fossati@campus.unimib.it</cp:lastModifiedBy>
  <cp:revision>26</cp:revision>
  <dcterms:created xsi:type="dcterms:W3CDTF">2022-02-07T14:53:04Z</dcterms:created>
  <dcterms:modified xsi:type="dcterms:W3CDTF">2022-02-08T09:33:27Z</dcterms:modified>
</cp:coreProperties>
</file>