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99" d="100"/>
          <a:sy n="99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2267A1-1797-43F6-BA8B-6E2096E69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47C2A5-E512-4B70-9E0F-B1ADDE9DF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420107-EA12-4C59-B085-75BFEBC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BCA245-BCED-4273-966E-25C81A41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F752FE-DCC1-4458-A71E-A66E7CE7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30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F68B1-2A5F-4AEF-81F9-AFB14121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59902C-3CD4-48C0-9F8E-B6F0DD9C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4F7A26-5191-4440-A87F-B91BD22C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ED8F14-A865-4DB9-862E-610288D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962EB6-EAC4-42D7-BF4D-2F75C872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0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F4B7E4A-E869-4A1A-A3E1-CFF42C1E3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70813F-CF32-4E49-87DA-0C42A2AA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D82F3-DC06-4CED-9EA9-7EB6CF73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CBB5C3-B201-4B6B-9544-5BE9FC09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5365F9-B182-42D0-8234-81467219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43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05F403-CD10-420D-972A-FBEFBBF6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FA3FFD-CBCD-409E-96FF-33D0FD87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8C44CB-16F0-4BC1-B350-D3046F24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C8ADC6-9FD1-4C4B-9F8A-3B563146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7DA512-E79E-4E3E-BC57-8BE25EED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08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24BD49-0BD4-4838-903E-CA79A859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6D962F-0057-430B-904A-36987B43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09DFB3-02E0-4C7A-8FCE-F5D56D7F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7ED10-D984-4D39-A24C-D6D854D3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2C95A2-4AC0-4985-BF00-C08172AF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2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044E8-E8C1-44C3-ADFE-F65465A5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C59E67-F1A5-4341-9B7D-FAFCD2E08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80E1D9-7703-4B91-9486-9C3FCCEAE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8AD8A8-A453-44AF-921A-E7B6403B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43884C-1D11-4468-93B4-8FCE4853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386155-E1E3-40F1-A14E-0347EF05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76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AA2ACF-05CC-4BBE-87D7-16372D4C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33F629-FB23-45D5-9CB2-6DD08EEA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A62731-1F4A-4E5E-BABF-8C138B7F2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E39E3E-36DB-45D3-9BF7-6EF9442F7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5139B6-E318-4F7F-8184-612DE4C30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007F25-25B5-4A75-A039-4869F85E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5F6885C-39F2-4F2E-A218-823495B4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96E2D4-AEF9-4B4E-8C35-A412D0FA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46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40A7A-E9AA-4F35-BCFD-23046DAB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1562F7-4225-47FA-85FA-ACD068F1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596015-26D5-404F-9934-F7F6E936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A71FCA-5269-408E-99AA-530A87EF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30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1216EA3-94A8-48A1-9927-C19E1638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B85AD3D-601F-40AD-8D61-1DA3606F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B37897-7EFC-4979-AE3A-510CA1B5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54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B73744-1DA9-4559-AECB-5CBE035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A4D969-C4CE-4ECA-B74E-DC12AF4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C4924-04B7-4C7A-A5E2-4CE083BBE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201954-91E9-4B7C-879E-C51B68A5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36DEA9-F800-4F31-8BF7-D517B0D3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6AFDC7-19FE-4BFB-B6A3-D6F9CCF6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2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731D9-55C0-469E-9609-41A66696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72C2D9-932E-49FF-ACEE-938503B84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611CBC-3637-4FD3-A2A7-49A962353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2F88F6-312F-453C-884A-5CDB4C5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A8C169-1ADC-460C-9C12-74D75394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AFF77C-9735-4EF5-9300-74FA28AB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02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0D932CB-0618-4316-B539-F8E089F4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18FC64-080C-4529-95D9-BA0CFC32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47CB74-466D-47CC-A881-EF5BB3D26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F205-3C00-4DAA-88B5-85B1CAC8AC65}" type="datetimeFigureOut">
              <a:rPr lang="it-IT" smtClean="0"/>
              <a:t>21/12/2021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9C3314-B9E9-4C20-9467-D686E5D42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DD51A-4762-4AE5-9025-226B52EB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43E7-6D4A-495A-B7D5-9F8F295BD1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84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nkeylearn.com/blog/aspect-based-sentiment-analysi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nlp-extract-contextualized-word-embeddings-from-bert-keras-tf-67ef29f60a7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klue/roberta-small" TargetMode="External"/><Relationship Id="rId2" Type="http://schemas.openxmlformats.org/officeDocument/2006/relationships/hyperlink" Target="https://huggingface.co/transformers/model_doc/rober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b-ita/GilBERT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crawl.org/" TargetMode="External"/><Relationship Id="rId2" Type="http://schemas.openxmlformats.org/officeDocument/2006/relationships/hyperlink" Target="https://peltarion.com/blog/data-science/a-deep-dive-into-multilingual-nlp-mode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unlp/KR-SBERT" TargetMode="External"/><Relationship Id="rId2" Type="http://schemas.openxmlformats.org/officeDocument/2006/relationships/hyperlink" Target="https://github.com/UKPLab/sentence-transform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fhub.dev/google/universal-sentence-encoder-multilingual/3" TargetMode="External"/><Relationship Id="rId4" Type="http://schemas.openxmlformats.org/officeDocument/2006/relationships/hyperlink" Target="https://www.youtube.com/watch?v=uP6k7ZTuao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3671085/how-to-use-bert-for-long-sentenc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C23AB-ED86-458F-A0D5-747CE696C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b="1" i="1" dirty="0">
                <a:solidFill>
                  <a:srgbClr val="FF0000"/>
                </a:solidFill>
              </a:rPr>
              <a:t>QUALE MODELLO PER L’EMBEDDING DELLE RECENSIONI?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1271B9-5AD3-422F-8315-FB552ACD3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5076877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it-IT" sz="1800" dirty="0"/>
          </a:p>
          <a:p>
            <a:pPr algn="l"/>
            <a:endParaRPr lang="it-IT" sz="1800" dirty="0"/>
          </a:p>
          <a:p>
            <a:pPr algn="l"/>
            <a:r>
              <a:rPr lang="it-IT" sz="1800" dirty="0"/>
              <a:t>Alessandro fossati, Data Science Master </a:t>
            </a:r>
            <a:r>
              <a:rPr lang="it-IT" sz="1800" dirty="0" err="1"/>
              <a:t>Thesis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72281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2CFA6-99A2-4ECB-8F2B-A1B2DE0C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>
                <a:solidFill>
                  <a:srgbClr val="FF0000"/>
                </a:solidFill>
              </a:rPr>
              <a:t>PROSSIMI PASSI TEXT MINING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FC796-0ED9-4FEC-B17D-5A07DFBB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9" y="1790054"/>
            <a:ext cx="11956942" cy="4920712"/>
          </a:xfrm>
        </p:spPr>
        <p:txBody>
          <a:bodyPr/>
          <a:lstStyle/>
          <a:p>
            <a:r>
              <a:rPr lang="it-IT" dirty="0"/>
              <a:t>Selezione definitiva dei modelli da utilizzare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Come applicare i modelli per ottimizzare lavoro di Sentiment Analysis e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(ricerca di lavori simili e tutorial)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Per SA e TM, consideriamo </a:t>
            </a:r>
            <a:r>
              <a:rPr lang="it-IT" dirty="0">
                <a:hlinkClick r:id="rId2"/>
              </a:rPr>
              <a:t>ABSA</a:t>
            </a:r>
            <a:r>
              <a:rPr lang="it-IT" dirty="0"/>
              <a:t> (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Sentiment Analysis), che consiste nell’unione dei due task:</a:t>
            </a:r>
          </a:p>
          <a:p>
            <a:pPr lvl="1"/>
            <a:r>
              <a:rPr lang="it-IT" dirty="0"/>
              <a:t>Prima si possono ricercare i </a:t>
            </a:r>
            <a:r>
              <a:rPr lang="it-IT" dirty="0" err="1"/>
              <a:t>topic</a:t>
            </a:r>
            <a:endParaRPr lang="it-IT" dirty="0"/>
          </a:p>
          <a:p>
            <a:pPr lvl="1"/>
            <a:r>
              <a:rPr lang="it-IT" dirty="0" err="1"/>
              <a:t>Dopodichè</a:t>
            </a:r>
            <a:r>
              <a:rPr lang="it-IT" dirty="0"/>
              <a:t> si può svolgere il lavoro di SA sui </a:t>
            </a:r>
            <a:r>
              <a:rPr lang="it-IT" dirty="0" err="1"/>
              <a:t>topic</a:t>
            </a:r>
            <a:r>
              <a:rPr lang="it-IT" dirty="0"/>
              <a:t> più frequenti</a:t>
            </a:r>
          </a:p>
        </p:txBody>
      </p:sp>
    </p:spTree>
    <p:extLst>
      <p:ext uri="{BB962C8B-B14F-4D97-AF65-F5344CB8AC3E}">
        <p14:creationId xmlns:p14="http://schemas.microsoft.com/office/powerpoint/2010/main" val="9057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ECF7F-119E-4FEE-9F9B-381918E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>
                <a:solidFill>
                  <a:srgbClr val="FF0000"/>
                </a:solidFill>
              </a:rPr>
              <a:t>QUANTO FATTO FINO AD ORA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2C9DA-FF0D-4AE4-931B-639B5AE6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19" y="1813302"/>
            <a:ext cx="11708969" cy="4827722"/>
          </a:xfrm>
        </p:spPr>
        <p:txBody>
          <a:bodyPr>
            <a:normAutofit/>
          </a:bodyPr>
          <a:lstStyle/>
          <a:p>
            <a:r>
              <a:rPr lang="it-IT" sz="2000" dirty="0" err="1"/>
              <a:t>Scraping</a:t>
            </a:r>
            <a:r>
              <a:rPr lang="it-IT" sz="2000" dirty="0"/>
              <a:t> dati per libri comuni e non comuni per le 3 lingue (da integrare con recensioni degli autori comuni)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Ricerca modello adatto per operazioni di Text Mining 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Prossimi passi del lavoro:</a:t>
            </a:r>
          </a:p>
          <a:p>
            <a:pPr lvl="1"/>
            <a:r>
              <a:rPr lang="it-IT" sz="2000" dirty="0"/>
              <a:t>Analisi Text Mining</a:t>
            </a:r>
          </a:p>
          <a:p>
            <a:pPr lvl="1"/>
            <a:r>
              <a:rPr lang="it-IT" sz="2000" dirty="0"/>
              <a:t>Analisi statistica di dati e metadati</a:t>
            </a:r>
          </a:p>
          <a:p>
            <a:pPr lvl="1"/>
            <a:r>
              <a:rPr lang="it-IT" sz="2000" dirty="0"/>
              <a:t>Ricerca/Proposta di una statistica per calcolare l’impatto che i libri hanno sul lettore</a:t>
            </a:r>
          </a:p>
        </p:txBody>
      </p:sp>
    </p:spTree>
    <p:extLst>
      <p:ext uri="{BB962C8B-B14F-4D97-AF65-F5344CB8AC3E}">
        <p14:creationId xmlns:p14="http://schemas.microsoft.com/office/powerpoint/2010/main" val="167937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BA4537-9F27-4CDD-AF55-2D15880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>
                <a:solidFill>
                  <a:srgbClr val="FF0000"/>
                </a:solidFill>
              </a:rPr>
              <a:t>INTRODUZIONE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2D1683-695A-486A-9B06-E2E978B7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8" y="1825625"/>
            <a:ext cx="10940332" cy="4789860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/>
              <a:t>Obiettivo finale </a:t>
            </a:r>
            <a:r>
              <a:rPr lang="it-IT" sz="2000" b="1" dirty="0" err="1"/>
              <a:t>Embedding</a:t>
            </a:r>
            <a:r>
              <a:rPr lang="it-IT" sz="2000" dirty="0"/>
              <a:t>: ottenere rappresentazioni vettoriali per </a:t>
            </a:r>
            <a:r>
              <a:rPr lang="it-IT" sz="2000" dirty="0" err="1"/>
              <a:t>SentimentAnalysis</a:t>
            </a:r>
            <a:r>
              <a:rPr lang="it-IT" sz="2000" dirty="0"/>
              <a:t> e </a:t>
            </a:r>
            <a:r>
              <a:rPr lang="it-IT" sz="2000" dirty="0" err="1"/>
              <a:t>TopicModeling</a:t>
            </a:r>
            <a:r>
              <a:rPr lang="it-IT" sz="2000" dirty="0"/>
              <a:t> che permettano un confronto tra le 3 lingue</a:t>
            </a:r>
          </a:p>
          <a:p>
            <a:endParaRPr lang="it-IT" sz="2000" dirty="0"/>
          </a:p>
          <a:p>
            <a:r>
              <a:rPr lang="it-IT" sz="2000" dirty="0"/>
              <a:t>Ricerca di modelli </a:t>
            </a:r>
            <a:r>
              <a:rPr lang="it-IT" sz="2000" i="1" dirty="0"/>
              <a:t>multilingua e </a:t>
            </a:r>
            <a:r>
              <a:rPr lang="it-IT" sz="2000" i="1" dirty="0" err="1"/>
              <a:t>monolingua</a:t>
            </a:r>
            <a:r>
              <a:rPr lang="it-IT" sz="2000" i="1" dirty="0"/>
              <a:t> </a:t>
            </a:r>
            <a:r>
              <a:rPr lang="it-IT" sz="2000" dirty="0"/>
              <a:t>finalizzati al raggiungimento dell’obiettivo</a:t>
            </a:r>
          </a:p>
          <a:p>
            <a:endParaRPr lang="it-IT" sz="2000" dirty="0"/>
          </a:p>
          <a:p>
            <a:r>
              <a:rPr lang="it-IT" sz="2000" i="1" dirty="0"/>
              <a:t>Parametri di valutazione </a:t>
            </a:r>
            <a:r>
              <a:rPr lang="it-IT" sz="2000" dirty="0"/>
              <a:t>per il migliore modello:</a:t>
            </a:r>
          </a:p>
          <a:p>
            <a:endParaRPr lang="it-IT" sz="2000" dirty="0"/>
          </a:p>
          <a:p>
            <a:pPr lvl="1"/>
            <a:r>
              <a:rPr lang="it-IT" sz="2000" i="1" dirty="0"/>
              <a:t>Stato dell’arte </a:t>
            </a:r>
            <a:r>
              <a:rPr lang="it-IT" sz="2000" dirty="0"/>
              <a:t>dettato dalla performance dei modelli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Tipologia e quantità di dati utilizzati per </a:t>
            </a:r>
            <a:r>
              <a:rPr lang="it-IT" sz="2000" i="1" dirty="0" err="1"/>
              <a:t>pre</a:t>
            </a:r>
            <a:r>
              <a:rPr lang="it-IT" sz="2000" i="1" dirty="0"/>
              <a:t>-training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/>
              <a:t>Capacità di gestire più lingue vs efficienza nella gestione della singola lingua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Costi computazionali dipendenti dalla quantità di dati usati per fare </a:t>
            </a:r>
            <a:r>
              <a:rPr lang="it-IT" sz="2000" dirty="0" err="1"/>
              <a:t>pre</a:t>
            </a:r>
            <a:r>
              <a:rPr lang="it-IT" sz="2000" dirty="0"/>
              <a:t>-training e dall’</a:t>
            </a:r>
            <a:r>
              <a:rPr lang="it-IT" sz="2000" i="1" dirty="0"/>
              <a:t>architettura del modello</a:t>
            </a:r>
          </a:p>
          <a:p>
            <a:pPr marL="457200" lvl="1" indent="0">
              <a:buNone/>
            </a:pPr>
            <a:endParaRPr lang="it-IT" sz="2000" i="1" dirty="0"/>
          </a:p>
          <a:p>
            <a:pPr lvl="1"/>
            <a:r>
              <a:rPr lang="it-IT" sz="2000" i="1" dirty="0"/>
              <a:t>Disponibilità di lavori online a cui rifarsi</a:t>
            </a:r>
          </a:p>
          <a:p>
            <a:pPr lvl="1"/>
            <a:endParaRPr lang="it-IT" sz="2000" dirty="0"/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4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E3A55-9795-4479-8D02-3C85611D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003943" cy="1690688"/>
          </a:xfrm>
        </p:spPr>
        <p:txBody>
          <a:bodyPr/>
          <a:lstStyle/>
          <a:p>
            <a:r>
              <a:rPr lang="it-IT" b="1" u="sng" dirty="0">
                <a:solidFill>
                  <a:srgbClr val="FF0000"/>
                </a:solidFill>
              </a:rPr>
              <a:t>LANGUAGE SPECIFIC: BERT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38121-520A-4DD9-B202-40F5C39C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606163"/>
            <a:ext cx="11545294" cy="5144494"/>
          </a:xfrm>
        </p:spPr>
        <p:txBody>
          <a:bodyPr>
            <a:normAutofit fontScale="92500" lnSpcReduction="20000"/>
          </a:bodyPr>
          <a:lstStyle/>
          <a:p>
            <a:r>
              <a:rPr lang="it-IT" sz="2000" dirty="0"/>
              <a:t>Tra i modelli </a:t>
            </a:r>
            <a:r>
              <a:rPr lang="it-IT" sz="2000" dirty="0" err="1"/>
              <a:t>monolingua</a:t>
            </a:r>
            <a:r>
              <a:rPr lang="it-IT" sz="2000" dirty="0"/>
              <a:t> visti rientrano i </a:t>
            </a:r>
            <a:r>
              <a:rPr lang="it-IT" sz="2000" b="1" dirty="0"/>
              <a:t>BERT </a:t>
            </a:r>
            <a:r>
              <a:rPr lang="it-IT" sz="2000" b="1" dirty="0" err="1"/>
              <a:t>monolingua</a:t>
            </a:r>
            <a:r>
              <a:rPr lang="it-IT" sz="2000" b="1" dirty="0"/>
              <a:t> </a:t>
            </a:r>
            <a:r>
              <a:rPr lang="it-IT" sz="2000" dirty="0"/>
              <a:t>specifici per ognuno dei linguaggi analizzati (approfondimento BERT: </a:t>
            </a:r>
            <a:r>
              <a:rPr lang="it-IT" sz="2000" dirty="0">
                <a:hlinkClick r:id="rId2"/>
              </a:rPr>
              <a:t>https://towardsdatascience.com/nlp-extract-contextualized-word-embeddings-from-bert-keras-tf-67ef29f60a7b </a:t>
            </a:r>
            <a:r>
              <a:rPr lang="it-IT" sz="2000" dirty="0"/>
              <a:t>)</a:t>
            </a:r>
          </a:p>
          <a:p>
            <a:r>
              <a:rPr lang="it-IT" sz="2000" dirty="0"/>
              <a:t>Vantaggio di cogliere più a fondo il linguaggio analizzato, in quanto si addestra il modello su un training set con un maggior numero di parole o morfemi relativi allo specifico linguaggio rispetto ad </a:t>
            </a:r>
            <a:r>
              <a:rPr lang="it-IT" sz="2000" dirty="0" err="1"/>
              <a:t>mBERT</a:t>
            </a:r>
            <a:br>
              <a:rPr lang="it-IT" sz="2000" dirty="0"/>
            </a:br>
            <a:endParaRPr lang="it-IT" sz="2000" dirty="0"/>
          </a:p>
          <a:p>
            <a:r>
              <a:rPr lang="it-IT" sz="2000" b="1" dirty="0"/>
              <a:t>Language </a:t>
            </a:r>
            <a:r>
              <a:rPr lang="it-IT" sz="2000" b="1" dirty="0" err="1"/>
              <a:t>Specific</a:t>
            </a:r>
            <a:r>
              <a:rPr lang="it-IT" sz="2000" b="1" dirty="0"/>
              <a:t> BERT</a:t>
            </a:r>
            <a:r>
              <a:rPr lang="it-IT" sz="2000" dirty="0"/>
              <a:t>: 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/>
              <a:t>Condividono la struttura del modello BERT ma sono addestrati su differenti set di dati</a:t>
            </a:r>
          </a:p>
          <a:p>
            <a:pPr lvl="1"/>
            <a:endParaRPr lang="it-IT" sz="2000" dirty="0"/>
          </a:p>
          <a:p>
            <a:pPr lvl="1"/>
            <a:r>
              <a:rPr lang="it-IT" sz="2000" i="1" dirty="0"/>
              <a:t>EN-BERT per inglese</a:t>
            </a:r>
            <a:r>
              <a:rPr lang="it-IT" sz="2000" dirty="0"/>
              <a:t>:  addestrato su </a:t>
            </a:r>
            <a:r>
              <a:rPr lang="it-IT" sz="2000" dirty="0" err="1"/>
              <a:t>BookCorpus</a:t>
            </a:r>
            <a:r>
              <a:rPr lang="it-IT" sz="2000" dirty="0"/>
              <a:t> (800M parole) e su EN-Wiki corpus (2500M parole). (Vedi articolo BERT-model.pdf)</a:t>
            </a:r>
          </a:p>
          <a:p>
            <a:pPr lvl="1"/>
            <a:endParaRPr lang="it-IT" sz="2000" dirty="0"/>
          </a:p>
          <a:p>
            <a:pPr lvl="1"/>
            <a:r>
              <a:rPr lang="it-IT" sz="2000" i="1" dirty="0"/>
              <a:t>KR-BERT per coreano</a:t>
            </a:r>
            <a:r>
              <a:rPr lang="it-IT" sz="2000" dirty="0"/>
              <a:t>: addestrato su KO-Wiki (233M parole). Esistono anche altri modelli per coreano, alcuni con vocabolari più ridotti e uno con vocabolario più esteso. Performance simili tra loro (vedi articolo KR-BERT.pdf)</a:t>
            </a:r>
          </a:p>
          <a:p>
            <a:pPr lvl="1"/>
            <a:endParaRPr lang="it-IT" sz="2000" dirty="0"/>
          </a:p>
          <a:p>
            <a:pPr lvl="1"/>
            <a:r>
              <a:rPr lang="it-IT" sz="2000" i="1" dirty="0" err="1"/>
              <a:t>AlBERTo</a:t>
            </a:r>
            <a:r>
              <a:rPr lang="it-IT" sz="2000" i="1" dirty="0"/>
              <a:t> per italiano</a:t>
            </a:r>
            <a:r>
              <a:rPr lang="it-IT" sz="2000" dirty="0"/>
              <a:t>: addestrato su Twitter (vocabolario da 128M parole), training con 7400 tweet (vedi articolo IT-BERT.pdf). Adatto allo studio dei </a:t>
            </a:r>
            <a:r>
              <a:rPr lang="it-IT" sz="2000" dirty="0" err="1"/>
              <a:t>SocialNetwork</a:t>
            </a:r>
            <a:r>
              <a:rPr lang="it-IT" sz="2000" dirty="0"/>
              <a:t>.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125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E3A55-9795-4479-8D02-3C85611D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>
                <a:solidFill>
                  <a:srgbClr val="FF0000"/>
                </a:solidFill>
              </a:rPr>
              <a:t>LANGUAGE SPECIFIC: </a:t>
            </a:r>
            <a:r>
              <a:rPr lang="it-IT" b="1" u="sng" dirty="0" err="1">
                <a:solidFill>
                  <a:srgbClr val="FF0000"/>
                </a:solidFill>
              </a:rPr>
              <a:t>RoBERTa</a:t>
            </a:r>
            <a:endParaRPr lang="it-IT" b="1" u="sng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38121-520A-4DD9-B202-40F5C39C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614115"/>
            <a:ext cx="11752028" cy="5136542"/>
          </a:xfrm>
        </p:spPr>
        <p:txBody>
          <a:bodyPr>
            <a:normAutofit/>
          </a:bodyPr>
          <a:lstStyle/>
          <a:p>
            <a:r>
              <a:rPr lang="it-IT" sz="1800" dirty="0"/>
              <a:t>Tra i modelli </a:t>
            </a:r>
            <a:r>
              <a:rPr lang="it-IT" sz="1800" dirty="0" err="1"/>
              <a:t>monolingua</a:t>
            </a:r>
            <a:r>
              <a:rPr lang="it-IT" sz="1800" dirty="0"/>
              <a:t> cercati rientrano i </a:t>
            </a:r>
            <a:r>
              <a:rPr lang="it-IT" sz="1800" b="1" dirty="0" err="1"/>
              <a:t>RoBERTa</a:t>
            </a:r>
            <a:r>
              <a:rPr lang="it-IT" sz="1800" b="1" dirty="0"/>
              <a:t> </a:t>
            </a:r>
            <a:r>
              <a:rPr lang="it-IT" sz="1800" b="1" dirty="0" err="1"/>
              <a:t>monolingua</a:t>
            </a:r>
            <a:r>
              <a:rPr lang="it-IT" sz="1800" b="1" dirty="0"/>
              <a:t> </a:t>
            </a:r>
            <a:r>
              <a:rPr lang="it-IT" sz="1800" dirty="0"/>
              <a:t>specifici per ognuno dei linguaggi analizzati</a:t>
            </a:r>
          </a:p>
          <a:p>
            <a:r>
              <a:rPr lang="it-IT" sz="1800" dirty="0" err="1"/>
              <a:t>RoBERTa</a:t>
            </a:r>
            <a:r>
              <a:rPr lang="it-IT" sz="1800" dirty="0"/>
              <a:t> differisce dal BERT per un quantitativo di dati maggiore ed una conseguente maggiore varietà di dati utilizzati per effettuare il </a:t>
            </a:r>
            <a:r>
              <a:rPr lang="it-IT" sz="1800" dirty="0" err="1"/>
              <a:t>pre</a:t>
            </a:r>
            <a:r>
              <a:rPr lang="it-IT" sz="1800" dirty="0"/>
              <a:t>-training del modello, che presenta struttura abbastanza simile al BERT (Vedi articolo EN_RoBERTa.pdf) </a:t>
            </a:r>
          </a:p>
          <a:p>
            <a:r>
              <a:rPr lang="it-IT" sz="1800" dirty="0"/>
              <a:t>Vantaggio di cogliere più a fondo il linguaggio analizzato, in quanto si addestra il modello su un training set con un maggior numero di parole o morfemi relativi allo specifico linguaggio rispetto ad XLM-R</a:t>
            </a:r>
          </a:p>
          <a:p>
            <a:r>
              <a:rPr lang="it-IT" sz="1800" dirty="0"/>
              <a:t>Svantaggio rispetto a BERT per i </a:t>
            </a:r>
            <a:r>
              <a:rPr lang="it-IT" sz="1800" i="1" dirty="0"/>
              <a:t>tempi computazionali </a:t>
            </a:r>
            <a:r>
              <a:rPr lang="it-IT" sz="1800" dirty="0"/>
              <a:t>richiesti per </a:t>
            </a:r>
            <a:r>
              <a:rPr lang="it-IT" sz="1800" dirty="0" err="1"/>
              <a:t>pre</a:t>
            </a:r>
            <a:r>
              <a:rPr lang="it-IT" sz="1800" dirty="0"/>
              <a:t>-trainare il modello, a causa della quantità di dati</a:t>
            </a:r>
          </a:p>
          <a:p>
            <a:r>
              <a:rPr lang="it-IT" sz="1800" dirty="0"/>
              <a:t>Meno studiati e testati per linguaggi specifici rispetto ai BERT, essendo uno sviluppo recente di essi</a:t>
            </a:r>
            <a:br>
              <a:rPr lang="it-IT" sz="1800" dirty="0"/>
            </a:br>
            <a:endParaRPr lang="it-IT" sz="1800" dirty="0"/>
          </a:p>
          <a:p>
            <a:r>
              <a:rPr lang="it-IT" sz="1800" b="1" dirty="0"/>
              <a:t>Language </a:t>
            </a:r>
            <a:r>
              <a:rPr lang="it-IT" sz="1800" b="1" dirty="0" err="1"/>
              <a:t>Specific</a:t>
            </a:r>
            <a:r>
              <a:rPr lang="it-IT" sz="1800" b="1" dirty="0"/>
              <a:t> </a:t>
            </a:r>
            <a:r>
              <a:rPr lang="it-IT" sz="1800" b="1" dirty="0" err="1"/>
              <a:t>RoBERTa</a:t>
            </a:r>
            <a:r>
              <a:rPr lang="it-IT" sz="1800" b="1" dirty="0"/>
              <a:t>: </a:t>
            </a:r>
          </a:p>
          <a:p>
            <a:endParaRPr lang="it-IT" sz="1800" b="1" dirty="0"/>
          </a:p>
          <a:p>
            <a:pPr lvl="1"/>
            <a:r>
              <a:rPr lang="it-IT" sz="1800" i="1" dirty="0"/>
              <a:t>EN-</a:t>
            </a:r>
            <a:r>
              <a:rPr lang="it-IT" sz="1800" i="1" dirty="0" err="1"/>
              <a:t>RoBERTa</a:t>
            </a:r>
            <a:r>
              <a:rPr lang="it-IT" sz="1800" i="1" dirty="0"/>
              <a:t> per inglese</a:t>
            </a:r>
            <a:r>
              <a:rPr lang="it-IT" sz="1800" dirty="0"/>
              <a:t>: (Vedi articolo EN-RoBERTa.pdf) </a:t>
            </a:r>
            <a:r>
              <a:rPr lang="it-IT" sz="1800" dirty="0">
                <a:hlinkClick r:id="rId2"/>
              </a:rPr>
              <a:t>https://huggingface.co/transformers/model_doc/roberta.html</a:t>
            </a:r>
            <a:endParaRPr lang="it-IT" sz="1800" dirty="0"/>
          </a:p>
          <a:p>
            <a:pPr lvl="1"/>
            <a:endParaRPr lang="it-IT" sz="1800" dirty="0"/>
          </a:p>
          <a:p>
            <a:pPr lvl="1"/>
            <a:r>
              <a:rPr lang="it-IT" sz="1800" i="1" dirty="0"/>
              <a:t>KLUE-</a:t>
            </a:r>
            <a:r>
              <a:rPr lang="it-IT" sz="1800" i="1" dirty="0" err="1"/>
              <a:t>RoBERTa</a:t>
            </a:r>
            <a:r>
              <a:rPr lang="it-IT" sz="1800" i="1" dirty="0"/>
              <a:t> per coreano</a:t>
            </a:r>
            <a:r>
              <a:rPr lang="it-IT" sz="1800" dirty="0"/>
              <a:t>: (Vedi articolo KO-RoBERTa.pdf) </a:t>
            </a:r>
            <a:r>
              <a:rPr lang="it-IT" sz="1800" dirty="0">
                <a:hlinkClick r:id="rId3"/>
              </a:rPr>
              <a:t>https://huggingface.co/klue/roberta-small</a:t>
            </a:r>
            <a:endParaRPr lang="it-IT" sz="1800" dirty="0"/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i="1" dirty="0" err="1"/>
              <a:t>GilBERTo</a:t>
            </a:r>
            <a:r>
              <a:rPr lang="it-IT" sz="1800" i="1" dirty="0"/>
              <a:t> per italiano</a:t>
            </a:r>
            <a:r>
              <a:rPr lang="it-IT" sz="1800" dirty="0"/>
              <a:t>: (Non presenta un paper in quanto non ancora completo) </a:t>
            </a:r>
            <a:r>
              <a:rPr lang="it-IT" sz="1800" dirty="0">
                <a:hlinkClick r:id="rId4"/>
              </a:rPr>
              <a:t>https://github.com/idb-ita/GilBERTo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4037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E3A55-9795-4479-8D02-3C85611D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7" y="365126"/>
            <a:ext cx="11003943" cy="1241038"/>
          </a:xfrm>
        </p:spPr>
        <p:txBody>
          <a:bodyPr/>
          <a:lstStyle/>
          <a:p>
            <a:r>
              <a:rPr lang="it-IT" b="1" u="sng" dirty="0">
                <a:solidFill>
                  <a:srgbClr val="FF0000"/>
                </a:solidFill>
              </a:rPr>
              <a:t>MULTILINGUAL MODELS: </a:t>
            </a:r>
            <a:r>
              <a:rPr lang="it-IT" b="1" u="sng" dirty="0" err="1">
                <a:solidFill>
                  <a:srgbClr val="FF0000"/>
                </a:solidFill>
              </a:rPr>
              <a:t>mBERT</a:t>
            </a:r>
            <a:r>
              <a:rPr lang="it-IT" b="1" u="sng" dirty="0">
                <a:solidFill>
                  <a:srgbClr val="FF0000"/>
                </a:solidFill>
              </a:rPr>
              <a:t>, XLM ed XLM-R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38121-520A-4DD9-B202-40F5C39C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423283"/>
            <a:ext cx="11934907" cy="5327374"/>
          </a:xfrm>
        </p:spPr>
        <p:txBody>
          <a:bodyPr>
            <a:normAutofit fontScale="92500" lnSpcReduction="10000"/>
          </a:bodyPr>
          <a:lstStyle/>
          <a:p>
            <a:r>
              <a:rPr lang="it-IT" sz="1900" dirty="0"/>
              <a:t>Tra i modelli multilingua visti rientrano </a:t>
            </a:r>
            <a:r>
              <a:rPr lang="it-IT" sz="1900" b="1" dirty="0" err="1"/>
              <a:t>mBERT</a:t>
            </a:r>
            <a:r>
              <a:rPr lang="it-IT" sz="1900" dirty="0"/>
              <a:t>, che è il BERT multilingua, </a:t>
            </a:r>
            <a:r>
              <a:rPr lang="it-IT" sz="1900" b="1" dirty="0"/>
              <a:t>XLM ed XLM-R</a:t>
            </a:r>
            <a:r>
              <a:rPr lang="it-IT" sz="1900" dirty="0"/>
              <a:t>, che sono i modelli </a:t>
            </a:r>
            <a:r>
              <a:rPr lang="it-IT" sz="1900" i="1" dirty="0"/>
              <a:t>cross-</a:t>
            </a:r>
            <a:r>
              <a:rPr lang="it-IT" sz="1900" i="1" dirty="0" err="1"/>
              <a:t>language</a:t>
            </a:r>
            <a:r>
              <a:rPr lang="it-IT" sz="1900" dirty="0"/>
              <a:t> che costituiscono lo stato dell’arte, superando i risultati di </a:t>
            </a:r>
            <a:r>
              <a:rPr lang="it-IT" sz="1900" dirty="0" err="1"/>
              <a:t>mBERT</a:t>
            </a:r>
            <a:r>
              <a:rPr lang="it-IT" sz="1900" dirty="0"/>
              <a:t> per alcuni task NLP, presentando una struttura simile ad essi</a:t>
            </a:r>
          </a:p>
          <a:p>
            <a:pPr marL="0" indent="0">
              <a:buNone/>
            </a:pPr>
            <a:endParaRPr lang="it-IT" sz="1900" dirty="0"/>
          </a:p>
          <a:p>
            <a:r>
              <a:rPr lang="it-IT" sz="1900" dirty="0" err="1"/>
              <a:t>mBERT</a:t>
            </a:r>
            <a:r>
              <a:rPr lang="it-IT" sz="1900" dirty="0"/>
              <a:t> fornisce risultati di performance molto simili ai modelli </a:t>
            </a:r>
            <a:r>
              <a:rPr lang="it-IT" sz="1900" dirty="0" err="1"/>
              <a:t>monolingua</a:t>
            </a:r>
            <a:r>
              <a:rPr lang="it-IT" sz="1900" dirty="0"/>
              <a:t> per singoli NLP task (vedi articolo mBERT.pdf)</a:t>
            </a:r>
          </a:p>
          <a:p>
            <a:pPr marL="0" indent="0">
              <a:buNone/>
            </a:pPr>
            <a:endParaRPr lang="it-IT" sz="1900" dirty="0"/>
          </a:p>
          <a:p>
            <a:r>
              <a:rPr lang="it-IT" sz="1900" i="1" dirty="0"/>
              <a:t>Confronto tra i modelli multilingua: </a:t>
            </a:r>
            <a:r>
              <a:rPr lang="it-IT" sz="1900" dirty="0">
                <a:hlinkClick r:id="rId2"/>
              </a:rPr>
              <a:t>https://peltarion.com/blog/data-science/a-deep-dive-into-multilingual-nlp-models</a:t>
            </a:r>
            <a:br>
              <a:rPr lang="it-IT" sz="1900" dirty="0"/>
            </a:br>
            <a:endParaRPr lang="it-IT" sz="1900" dirty="0"/>
          </a:p>
          <a:p>
            <a:r>
              <a:rPr lang="it-IT" sz="1900" b="1" dirty="0" err="1"/>
              <a:t>Multilingual</a:t>
            </a:r>
            <a:r>
              <a:rPr lang="it-IT" sz="1900" b="1" dirty="0"/>
              <a:t> models: </a:t>
            </a:r>
          </a:p>
          <a:p>
            <a:pPr marL="457200" lvl="1" indent="0">
              <a:buNone/>
            </a:pPr>
            <a:endParaRPr lang="it-IT" sz="1900" dirty="0"/>
          </a:p>
          <a:p>
            <a:pPr lvl="1"/>
            <a:r>
              <a:rPr lang="it-IT" sz="1900" i="1" dirty="0" err="1"/>
              <a:t>mBERT</a:t>
            </a:r>
            <a:r>
              <a:rPr lang="it-IT" sz="1900" dirty="0"/>
              <a:t>:  addestrato su Wikipedia corpus per ognuna delle 104 lingue, ha la stessa struttura del BERT, solo che presenta vocabolario e training set diverso logicamente</a:t>
            </a:r>
          </a:p>
          <a:p>
            <a:pPr lvl="1"/>
            <a:endParaRPr lang="it-IT" sz="1900" dirty="0"/>
          </a:p>
          <a:p>
            <a:pPr lvl="1"/>
            <a:r>
              <a:rPr lang="it-IT" sz="1900" i="1" dirty="0"/>
              <a:t>XLM ed XLM-</a:t>
            </a:r>
            <a:r>
              <a:rPr lang="it-IT" sz="1900" i="1" dirty="0" err="1"/>
              <a:t>RoBERTa</a:t>
            </a:r>
            <a:r>
              <a:rPr lang="it-IT" sz="1900" i="1" dirty="0"/>
              <a:t> (o XLM-R): </a:t>
            </a:r>
            <a:r>
              <a:rPr lang="it-IT" sz="1900" dirty="0"/>
              <a:t>modelli cross-</a:t>
            </a:r>
            <a:r>
              <a:rPr lang="it-IT" sz="1900" dirty="0" err="1"/>
              <a:t>language</a:t>
            </a:r>
            <a:r>
              <a:rPr lang="it-IT" sz="1900" dirty="0"/>
              <a:t> (vedi articoli XLM.pdf ed XLM-R.pdf rispettivamente) che superano </a:t>
            </a:r>
            <a:r>
              <a:rPr lang="it-IT" sz="1900" dirty="0" err="1"/>
              <a:t>mBERT</a:t>
            </a:r>
            <a:r>
              <a:rPr lang="it-IT" sz="1900" dirty="0"/>
              <a:t> in quanto a performance, con il secondo che è uno sviluppo ulteriore del primo, e dunque il modello migliore in teoria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XLM-</a:t>
            </a:r>
            <a:r>
              <a:rPr lang="it-IT" sz="1900" dirty="0" err="1"/>
              <a:t>RoBERTa</a:t>
            </a:r>
            <a:r>
              <a:rPr lang="it-IT" sz="1900" dirty="0"/>
              <a:t> (o XLM-R) è trainato con Wikipedia delle 100 lingue e da </a:t>
            </a:r>
            <a:r>
              <a:rPr lang="it-IT" sz="1900" dirty="0" err="1"/>
              <a:t>CommonCrawl</a:t>
            </a:r>
            <a:r>
              <a:rPr lang="it-IT" sz="1900" dirty="0"/>
              <a:t> (</a:t>
            </a:r>
            <a:r>
              <a:rPr lang="it-IT" sz="1900" dirty="0">
                <a:hlinkClick r:id="rId3"/>
              </a:rPr>
              <a:t>https://commoncrawl.org/</a:t>
            </a:r>
            <a:r>
              <a:rPr lang="it-IT" sz="1900" dirty="0"/>
              <a:t> )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359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E4024-7F8B-4964-A2F0-C32E3B86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5330" cy="1113818"/>
          </a:xfrm>
        </p:spPr>
        <p:txBody>
          <a:bodyPr/>
          <a:lstStyle/>
          <a:p>
            <a:r>
              <a:rPr lang="it-IT" b="1" u="sng" dirty="0">
                <a:solidFill>
                  <a:srgbClr val="FF0000"/>
                </a:solidFill>
              </a:rPr>
              <a:t>ALTRI MODELLI PER EMBEDDING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A09CC-5B27-4E2A-B180-A7A15612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42553"/>
            <a:ext cx="11728174" cy="5168348"/>
          </a:xfrm>
        </p:spPr>
        <p:txBody>
          <a:bodyPr>
            <a:normAutofit fontScale="62500" lnSpcReduction="20000"/>
          </a:bodyPr>
          <a:lstStyle/>
          <a:p>
            <a:r>
              <a:rPr lang="it-IT" sz="2600" dirty="0"/>
              <a:t>Vengono qui riportati altri modelli probabilmente meno accreditati ma comunque utili:</a:t>
            </a:r>
          </a:p>
          <a:p>
            <a:r>
              <a:rPr lang="it-IT" sz="2600" b="1" dirty="0" err="1"/>
              <a:t>Sentence</a:t>
            </a:r>
            <a:r>
              <a:rPr lang="it-IT" sz="2600" b="1" dirty="0"/>
              <a:t>-BERT (SBERT) </a:t>
            </a:r>
            <a:r>
              <a:rPr lang="it-IT" sz="2600" dirty="0"/>
              <a:t>(Vedi articolo SBERT.pdf):</a:t>
            </a:r>
          </a:p>
          <a:p>
            <a:endParaRPr lang="it-IT" sz="2600" dirty="0"/>
          </a:p>
          <a:p>
            <a:pPr lvl="1"/>
            <a:r>
              <a:rPr lang="it-IT" sz="2600" dirty="0">
                <a:hlinkClick r:id="rId2"/>
              </a:rPr>
              <a:t>https://github.com/UKPLab/sentence-transformers</a:t>
            </a:r>
            <a:endParaRPr lang="it-IT" sz="2600" dirty="0"/>
          </a:p>
          <a:p>
            <a:pPr lvl="1"/>
            <a:endParaRPr lang="it-IT" sz="2600" dirty="0"/>
          </a:p>
          <a:p>
            <a:pPr lvl="1"/>
            <a:r>
              <a:rPr lang="it-IT" sz="2600" dirty="0"/>
              <a:t>I </a:t>
            </a:r>
            <a:r>
              <a:rPr lang="it-IT" sz="2600" dirty="0" err="1"/>
              <a:t>sentence</a:t>
            </a:r>
            <a:r>
              <a:rPr lang="it-IT" sz="2600" dirty="0"/>
              <a:t> BERT models grazie ad una differente struttura rispetto al BERT classico od al XLM-R, impiegano molto meno tempo per effettuare il training (65 ore contro pochi secondi)</a:t>
            </a:r>
          </a:p>
          <a:p>
            <a:pPr lvl="1"/>
            <a:endParaRPr lang="it-IT" sz="2600" dirty="0"/>
          </a:p>
          <a:p>
            <a:pPr lvl="1"/>
            <a:r>
              <a:rPr lang="it-IT" sz="2600" dirty="0"/>
              <a:t>KR-SBERT per coreano (</a:t>
            </a:r>
            <a:r>
              <a:rPr lang="it-IT" sz="2600" dirty="0">
                <a:hlinkClick r:id="rId3"/>
              </a:rPr>
              <a:t>https://github.com/snunlp/KR-SBERT</a:t>
            </a:r>
            <a:r>
              <a:rPr lang="it-IT" sz="2600" dirty="0"/>
              <a:t>)</a:t>
            </a:r>
          </a:p>
          <a:p>
            <a:pPr lvl="1"/>
            <a:endParaRPr lang="it-IT" sz="2600" dirty="0"/>
          </a:p>
          <a:p>
            <a:pPr lvl="1"/>
            <a:r>
              <a:rPr lang="it-IT" sz="2600" dirty="0"/>
              <a:t>Per italiano non ho trovato SBERT, tuttavia esiste un paper per il multilingua </a:t>
            </a:r>
            <a:r>
              <a:rPr lang="it-IT" sz="2600" b="0" i="0" u="none" strike="noStrike" baseline="0" dirty="0">
                <a:latin typeface="NimbusRomNo9L-Medi"/>
              </a:rPr>
              <a:t>(Vedi Knowledge_Distillation.pdf)</a:t>
            </a:r>
            <a:endParaRPr lang="it-IT" sz="2600" dirty="0"/>
          </a:p>
          <a:p>
            <a:pPr lvl="1"/>
            <a:endParaRPr lang="it-IT" sz="2600" u="sng" dirty="0"/>
          </a:p>
          <a:p>
            <a:pPr algn="l"/>
            <a:r>
              <a:rPr lang="it-IT" sz="2600" b="1" i="0" u="none" strike="noStrike" baseline="0" dirty="0" err="1">
                <a:latin typeface="NimbusRomNo9L-Medi"/>
              </a:rPr>
              <a:t>Multilingual</a:t>
            </a:r>
            <a:r>
              <a:rPr lang="it-IT" sz="2600" b="1" i="0" u="none" strike="noStrike" baseline="0" dirty="0">
                <a:latin typeface="NimbusRomNo9L-Medi"/>
              </a:rPr>
              <a:t> Universal </a:t>
            </a:r>
            <a:r>
              <a:rPr lang="it-IT" sz="2600" b="1" i="0" u="none" strike="noStrike" baseline="0" dirty="0" err="1">
                <a:latin typeface="NimbusRomNo9L-Medi"/>
              </a:rPr>
              <a:t>Sentence</a:t>
            </a:r>
            <a:r>
              <a:rPr lang="it-IT" sz="2600" b="1" i="0" u="none" strike="noStrike" baseline="0" dirty="0">
                <a:latin typeface="NimbusRomNo9L-Medi"/>
              </a:rPr>
              <a:t> Encoder for Semantic </a:t>
            </a:r>
            <a:r>
              <a:rPr lang="it-IT" sz="2600" b="1" i="0" u="none" strike="noStrike" baseline="0" dirty="0" err="1">
                <a:latin typeface="NimbusRomNo9L-Medi"/>
              </a:rPr>
              <a:t>Retrieval</a:t>
            </a:r>
            <a:r>
              <a:rPr lang="it-IT" sz="2600" b="1" i="0" u="none" strike="noStrike" baseline="0" dirty="0">
                <a:latin typeface="NimbusRomNo9L-Medi"/>
              </a:rPr>
              <a:t>: </a:t>
            </a:r>
            <a:r>
              <a:rPr lang="it-IT" sz="2600" b="0" i="0" u="none" strike="noStrike" baseline="0" dirty="0">
                <a:latin typeface="NimbusRomNo9L-Medi"/>
              </a:rPr>
              <a:t>(Vedi Universal_Encoder.pdf)</a:t>
            </a:r>
          </a:p>
          <a:p>
            <a:pPr algn="l"/>
            <a:endParaRPr lang="it-IT" sz="2600" b="0" i="0" u="none" strike="noStrike" baseline="0" dirty="0">
              <a:latin typeface="NimbusRomNo9L-Medi"/>
            </a:endParaRPr>
          </a:p>
          <a:p>
            <a:pPr lvl="1"/>
            <a:r>
              <a:rPr lang="it-IT" sz="2600" dirty="0">
                <a:latin typeface="NimbusRomNo9L-Medi"/>
              </a:rPr>
              <a:t>Universal encoder è uno dei metodi classici per </a:t>
            </a:r>
            <a:r>
              <a:rPr lang="it-IT" sz="2600" dirty="0" err="1">
                <a:latin typeface="NimbusRomNo9L-Medi"/>
              </a:rPr>
              <a:t>embedding</a:t>
            </a:r>
            <a:r>
              <a:rPr lang="it-IT" sz="2600" dirty="0">
                <a:latin typeface="NimbusRomNo9L-Medi"/>
              </a:rPr>
              <a:t> di frasi</a:t>
            </a:r>
          </a:p>
          <a:p>
            <a:pPr lvl="1"/>
            <a:endParaRPr lang="it-IT" sz="2600" b="0" i="0" u="none" strike="noStrike" baseline="0" dirty="0">
              <a:latin typeface="NimbusRomNo9L-Medi"/>
            </a:endParaRPr>
          </a:p>
          <a:p>
            <a:pPr lvl="1"/>
            <a:r>
              <a:rPr lang="it-IT" sz="2600" dirty="0">
                <a:latin typeface="NimbusRomNo9L-Medi"/>
              </a:rPr>
              <a:t>Training effettuato su SNLI English Dataset e poi traduzione nelle altre 15 lingue</a:t>
            </a:r>
          </a:p>
          <a:p>
            <a:pPr lvl="1"/>
            <a:endParaRPr lang="it-IT" sz="2600" dirty="0">
              <a:latin typeface="NimbusRomNo9L-Medi"/>
            </a:endParaRPr>
          </a:p>
          <a:p>
            <a:pPr lvl="1"/>
            <a:r>
              <a:rPr lang="it-IT" sz="2600" dirty="0">
                <a:latin typeface="NimbusRomNo9L-Medi"/>
              </a:rPr>
              <a:t>Video YouTube di presentazione: </a:t>
            </a:r>
            <a:r>
              <a:rPr lang="it-IT" sz="2600" dirty="0">
                <a:latin typeface="NimbusRomNo9L-Medi"/>
                <a:hlinkClick r:id="rId4"/>
              </a:rPr>
              <a:t>https://www.youtube.com/watch?v=uP6k7ZTuaoI</a:t>
            </a:r>
            <a:endParaRPr lang="it-IT" sz="2600" dirty="0">
              <a:latin typeface="NimbusRomNo9L-Medi"/>
            </a:endParaRPr>
          </a:p>
          <a:p>
            <a:pPr lvl="1"/>
            <a:endParaRPr lang="it-IT" sz="2600" dirty="0">
              <a:latin typeface="NimbusRomNo9L-Medi"/>
            </a:endParaRPr>
          </a:p>
          <a:p>
            <a:pPr lvl="1"/>
            <a:r>
              <a:rPr lang="it-IT" sz="2600" dirty="0" err="1">
                <a:latin typeface="NimbusRomNo9L-Medi"/>
              </a:rPr>
              <a:t>TensorFlow</a:t>
            </a:r>
            <a:r>
              <a:rPr lang="it-IT" sz="2600" dirty="0">
                <a:latin typeface="NimbusRomNo9L-Medi"/>
              </a:rPr>
              <a:t>: </a:t>
            </a:r>
            <a:r>
              <a:rPr lang="it-IT" sz="2600" dirty="0">
                <a:latin typeface="NimbusRomNo9L-Medi"/>
                <a:hlinkClick r:id="rId5"/>
              </a:rPr>
              <a:t>https://tfhub.dev/google/universal-sentence-encoder-multilingual/3</a:t>
            </a:r>
            <a:endParaRPr lang="it-IT" sz="2600" dirty="0">
              <a:latin typeface="NimbusRomNo9L-Medi"/>
            </a:endParaRP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8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ED9E3-7E8C-430A-A5D1-81D209AF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>
                <a:solidFill>
                  <a:srgbClr val="FF0000"/>
                </a:solidFill>
              </a:rPr>
              <a:t>TEMATICHE DI RILIEVO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076D1F-5815-4835-94C2-283DD6D4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5" y="1327868"/>
            <a:ext cx="11934908" cy="5422789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sz="2000" i="1" dirty="0"/>
              <a:t>Confrontabilità</a:t>
            </a:r>
            <a:r>
              <a:rPr lang="it-IT" sz="2000" dirty="0"/>
              <a:t> di due </a:t>
            </a:r>
            <a:r>
              <a:rPr lang="it-IT" sz="2000" i="1" dirty="0" err="1"/>
              <a:t>embedding</a:t>
            </a:r>
            <a:r>
              <a:rPr lang="it-IT" sz="2000" dirty="0"/>
              <a:t> passa per:</a:t>
            </a:r>
          </a:p>
          <a:p>
            <a:pPr lvl="1"/>
            <a:r>
              <a:rPr lang="it-IT" sz="1800" dirty="0"/>
              <a:t>Differenza nell’</a:t>
            </a:r>
            <a:r>
              <a:rPr lang="it-IT" sz="1800" i="1" dirty="0"/>
              <a:t>architettura</a:t>
            </a:r>
            <a:r>
              <a:rPr lang="it-IT" sz="1800" dirty="0"/>
              <a:t> e nel funzionamento del modello</a:t>
            </a:r>
          </a:p>
          <a:p>
            <a:pPr lvl="1"/>
            <a:r>
              <a:rPr lang="it-IT" sz="1800" dirty="0"/>
              <a:t>Differenza nel </a:t>
            </a:r>
            <a:r>
              <a:rPr lang="it-IT" sz="1800" i="1" dirty="0" err="1"/>
              <a:t>tokenizer</a:t>
            </a:r>
            <a:r>
              <a:rPr lang="it-IT" sz="1800" dirty="0"/>
              <a:t> utilizzato (</a:t>
            </a:r>
            <a:r>
              <a:rPr lang="it-IT" sz="1800" dirty="0" err="1"/>
              <a:t>WordPiece</a:t>
            </a:r>
            <a:r>
              <a:rPr lang="it-IT" sz="1800" dirty="0"/>
              <a:t> o </a:t>
            </a:r>
            <a:r>
              <a:rPr lang="it-IT" sz="1800" dirty="0" err="1"/>
              <a:t>SentencePiece</a:t>
            </a:r>
            <a:r>
              <a:rPr lang="it-IT" sz="1800" dirty="0"/>
              <a:t> ad esempio)</a:t>
            </a:r>
          </a:p>
          <a:p>
            <a:pPr lvl="1"/>
            <a:r>
              <a:rPr lang="it-IT" sz="1800" dirty="0"/>
              <a:t>Differente organizzazione degli </a:t>
            </a:r>
            <a:r>
              <a:rPr lang="it-IT" sz="1800" i="1" dirty="0"/>
              <a:t>spazi vettoriali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/>
              <a:t>Ci sono lavori in cui vengono confrontati </a:t>
            </a:r>
            <a:r>
              <a:rPr lang="it-IT" sz="1800" dirty="0" err="1"/>
              <a:t>embedding</a:t>
            </a:r>
            <a:r>
              <a:rPr lang="it-IT" sz="1800" dirty="0"/>
              <a:t> mono con diversi </a:t>
            </a:r>
            <a:r>
              <a:rPr lang="it-IT" sz="1800" dirty="0" err="1"/>
              <a:t>tokenizer</a:t>
            </a:r>
            <a:r>
              <a:rPr lang="it-IT" sz="1800" dirty="0"/>
              <a:t> e mono-multi, per cui il confronto sembra essere applicabile</a:t>
            </a:r>
          </a:p>
          <a:p>
            <a:pPr lvl="1"/>
            <a:r>
              <a:rPr lang="it-IT" sz="1800" dirty="0"/>
              <a:t>Nessun riscontro su uguale/simile organizzazione dello spazio vettoriale tra mono vs mono</a:t>
            </a:r>
          </a:p>
          <a:p>
            <a:endParaRPr lang="it-IT" sz="1800" dirty="0"/>
          </a:p>
          <a:p>
            <a:r>
              <a:rPr lang="it-IT" sz="2000" dirty="0"/>
              <a:t>BERT accetta che una frase abbia </a:t>
            </a:r>
            <a:r>
              <a:rPr lang="it-IT" sz="2000" i="1" dirty="0"/>
              <a:t>massimo 512 token </a:t>
            </a:r>
            <a:r>
              <a:rPr lang="it-IT" sz="2000" dirty="0"/>
              <a:t>(altrimenti troncamento):</a:t>
            </a:r>
          </a:p>
          <a:p>
            <a:pPr lvl="1"/>
            <a:r>
              <a:rPr lang="it-IT" sz="1800" dirty="0"/>
              <a:t>Computando le statistiche nel nostro caso siamo sufficientemente coperti per lingue occidentali, ma non per coreano</a:t>
            </a:r>
          </a:p>
          <a:p>
            <a:pPr lvl="1"/>
            <a:r>
              <a:rPr lang="it-IT" sz="1800" dirty="0"/>
              <a:t>Troncamento potrebbe dare alcuni problemi per eventuale </a:t>
            </a:r>
            <a:r>
              <a:rPr lang="it-IT" sz="1800" dirty="0" err="1"/>
              <a:t>TopicModeling</a:t>
            </a:r>
            <a:r>
              <a:rPr lang="it-IT" sz="1800" dirty="0"/>
              <a:t>, ma non eccessivi problemi per la Sentiment</a:t>
            </a:r>
          </a:p>
          <a:p>
            <a:pPr lvl="1"/>
            <a:r>
              <a:rPr lang="it-IT" sz="1800" dirty="0"/>
              <a:t>Esempi di strategie utilizzate per troncamento: </a:t>
            </a:r>
            <a:r>
              <a:rPr lang="it-IT" sz="1800" dirty="0">
                <a:hlinkClick r:id="rId2"/>
              </a:rPr>
              <a:t>click</a:t>
            </a:r>
            <a:endParaRPr lang="it-IT" sz="1800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935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18275-34FF-4882-81A1-B6A544F2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>
                <a:solidFill>
                  <a:srgbClr val="FF0000"/>
                </a:solidFill>
              </a:rPr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88D53B-0F49-4996-974F-20629C0C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5190"/>
            <a:ext cx="11982616" cy="4921857"/>
          </a:xfrm>
        </p:spPr>
        <p:txBody>
          <a:bodyPr>
            <a:normAutofit lnSpcReduction="10000"/>
          </a:bodyPr>
          <a:lstStyle/>
          <a:p>
            <a:pPr lvl="1"/>
            <a:r>
              <a:rPr lang="it-IT" dirty="0"/>
              <a:t>Tra i </a:t>
            </a:r>
            <a:r>
              <a:rPr lang="it-IT" b="1" dirty="0" err="1"/>
              <a:t>multilingual</a:t>
            </a:r>
            <a:r>
              <a:rPr lang="it-IT" b="1" dirty="0"/>
              <a:t> models</a:t>
            </a:r>
            <a:r>
              <a:rPr lang="it-IT" dirty="0"/>
              <a:t>, </a:t>
            </a:r>
            <a:r>
              <a:rPr lang="it-IT" i="1" dirty="0"/>
              <a:t>XLM-R</a:t>
            </a:r>
            <a:r>
              <a:rPr lang="it-IT" dirty="0"/>
              <a:t> potrebbe performare meglio di </a:t>
            </a:r>
            <a:r>
              <a:rPr lang="it-IT" i="1" dirty="0" err="1"/>
              <a:t>mBERT</a:t>
            </a:r>
            <a:r>
              <a:rPr lang="it-IT" dirty="0"/>
              <a:t> essendone uno sviluppo, tuttavia potrebbe richiedere più tempo l’apprendimento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dirty="0"/>
              <a:t>Tra i </a:t>
            </a:r>
            <a:r>
              <a:rPr lang="it-IT" b="1" dirty="0" err="1"/>
              <a:t>language</a:t>
            </a:r>
            <a:r>
              <a:rPr lang="it-IT" b="1" dirty="0"/>
              <a:t> </a:t>
            </a:r>
            <a:r>
              <a:rPr lang="it-IT" b="1" dirty="0" err="1"/>
              <a:t>specific</a:t>
            </a:r>
            <a:r>
              <a:rPr lang="it-IT" b="1" dirty="0"/>
              <a:t> models </a:t>
            </a:r>
            <a:r>
              <a:rPr lang="it-IT" dirty="0"/>
              <a:t>potrebbe essere meglio utilizzare i </a:t>
            </a:r>
            <a:r>
              <a:rPr lang="it-IT" i="1" dirty="0"/>
              <a:t>BERT</a:t>
            </a:r>
            <a:r>
              <a:rPr lang="it-IT" dirty="0"/>
              <a:t> piuttosto che i </a:t>
            </a:r>
            <a:r>
              <a:rPr lang="it-IT" i="1" dirty="0" err="1"/>
              <a:t>RoBERTa</a:t>
            </a:r>
            <a:r>
              <a:rPr lang="it-IT" i="1" dirty="0"/>
              <a:t>, </a:t>
            </a:r>
            <a:r>
              <a:rPr lang="it-IT" dirty="0"/>
              <a:t>in quanto più nuovi, meno ottimizzati e con meno lavori in rete (vedi italiano). </a:t>
            </a:r>
            <a:r>
              <a:rPr lang="it-IT" dirty="0" err="1"/>
              <a:t>AlBERTo</a:t>
            </a:r>
            <a:r>
              <a:rPr lang="it-IT" dirty="0"/>
              <a:t> per italiano tuttavia è meglio utilizzabile con i social networks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dirty="0"/>
              <a:t>Con i </a:t>
            </a:r>
            <a:r>
              <a:rPr lang="it-IT" b="1" dirty="0" err="1"/>
              <a:t>language</a:t>
            </a:r>
            <a:r>
              <a:rPr lang="it-IT" b="1" dirty="0"/>
              <a:t> </a:t>
            </a:r>
            <a:r>
              <a:rPr lang="it-IT" b="1" dirty="0" err="1"/>
              <a:t>specific</a:t>
            </a:r>
            <a:r>
              <a:rPr lang="it-IT" b="1" dirty="0"/>
              <a:t> models </a:t>
            </a:r>
            <a:r>
              <a:rPr lang="it-IT" dirty="0"/>
              <a:t>abbiamo training set più affidabili (soprattutto per il coreano) rispetto ai </a:t>
            </a:r>
            <a:r>
              <a:rPr lang="it-IT" dirty="0" err="1"/>
              <a:t>multilingual</a:t>
            </a:r>
            <a:r>
              <a:rPr lang="it-IT" dirty="0"/>
              <a:t> models. Dato che la struttura dei modelli è la stessa (BERT), non risultano più efficienti a parità di performance rispetto ad un multilingua?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dirty="0"/>
              <a:t>Tra gli ‘</a:t>
            </a:r>
            <a:r>
              <a:rPr lang="it-IT" b="1" dirty="0"/>
              <a:t>Altri Modelli’ </a:t>
            </a:r>
            <a:r>
              <a:rPr lang="it-IT" dirty="0"/>
              <a:t>SBERT è interessante però non so quanto ottimizzato essendo ‘nuovo’</a:t>
            </a:r>
          </a:p>
          <a:p>
            <a:pPr lvl="1"/>
            <a:r>
              <a:rPr lang="it-IT" dirty="0"/>
              <a:t>Le performance dei vari modelli sono molto simili tra loro ad ogni modo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072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D9C36-B388-493D-A726-57624B5F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>
                <a:solidFill>
                  <a:srgbClr val="FF0000"/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80742C-E185-44AB-9FDB-6357ACF2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89" y="1825624"/>
            <a:ext cx="11259047" cy="4813715"/>
          </a:xfrm>
        </p:spPr>
        <p:txBody>
          <a:bodyPr/>
          <a:lstStyle/>
          <a:p>
            <a:endParaRPr lang="it-IT" dirty="0"/>
          </a:p>
          <a:p>
            <a:r>
              <a:rPr lang="it-IT" sz="2400" dirty="0"/>
              <a:t>Non esiste un vero modello vincitore, però potrebbe essere meglio condurre analisi separate sfruttando i BERT </a:t>
            </a:r>
            <a:r>
              <a:rPr lang="it-IT" sz="2400" dirty="0" err="1"/>
              <a:t>monolingua</a:t>
            </a:r>
            <a:r>
              <a:rPr lang="it-IT" sz="2400" dirty="0"/>
              <a:t>, soprattutto per coreano</a:t>
            </a:r>
          </a:p>
          <a:p>
            <a:endParaRPr lang="it-IT" sz="2400" dirty="0"/>
          </a:p>
          <a:p>
            <a:r>
              <a:rPr lang="it-IT" sz="2400" dirty="0"/>
              <a:t>I modelli multilingua performano meglio per lingue con poche risorse di training. Le nostre lingue hanno sufficienti risorse per poter essere analizzate singolarmente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Potrebbe essere interessante valutare la differenza di risultati di Sentiment e di </a:t>
            </a:r>
            <a:r>
              <a:rPr lang="it-IT" sz="2400" dirty="0" err="1"/>
              <a:t>Topic</a:t>
            </a:r>
            <a:r>
              <a:rPr lang="it-IT" sz="2400" dirty="0"/>
              <a:t> che esce nel confronto tra due metodi:</a:t>
            </a:r>
          </a:p>
          <a:p>
            <a:pPr lvl="1"/>
            <a:r>
              <a:rPr lang="it-IT" dirty="0"/>
              <a:t>Utilizzo dei 3 modelli BERT </a:t>
            </a:r>
            <a:r>
              <a:rPr lang="it-IT" dirty="0" err="1"/>
              <a:t>monolingua</a:t>
            </a:r>
            <a:r>
              <a:rPr lang="it-IT" dirty="0"/>
              <a:t> per le 3 lingue</a:t>
            </a:r>
          </a:p>
          <a:p>
            <a:pPr lvl="1"/>
            <a:r>
              <a:rPr lang="it-IT" dirty="0"/>
              <a:t>Utilizzo di un modello cross-</a:t>
            </a:r>
            <a:r>
              <a:rPr lang="it-IT" dirty="0" err="1"/>
              <a:t>language</a:t>
            </a:r>
            <a:r>
              <a:rPr lang="it-IT" dirty="0"/>
              <a:t> o </a:t>
            </a:r>
            <a:r>
              <a:rPr lang="it-IT" dirty="0" err="1"/>
              <a:t>multilingual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2117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29036</TotalTime>
  <Words>1341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NimbusRomNo9L-Medi</vt:lpstr>
      <vt:lpstr>Tema di Office</vt:lpstr>
      <vt:lpstr>QUALE MODELLO PER L’EMBEDDING DELLE RECENSIONI?</vt:lpstr>
      <vt:lpstr>INTRODUZIONE </vt:lpstr>
      <vt:lpstr>LANGUAGE SPECIFIC: BERT</vt:lpstr>
      <vt:lpstr>LANGUAGE SPECIFIC: RoBERTa</vt:lpstr>
      <vt:lpstr>MULTILINGUAL MODELS: mBERT, XLM ed XLM-R</vt:lpstr>
      <vt:lpstr>ALTRI MODELLI PER EMBEDDING</vt:lpstr>
      <vt:lpstr>TEMATICHE DI RILIEVO</vt:lpstr>
      <vt:lpstr>CONSIDERAZIONI</vt:lpstr>
      <vt:lpstr>CONCLUSIONI</vt:lpstr>
      <vt:lpstr>PROSSIMI PASSI TEXT MINING</vt:lpstr>
      <vt:lpstr>QUANTO FATTO FINO AD ORA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QUALE MODELLO PER L’EMBEDDING DELLE RECENSIONI?</dc:title>
  <dc:creator>a.fossati@campus.unimib.it</dc:creator>
  <cp:lastModifiedBy>a.fossati@campus.unimib.it</cp:lastModifiedBy>
  <cp:revision>67</cp:revision>
  <dcterms:created xsi:type="dcterms:W3CDTF">2021-11-29T14:38:34Z</dcterms:created>
  <dcterms:modified xsi:type="dcterms:W3CDTF">2021-12-22T10:11:23Z</dcterms:modified>
</cp:coreProperties>
</file>