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71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718AF-8EE4-45E3-842B-D5268A3DD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59F734-8689-4E13-8C39-D76D7F18A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DF7D98-2BE1-4058-B633-56EB25A2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D7B057-9F56-47BA-90A0-BE0EF854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B2BB5E-8864-4664-9AD8-FBE38E3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1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04BE-E19D-420E-A66E-66F8CD46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86E480-9551-4D95-800F-C628014D6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092521-AEB7-4B7C-913E-D5018762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48D46A-B80B-4F00-8228-EE32D8E6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B9FE2A-50C7-4946-956A-4ACE4B0F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13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CA4A805-158C-4018-A3E0-1C550AD78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C7EE20-769B-4F7A-B131-0C0B4C294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152-C00F-45F9-ABA8-C3070A3D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87780A-BFCE-4D0F-88CF-369B668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3B95A5-2C66-4B53-8CDB-5433E9A6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00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761AB-AC75-412D-9D83-DD332F3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5A5F84-3EDA-4B95-B210-F5C1B2EE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9E13D1-73C0-44C4-957D-ED49EA13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2F3AC4-247F-447F-9674-5663C713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B3FE4-80D6-4D3B-B7D4-E9A10694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1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D08EC-8F83-49E2-AFF8-EBA813FE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3FB9C7-6680-4681-8007-AE871193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4FB58C-D527-45AC-98D1-2439CAFC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5F9EC9-E7DE-4D29-B6CF-FCC39391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AC2BB-1D02-4E82-B3DA-16E550D7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DCB195-D082-491F-9EFD-523E1B95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DFFC3C-B96D-422E-B8BC-7F91C6CD9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6A64C7-6657-464E-8FBF-3BD4ECF1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2D4380-585A-4D2F-8C30-9E237EF1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A165A-1CF1-43E2-933F-AD10667E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CDE7E4-9659-47B0-864A-01CD791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69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9E1FA-1F4E-4193-9261-FF4FC358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E136FF-D9CF-4269-BB10-955ADB6C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63D890-190F-4E76-8222-AE18A62C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6945B6-6A32-4CAD-8979-4F59E4DDA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39E4DE-04E3-474A-8558-863925D4F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4491A6-A1E7-414C-AA00-A436CFE3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C1F451-8720-4818-A45D-3B97CFBC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3B092F-AC52-484A-8491-29AE158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FEBE8-B08B-44D4-BF27-585FD7FC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CB291B-9143-45A2-889A-9CA1C346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3A5E9F-8059-43C1-8202-D05AD8F1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31B070-E78D-4674-A770-85A6669F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7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7CDD48-AFF6-49D7-877D-CD57B998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15340C5-9C1D-47D5-8A33-B920468C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2A46A2-7AF3-473F-BFFC-CEAFC45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55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F7240E-5212-4CD4-B3BD-8AA222EC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874938-06A9-4D13-BD07-FDA86234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B082BE-3BBA-4255-86AE-30546163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E2E019-B66B-4242-8DEA-5936DA22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B10C3F-82CB-42DD-B124-64120D77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1CFE89-91DC-4C48-9A82-52B0A0D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69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302BF-D70F-4D63-A6B4-73D38ECC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188F79B-A1FA-4C5F-8ADD-C37583521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20D4F2-ADA4-4C84-BBB5-F9181F8A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19D8DD-A636-4809-8CFF-3AD24DF2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4DC879-BE52-4BCE-95FE-E4F43195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E7D384-F55A-4A5E-BD1F-F161CB7F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7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99B4E70-0A6A-4F70-BCD2-CF685E18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149028-5352-4FF4-A086-E4C77CA8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CD851D-64B1-4B4F-B953-23412CD41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960D-01DF-4ECE-918F-5B68D77C691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6A8E35-27C6-4751-90F6-C59CAEB1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74A219-F221-4AEE-B3C1-5A6D1BAF4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1AFC-A7A5-421C-B6F0-983F2F96E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6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00547" TargetMode="External"/><Relationship Id="rId2" Type="http://schemas.openxmlformats.org/officeDocument/2006/relationships/hyperlink" Target="https://arxiv.org/abs/1910.117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ssing2961/KMRE" TargetMode="External"/><Relationship Id="rId5" Type="http://schemas.openxmlformats.org/officeDocument/2006/relationships/hyperlink" Target="https://www.researchgate.net/publication/347677871_MultiEmotions-It_a_New_Dataset_for_Opinion_Polarity_and_Emotion_Analysis_for_Italian" TargetMode="External"/><Relationship Id="rId4" Type="http://schemas.openxmlformats.org/officeDocument/2006/relationships/hyperlink" Target="https://paperswithcode.com/dataset/emo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" TargetMode="External"/><Relationship Id="rId7" Type="http://schemas.openxmlformats.org/officeDocument/2006/relationships/hyperlink" Target="http://www.di.uniba.it/~swap/ate_absita/dataset.html" TargetMode="External"/><Relationship Id="rId2" Type="http://schemas.openxmlformats.org/officeDocument/2006/relationships/hyperlink" Target="https://www.gti.uvigo.es/index.php/en/book-reviews-annotated-dataset-for-aspect-based-sentiment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g.art.uniroma2.it/absita/data/" TargetMode="External"/><Relationship Id="rId5" Type="http://schemas.openxmlformats.org/officeDocument/2006/relationships/hyperlink" Target="https://www.researchgate.net/publication/347677871_MultiEmotions-It_a_New_Dataset_for_Opinion_Polarity_and_Emotion_Analysis_for_Italian" TargetMode="External"/><Relationship Id="rId4" Type="http://schemas.openxmlformats.org/officeDocument/2006/relationships/hyperlink" Target="http://clic2014.fileli.unipi.it/proceedings/vol1/CLICIT2014167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2580CA-7EB4-494D-ACF2-D6C69882C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b="1" i="1" dirty="0">
                <a:solidFill>
                  <a:srgbClr val="FF0000"/>
                </a:solidFill>
              </a:rPr>
              <a:t>FINE TUNING MODELLO BERT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2C3B30-CF9A-4341-861F-D0CE21D6A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" y="5989638"/>
            <a:ext cx="7128387" cy="704491"/>
          </a:xfrm>
        </p:spPr>
        <p:txBody>
          <a:bodyPr/>
          <a:lstStyle/>
          <a:p>
            <a:pPr algn="l"/>
            <a:r>
              <a:rPr lang="it-IT" dirty="0"/>
              <a:t>Alessandro Fossati, </a:t>
            </a:r>
            <a:r>
              <a:rPr lang="it-IT" dirty="0" err="1"/>
              <a:t>DataScience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401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B9D7D-C3B9-4E89-80B7-F809B910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8" y="254443"/>
            <a:ext cx="11059602" cy="1436246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DI ANALISI EMOTIONS EXTRACTION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74919A-1992-4ADE-B3F4-B6205645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518700"/>
            <a:ext cx="11847443" cy="5084858"/>
          </a:xfrm>
        </p:spPr>
        <p:txBody>
          <a:bodyPr/>
          <a:lstStyle/>
          <a:p>
            <a:endParaRPr lang="it-IT" sz="1800" dirty="0"/>
          </a:p>
          <a:p>
            <a:r>
              <a:rPr lang="it-IT" sz="2000" dirty="0"/>
              <a:t>Estrazione di output relativi alle </a:t>
            </a:r>
            <a:r>
              <a:rPr lang="it-IT" sz="2000" dirty="0" err="1"/>
              <a:t>emotions</a:t>
            </a:r>
            <a:r>
              <a:rPr lang="it-IT" sz="2000" dirty="0"/>
              <a:t> (8 emozioni di base </a:t>
            </a:r>
            <a:r>
              <a:rPr lang="it-IT" sz="2000" dirty="0" err="1"/>
              <a:t>Plutchik</a:t>
            </a:r>
            <a:r>
              <a:rPr lang="it-IT" sz="2000" dirty="0"/>
              <a:t>) da modelli BERT post-FT:</a:t>
            </a:r>
          </a:p>
          <a:p>
            <a:pPr marL="914400" lvl="2" indent="0">
              <a:buNone/>
            </a:pPr>
            <a:endParaRPr lang="it-IT" dirty="0"/>
          </a:p>
          <a:p>
            <a:pPr lvl="1"/>
            <a:r>
              <a:rPr lang="it-IT" sz="2000" dirty="0"/>
              <a:t>FT </a:t>
            </a:r>
            <a:r>
              <a:rPr lang="it-IT" sz="2000" dirty="0" err="1"/>
              <a:t>DistilmBERT</a:t>
            </a:r>
            <a:r>
              <a:rPr lang="it-IT" sz="2000" dirty="0"/>
              <a:t> con dataset fiction/social media EN, KO, IT annotati per </a:t>
            </a:r>
            <a:r>
              <a:rPr lang="it-IT" sz="2000" dirty="0" err="1"/>
              <a:t>EmotionDetection</a:t>
            </a:r>
            <a:r>
              <a:rPr lang="it-IT" sz="2000" dirty="0"/>
              <a:t>:</a:t>
            </a:r>
          </a:p>
          <a:p>
            <a:pPr lvl="2"/>
            <a:r>
              <a:rPr lang="it-IT" dirty="0"/>
              <a:t>EN dataset:</a:t>
            </a:r>
          </a:p>
          <a:p>
            <a:pPr lvl="3"/>
            <a:r>
              <a:rPr lang="it-IT" dirty="0">
                <a:hlinkClick r:id="rId2"/>
              </a:rPr>
              <a:t>DENS</a:t>
            </a:r>
            <a:r>
              <a:rPr lang="it-IT" dirty="0"/>
              <a:t> </a:t>
            </a:r>
            <a:r>
              <a:rPr lang="it-IT"/>
              <a:t>, interi paragrafi </a:t>
            </a:r>
            <a:r>
              <a:rPr lang="it-IT" dirty="0"/>
              <a:t>dalla letteratura inglese annotati</a:t>
            </a:r>
          </a:p>
          <a:p>
            <a:pPr lvl="3"/>
            <a:r>
              <a:rPr lang="it-IT" sz="2000" dirty="0" err="1">
                <a:hlinkClick r:id="rId3"/>
              </a:rPr>
              <a:t>GoEmotions</a:t>
            </a:r>
            <a:r>
              <a:rPr lang="it-IT" sz="2000" dirty="0"/>
              <a:t> , </a:t>
            </a:r>
            <a:r>
              <a:rPr lang="it-IT" sz="2000" dirty="0">
                <a:hlinkClick r:id="rId4"/>
              </a:rPr>
              <a:t>CARER</a:t>
            </a:r>
            <a:r>
              <a:rPr lang="it-IT" sz="2000" dirty="0"/>
              <a:t> reviews annotate da social media inglesi</a:t>
            </a:r>
          </a:p>
          <a:p>
            <a:pPr lvl="2"/>
            <a:r>
              <a:rPr lang="it-IT" dirty="0"/>
              <a:t>IT dataset:</a:t>
            </a:r>
          </a:p>
          <a:p>
            <a:pPr lvl="3"/>
            <a:r>
              <a:rPr lang="it-IT" sz="2000" dirty="0" err="1">
                <a:hlinkClick r:id="rId5"/>
              </a:rPr>
              <a:t>YouTube&amp;FacebookIT</a:t>
            </a:r>
            <a:r>
              <a:rPr lang="it-IT" sz="2000" dirty="0"/>
              <a:t> </a:t>
            </a:r>
          </a:p>
          <a:p>
            <a:pPr lvl="2"/>
            <a:endParaRPr lang="it-IT" u="sng" dirty="0"/>
          </a:p>
          <a:p>
            <a:pPr lvl="2"/>
            <a:r>
              <a:rPr lang="it-IT" dirty="0"/>
              <a:t>KO dataset:</a:t>
            </a:r>
          </a:p>
          <a:p>
            <a:pPr lvl="3"/>
            <a:r>
              <a:rPr lang="it-IT" sz="2000" dirty="0">
                <a:hlinkClick r:id="rId6"/>
              </a:rPr>
              <a:t>KMRE</a:t>
            </a:r>
            <a:r>
              <a:rPr lang="it-IT" sz="2000" dirty="0"/>
              <a:t> : annotazioni da frasi prese da NSMC (movie review domain)</a:t>
            </a:r>
          </a:p>
          <a:p>
            <a:pPr marL="1371600" lvl="3" indent="0">
              <a:buNone/>
            </a:pPr>
            <a:endParaRPr lang="it-IT" sz="1800" dirty="0"/>
          </a:p>
          <a:p>
            <a:pPr marL="1371600" lvl="3" indent="0">
              <a:buNone/>
            </a:pPr>
            <a:endParaRPr lang="it-IT" sz="1800" dirty="0"/>
          </a:p>
          <a:p>
            <a:pPr marL="1371600" lvl="3" indent="0">
              <a:buNone/>
            </a:pPr>
            <a:endParaRPr lang="it-IT" dirty="0"/>
          </a:p>
          <a:p>
            <a:pPr lvl="3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82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F4988-8E05-4AB0-AE4E-00D2F4B5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123986"/>
            <a:ext cx="11739717" cy="138709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FINE TUNING BERT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DABFDA-EE62-4828-97CA-8B91086E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640540"/>
            <a:ext cx="11739717" cy="5163215"/>
          </a:xfrm>
        </p:spPr>
        <p:txBody>
          <a:bodyPr/>
          <a:lstStyle/>
          <a:p>
            <a:r>
              <a:rPr lang="it-IT" sz="2000" dirty="0"/>
              <a:t>BERT è un modello che può facilmente essere adattato ad altri NLP task diversi da MLM o NSP grazie al meccanismo di </a:t>
            </a:r>
            <a:r>
              <a:rPr lang="it-IT" sz="2000" i="1" dirty="0"/>
              <a:t>self-</a:t>
            </a:r>
            <a:r>
              <a:rPr lang="it-IT" sz="2000" i="1" dirty="0" err="1"/>
              <a:t>attention</a:t>
            </a:r>
            <a:r>
              <a:rPr lang="it-IT" sz="2000" dirty="0"/>
              <a:t> </a:t>
            </a:r>
          </a:p>
          <a:p>
            <a:r>
              <a:rPr lang="it-IT" sz="2000" b="1" i="1" dirty="0"/>
              <a:t>Transfer Learning: </a:t>
            </a:r>
            <a:r>
              <a:rPr lang="it-IT" sz="2000" dirty="0"/>
              <a:t>l’apprendimento derivante dalla fase di training (MLM ed NSP) viene trasferito per adempiere ad NLP task diversi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9624F5-8D58-423A-9257-EE447DEF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16" y="3360173"/>
            <a:ext cx="8305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B7328-9D47-4B39-886A-A5D325F4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251013"/>
            <a:ext cx="11797553" cy="1380563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FINE TUNING BERT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C71F41-31C3-4643-BD54-5901CEEF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792940"/>
            <a:ext cx="11797553" cy="5065059"/>
          </a:xfrm>
        </p:spPr>
        <p:txBody>
          <a:bodyPr/>
          <a:lstStyle/>
          <a:p>
            <a:r>
              <a:rPr lang="it-IT" sz="2000" dirty="0"/>
              <a:t>Per effettuare il </a:t>
            </a:r>
            <a:r>
              <a:rPr lang="it-IT" sz="2000" b="1" i="1" dirty="0"/>
              <a:t>Fine Tuning </a:t>
            </a:r>
            <a:r>
              <a:rPr lang="it-IT" sz="2000" dirty="0"/>
              <a:t>del modello nel nostro caso sarà necessario: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i="1" dirty="0"/>
              <a:t>Riaddestrare il modello </a:t>
            </a:r>
            <a:r>
              <a:rPr lang="it-IT" sz="2000" i="1" dirty="0" err="1"/>
              <a:t>mBERT</a:t>
            </a:r>
            <a:r>
              <a:rPr lang="it-IT" sz="2000" i="1" dirty="0"/>
              <a:t> </a:t>
            </a:r>
            <a:r>
              <a:rPr lang="it-IT" sz="2000" dirty="0"/>
              <a:t>con un dataset contente reviews (non necessariamente relative a libri) annotate con </a:t>
            </a:r>
            <a:r>
              <a:rPr lang="it-IT" sz="2000" i="1" dirty="0" err="1"/>
              <a:t>polarity</a:t>
            </a:r>
            <a:r>
              <a:rPr lang="it-IT" sz="2000" dirty="0"/>
              <a:t> output (o </a:t>
            </a:r>
            <a:r>
              <a:rPr lang="it-IT" sz="2000" i="1" dirty="0" err="1"/>
              <a:t>emotion</a:t>
            </a:r>
            <a:r>
              <a:rPr lang="it-IT" sz="2000" dirty="0"/>
              <a:t> output) nelle tre lingue (EN, IT e KO) per permettere al modello di familiarizzare con il linguaggio utilizzato nel mondo delle recensioni Web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Aggiungere un </a:t>
            </a:r>
            <a:r>
              <a:rPr lang="it-IT" sz="2000" i="1" dirty="0"/>
              <a:t>output </a:t>
            </a:r>
            <a:r>
              <a:rPr lang="it-IT" sz="2000" i="1" dirty="0" err="1"/>
              <a:t>layer</a:t>
            </a:r>
            <a:r>
              <a:rPr lang="it-IT" sz="2000" i="1" dirty="0"/>
              <a:t> </a:t>
            </a:r>
            <a:r>
              <a:rPr lang="it-IT" sz="2000" dirty="0"/>
              <a:t>sul modello a seconda del nostro task (</a:t>
            </a:r>
            <a:r>
              <a:rPr lang="it-IT" sz="2000" i="1" dirty="0" err="1"/>
              <a:t>Polarity</a:t>
            </a:r>
            <a:r>
              <a:rPr lang="it-IT" sz="2000" i="1" dirty="0"/>
              <a:t>, </a:t>
            </a:r>
            <a:r>
              <a:rPr lang="it-IT" sz="2000" i="1" dirty="0" err="1"/>
              <a:t>Emotion</a:t>
            </a:r>
            <a:r>
              <a:rPr lang="it-IT" sz="2000" i="1" dirty="0"/>
              <a:t> </a:t>
            </a:r>
            <a:r>
              <a:rPr lang="it-IT" sz="2000" dirty="0" err="1"/>
              <a:t>research</a:t>
            </a:r>
            <a:r>
              <a:rPr lang="it-IT" sz="2000" dirty="0"/>
              <a:t>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C7F8749-63DB-4905-9BDE-CA779B4B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22" y="4142630"/>
            <a:ext cx="10006538" cy="26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BC14AE-508A-42A6-9E69-5F911DE6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365126"/>
            <a:ext cx="11250433" cy="12728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VARIE POSSIBILITA’ DI FINE TUNING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044BB-21EB-4918-875C-55949A56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" y="1796994"/>
            <a:ext cx="11250433" cy="4945712"/>
          </a:xfrm>
        </p:spPr>
        <p:txBody>
          <a:bodyPr/>
          <a:lstStyle/>
          <a:p>
            <a:r>
              <a:rPr lang="it-IT" sz="2000" dirty="0"/>
              <a:t>Il </a:t>
            </a:r>
            <a:r>
              <a:rPr lang="it-IT" sz="2000" i="1" dirty="0"/>
              <a:t>Fine Tuning </a:t>
            </a:r>
            <a:r>
              <a:rPr lang="it-IT" sz="2000" dirty="0"/>
              <a:t>può essere di tipologia </a:t>
            </a:r>
            <a:r>
              <a:rPr lang="it-IT" sz="2000" b="1" dirty="0"/>
              <a:t>task-</a:t>
            </a:r>
            <a:r>
              <a:rPr lang="it-IT" sz="2000" b="1" dirty="0" err="1"/>
              <a:t>specific</a:t>
            </a:r>
            <a:r>
              <a:rPr lang="it-IT" sz="2000" dirty="0"/>
              <a:t> (SA) oppure </a:t>
            </a:r>
            <a:r>
              <a:rPr lang="it-IT" sz="2000" b="1" dirty="0"/>
              <a:t>domain-</a:t>
            </a:r>
            <a:r>
              <a:rPr lang="it-IT" sz="2000" b="1" dirty="0" err="1"/>
              <a:t>specific</a:t>
            </a:r>
            <a:r>
              <a:rPr lang="it-IT" sz="2000" dirty="0"/>
              <a:t> (recensioni di libri in lingua), oppure tutte e due</a:t>
            </a:r>
          </a:p>
          <a:p>
            <a:endParaRPr lang="it-IT" sz="2000" dirty="0"/>
          </a:p>
          <a:p>
            <a:r>
              <a:rPr lang="it-IT" sz="2000" dirty="0"/>
              <a:t>Differenti </a:t>
            </a:r>
            <a:r>
              <a:rPr lang="it-IT" sz="2000" i="1" dirty="0"/>
              <a:t>possibilità </a:t>
            </a:r>
            <a:r>
              <a:rPr lang="it-IT" sz="2000" dirty="0"/>
              <a:t>di Fine-Tuning tra cui </a:t>
            </a:r>
            <a:r>
              <a:rPr lang="it-IT" sz="2000" i="1" dirty="0"/>
              <a:t>scegliere</a:t>
            </a:r>
            <a:r>
              <a:rPr lang="it-IT" sz="2000" dirty="0"/>
              <a:t>, oppure da confrontare: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FT con dataset di parti di reviews </a:t>
            </a:r>
            <a:r>
              <a:rPr lang="it-IT" sz="2000" i="1" dirty="0"/>
              <a:t>(frasi) in inglese </a:t>
            </a:r>
            <a:r>
              <a:rPr lang="it-IT" sz="2000" dirty="0"/>
              <a:t>annotate manualmente con </a:t>
            </a:r>
            <a:r>
              <a:rPr lang="it-IT" sz="2000" i="1" dirty="0" err="1"/>
              <a:t>polarity</a:t>
            </a:r>
            <a:r>
              <a:rPr lang="it-IT" sz="2000" dirty="0"/>
              <a:t> output. Si trovano solo 3 dataset annotati per reviews di libri (inglese, portoghese ed arabo)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FT con maggior numero di </a:t>
            </a:r>
            <a:r>
              <a:rPr lang="it-IT" sz="2000" i="1" dirty="0"/>
              <a:t>recensioni anche IT e KO</a:t>
            </a:r>
            <a:r>
              <a:rPr lang="it-IT" sz="2000" dirty="0"/>
              <a:t>, anche da diverso domain (recensioni </a:t>
            </a:r>
            <a:r>
              <a:rPr lang="it-IT" sz="2000" i="1" dirty="0"/>
              <a:t>film</a:t>
            </a:r>
            <a:r>
              <a:rPr lang="it-IT" sz="2000" dirty="0"/>
              <a:t> o fiction, vedi email per dataset)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FT per diversi task (</a:t>
            </a:r>
            <a:r>
              <a:rPr lang="it-IT" sz="2000" i="1" dirty="0" err="1"/>
              <a:t>Polarity</a:t>
            </a:r>
            <a:r>
              <a:rPr lang="it-IT" sz="2000" i="1" dirty="0"/>
              <a:t> ed </a:t>
            </a:r>
            <a:r>
              <a:rPr lang="it-IT" sz="2000" i="1" dirty="0" err="1"/>
              <a:t>Emotion</a:t>
            </a:r>
            <a:r>
              <a:rPr lang="it-IT" sz="2000" dirty="0"/>
              <a:t>) con i dataset dei punti precedenti. Per </a:t>
            </a:r>
            <a:r>
              <a:rPr lang="it-IT" sz="2000" dirty="0" err="1"/>
              <a:t>Emotion</a:t>
            </a:r>
            <a:r>
              <a:rPr lang="it-IT" sz="2000" dirty="0"/>
              <a:t> non esistono dataset relativi a book reviews generiche, ma esistono per fiction e social media</a:t>
            </a:r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151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4B9D-04A5-4C44-9EF5-F64BC93C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9" y="95417"/>
            <a:ext cx="11192122" cy="1470992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QUESTIONI TECNICHE DI INTERESSE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100C12-D13D-4325-863D-7A5645FB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7" y="1566408"/>
            <a:ext cx="11919005" cy="5080882"/>
          </a:xfrm>
        </p:spPr>
        <p:txBody>
          <a:bodyPr>
            <a:normAutofit fontScale="92500" lnSpcReduction="20000"/>
          </a:bodyPr>
          <a:lstStyle/>
          <a:p>
            <a:r>
              <a:rPr lang="it-IT" sz="2000" dirty="0"/>
              <a:t>Effettuo FT con dataset reviews inglese: </a:t>
            </a:r>
            <a:r>
              <a:rPr lang="it-IT" sz="2000" b="1" dirty="0"/>
              <a:t>zero shot cross </a:t>
            </a:r>
            <a:r>
              <a:rPr lang="it-IT" sz="2000" b="1" dirty="0" err="1"/>
              <a:t>lingual</a:t>
            </a:r>
            <a:r>
              <a:rPr lang="it-IT" sz="2000" b="1" dirty="0"/>
              <a:t> transfer di </a:t>
            </a:r>
            <a:r>
              <a:rPr lang="it-IT" sz="2000" b="1" dirty="0" err="1"/>
              <a:t>mBERT</a:t>
            </a:r>
            <a:r>
              <a:rPr lang="it-IT" sz="2000" b="1" dirty="0"/>
              <a:t> è </a:t>
            </a:r>
            <a:r>
              <a:rPr lang="it-IT" sz="2000" b="1" i="1" dirty="0"/>
              <a:t>efficace</a:t>
            </a:r>
            <a:r>
              <a:rPr lang="it-IT" sz="2000" dirty="0"/>
              <a:t>? (vedi </a:t>
            </a:r>
            <a:r>
              <a:rPr lang="it-IT" sz="2000" dirty="0" err="1"/>
              <a:t>FineTuning_Polarity</a:t>
            </a:r>
            <a:r>
              <a:rPr lang="it-IT" sz="2000" dirty="0"/>
              <a:t> </a:t>
            </a:r>
            <a:r>
              <a:rPr lang="it-IT" sz="2000" dirty="0" err="1"/>
              <a:t>jpynb</a:t>
            </a:r>
            <a:r>
              <a:rPr lang="it-IT" sz="2000" dirty="0"/>
              <a:t> sul server)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Ci sono articoli che dimostrano buona efficacia di ZSCLT di BERT. In generale dipende anche dal </a:t>
            </a:r>
            <a:r>
              <a:rPr lang="it-IT" sz="2000" i="1" dirty="0"/>
              <a:t>tipo di training </a:t>
            </a:r>
            <a:r>
              <a:rPr lang="it-IT" sz="2000" dirty="0"/>
              <a:t>effettuato. Migliore è il training migliore è il </a:t>
            </a:r>
            <a:r>
              <a:rPr lang="it-IT" sz="2000" dirty="0" err="1"/>
              <a:t>lingual</a:t>
            </a:r>
            <a:r>
              <a:rPr lang="it-IT" sz="2000" dirty="0"/>
              <a:t> transfer</a:t>
            </a:r>
          </a:p>
          <a:p>
            <a:pPr lvl="1"/>
            <a:r>
              <a:rPr lang="it-IT" sz="2000" dirty="0"/>
              <a:t>Esperimento riporta buoni risultati per italiano (72% </a:t>
            </a:r>
            <a:r>
              <a:rPr lang="it-IT" sz="2000" dirty="0" err="1"/>
              <a:t>corretezza</a:t>
            </a:r>
            <a:r>
              <a:rPr lang="it-IT" sz="2000" dirty="0"/>
              <a:t>), meno per coreano (60% </a:t>
            </a:r>
            <a:r>
              <a:rPr lang="it-IT" sz="2000" dirty="0" err="1"/>
              <a:t>corretezza</a:t>
            </a:r>
            <a:r>
              <a:rPr lang="it-IT" sz="2000" dirty="0"/>
              <a:t>), anche a causa della traduzione Google, non troppo affidabile</a:t>
            </a:r>
          </a:p>
          <a:p>
            <a:pPr lvl="1"/>
            <a:r>
              <a:rPr lang="it-IT" sz="2000" dirty="0"/>
              <a:t>Questo esperimento serve a capire se è necessario trainare in lingua oppure si può fare a meno</a:t>
            </a:r>
          </a:p>
          <a:p>
            <a:pPr lvl="1"/>
            <a:r>
              <a:rPr lang="it-IT" sz="2000" dirty="0"/>
              <a:t>Ha senso sfruttare dataset </a:t>
            </a:r>
            <a:r>
              <a:rPr lang="it-IT" sz="2000" i="1" dirty="0"/>
              <a:t>portoghese</a:t>
            </a:r>
            <a:r>
              <a:rPr lang="it-IT" sz="2000" dirty="0"/>
              <a:t> ed </a:t>
            </a:r>
            <a:r>
              <a:rPr lang="it-IT" sz="2000" i="1" dirty="0"/>
              <a:t>arabo</a:t>
            </a:r>
            <a:r>
              <a:rPr lang="it-IT" sz="2000" dirty="0"/>
              <a:t> per avere più dati di training?</a:t>
            </a:r>
          </a:p>
          <a:p>
            <a:endParaRPr lang="it-IT" sz="2000" dirty="0"/>
          </a:p>
          <a:p>
            <a:r>
              <a:rPr lang="it-IT" sz="2000" b="1" dirty="0"/>
              <a:t>Si può effettuare FT dello stesso modello più volte, oppure  con dati di domain diversi</a:t>
            </a:r>
            <a:r>
              <a:rPr lang="it-IT" sz="2000" dirty="0"/>
              <a:t>? 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In teoria si può, </a:t>
            </a:r>
            <a:r>
              <a:rPr lang="it-IT" sz="2000" dirty="0" err="1"/>
              <a:t>purchè</a:t>
            </a:r>
            <a:r>
              <a:rPr lang="it-IT" sz="2000" dirty="0"/>
              <a:t> i dati utilizzati non siano troppi, altrimenti avviene una </a:t>
            </a:r>
            <a:r>
              <a:rPr lang="it-IT" sz="2000" i="1" dirty="0" err="1"/>
              <a:t>sovrascrizione</a:t>
            </a:r>
            <a:endParaRPr lang="it-IT" sz="2000" i="1" dirty="0"/>
          </a:p>
          <a:p>
            <a:pPr lvl="1"/>
            <a:r>
              <a:rPr lang="it-IT" sz="2000" dirty="0"/>
              <a:t>Si consiglia di </a:t>
            </a:r>
            <a:r>
              <a:rPr lang="it-IT" sz="2000" i="1" dirty="0"/>
              <a:t>unire i dataset </a:t>
            </a:r>
            <a:r>
              <a:rPr lang="it-IT" sz="2000" dirty="0"/>
              <a:t>ed effettuare il tuning una sola volta</a:t>
            </a:r>
          </a:p>
          <a:p>
            <a:pPr lvl="1"/>
            <a:r>
              <a:rPr lang="it-IT" sz="2000" dirty="0"/>
              <a:t>Seguirà esperimento con dataset reviews EN + Large Movie Review Dataset (LMRD non presenta annotazioni neutre)</a:t>
            </a:r>
          </a:p>
          <a:p>
            <a:pPr lvl="1"/>
            <a:r>
              <a:rPr lang="it-IT" sz="2000" dirty="0"/>
              <a:t>Problematica del </a:t>
            </a:r>
            <a:r>
              <a:rPr lang="it-IT" sz="2000" i="1" dirty="0"/>
              <a:t>calcolo della </a:t>
            </a:r>
            <a:r>
              <a:rPr lang="it-IT" sz="2000" i="1" dirty="0" err="1"/>
              <a:t>polarity</a:t>
            </a:r>
            <a:r>
              <a:rPr lang="it-IT" sz="2000" dirty="0"/>
              <a:t>: escludere le </a:t>
            </a:r>
            <a:r>
              <a:rPr lang="it-IT" sz="2000" i="1" dirty="0"/>
              <a:t>neutre</a:t>
            </a:r>
            <a:r>
              <a:rPr lang="it-IT" sz="2000" dirty="0"/>
              <a:t> nell’output finale, oppure fornire un range di valore anche per esse nell’output? Come </a:t>
            </a:r>
            <a:r>
              <a:rPr lang="it-IT" sz="2000" i="1" dirty="0"/>
              <a:t>calcolare</a:t>
            </a:r>
            <a:r>
              <a:rPr lang="it-IT" sz="2000" dirty="0"/>
              <a:t> </a:t>
            </a:r>
            <a:r>
              <a:rPr lang="it-IT" sz="2000" dirty="0" err="1"/>
              <a:t>polarity</a:t>
            </a:r>
            <a:r>
              <a:rPr lang="it-IT" sz="2000" dirty="0"/>
              <a:t> score? (</a:t>
            </a:r>
            <a:r>
              <a:rPr lang="it-IT" sz="2000" dirty="0" err="1"/>
              <a:t>FineTuning_Polarity</a:t>
            </a:r>
            <a:r>
              <a:rPr lang="it-IT" sz="2000" dirty="0"/>
              <a:t> </a:t>
            </a:r>
            <a:r>
              <a:rPr lang="it-IT" sz="2000" dirty="0" err="1"/>
              <a:t>jpynb</a:t>
            </a:r>
            <a:r>
              <a:rPr lang="it-IT" sz="2000" dirty="0"/>
              <a:t>)</a:t>
            </a:r>
          </a:p>
          <a:p>
            <a:pPr marL="457200" lvl="1" indent="0">
              <a:buNone/>
            </a:pPr>
            <a:endParaRPr lang="it-IT" sz="2000" dirty="0"/>
          </a:p>
          <a:p>
            <a:endParaRPr lang="it-IT" sz="2000" dirty="0"/>
          </a:p>
          <a:p>
            <a:pPr lvl="1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54814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B14FB-68EF-46AB-B646-4E80E99D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7" y="206735"/>
            <a:ext cx="11067553" cy="148395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PIPELINE ED OBIETTIVI TEXT MINING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3A2B6-2669-422F-B3AE-9AAE536CF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47" y="1825624"/>
            <a:ext cx="11067553" cy="4758055"/>
          </a:xfrm>
        </p:spPr>
        <p:txBody>
          <a:bodyPr/>
          <a:lstStyle/>
          <a:p>
            <a:r>
              <a:rPr lang="it-IT" sz="1800" dirty="0"/>
              <a:t>Utilizzo del modello </a:t>
            </a:r>
            <a:r>
              <a:rPr lang="it-IT" sz="1800" dirty="0" err="1"/>
              <a:t>Distil-mBERT</a:t>
            </a:r>
            <a:r>
              <a:rPr lang="it-IT" sz="1800" dirty="0"/>
              <a:t> (multilingua) per condurre analisi di confronto tra le 3 lingue relativa alla </a:t>
            </a:r>
            <a:r>
              <a:rPr lang="it-IT" sz="1800" dirty="0" err="1"/>
              <a:t>polarity</a:t>
            </a:r>
            <a:r>
              <a:rPr lang="it-IT" sz="1800" dirty="0"/>
              <a:t> delle recensioni</a:t>
            </a:r>
          </a:p>
          <a:p>
            <a:r>
              <a:rPr lang="it-IT" sz="1800" dirty="0"/>
              <a:t>Utilizzo del modello </a:t>
            </a:r>
            <a:r>
              <a:rPr lang="it-IT" sz="1800" dirty="0" err="1"/>
              <a:t>Distil-mBERT</a:t>
            </a:r>
            <a:r>
              <a:rPr lang="it-IT" sz="1800" dirty="0"/>
              <a:t> (multilingua) per condurre analisi di confronto tra le 3 lingue relativa alle </a:t>
            </a:r>
            <a:r>
              <a:rPr lang="it-IT" sz="1800" dirty="0" err="1"/>
              <a:t>emotions</a:t>
            </a:r>
            <a:r>
              <a:rPr lang="it-IT" sz="1800" dirty="0"/>
              <a:t> (8 emozioni di base </a:t>
            </a:r>
            <a:r>
              <a:rPr lang="it-IT" sz="1800" dirty="0" err="1"/>
              <a:t>Plutchik</a:t>
            </a:r>
            <a:r>
              <a:rPr lang="it-IT" sz="1800" dirty="0"/>
              <a:t>) presenti nelle recensioni</a:t>
            </a:r>
          </a:p>
          <a:p>
            <a:r>
              <a:rPr lang="it-IT" sz="1800" dirty="0"/>
              <a:t>Utilizzo di LDA per condurre analisi di </a:t>
            </a:r>
            <a:r>
              <a:rPr lang="it-IT" sz="1800" dirty="0" err="1"/>
              <a:t>TopicModeling</a:t>
            </a:r>
            <a:r>
              <a:rPr lang="it-IT" sz="1800" dirty="0"/>
              <a:t> sulle reviews. Ad esempio si potrebbe selezionare tutte le recensioni a 5 stelle e valutare per quale aspetto/</a:t>
            </a:r>
            <a:r>
              <a:rPr lang="it-IT" sz="1800" dirty="0" err="1"/>
              <a:t>topic</a:t>
            </a:r>
            <a:r>
              <a:rPr lang="it-IT" sz="1800" dirty="0"/>
              <a:t> del libro siano state assegnate 5 stelle</a:t>
            </a:r>
          </a:p>
          <a:p>
            <a:r>
              <a:rPr lang="it-IT" sz="1800" dirty="0"/>
              <a:t>Applicazione di tecniche di text mining come POS o NER alle reviews</a:t>
            </a:r>
          </a:p>
          <a:p>
            <a:r>
              <a:rPr lang="it-IT" sz="1800" dirty="0"/>
              <a:t>Dunque per ogni recensione potrà essere estratta una lista di </a:t>
            </a:r>
            <a:r>
              <a:rPr lang="it-IT" sz="1800" dirty="0" err="1"/>
              <a:t>topic</a:t>
            </a:r>
            <a:r>
              <a:rPr lang="it-IT" sz="1800" dirty="0"/>
              <a:t>, una lista di emozioni, ed un </a:t>
            </a:r>
            <a:r>
              <a:rPr lang="it-IT" sz="1800" dirty="0" err="1"/>
              <a:t>polarity</a:t>
            </a:r>
            <a:r>
              <a:rPr lang="it-IT" sz="1800" dirty="0"/>
              <a:t> score </a:t>
            </a:r>
          </a:p>
          <a:p>
            <a:r>
              <a:rPr lang="it-IT" sz="1800" dirty="0"/>
              <a:t>Come primo passo si applicheranno le tecniche alle recensioni provenienti da libri comuni alle 3 lingue</a:t>
            </a:r>
          </a:p>
          <a:p>
            <a:r>
              <a:rPr lang="it-IT" sz="1800" dirty="0" err="1"/>
              <a:t>Dopodichè</a:t>
            </a:r>
            <a:r>
              <a:rPr lang="it-IT" sz="1800" dirty="0"/>
              <a:t> si potrà applicare le tecniche anche a tutte le altre recensioni raccolte, conducendo magari analisi per genere, o sfruttando altri campi, a seconda delle domande di ricerca che ci porremo</a:t>
            </a:r>
          </a:p>
          <a:p>
            <a:r>
              <a:rPr lang="it-IT" sz="1800" dirty="0"/>
              <a:t>La finalità è quella di trovare eventuali differenze degne di nota tra le 3 lingue, seguendo le domande di ricerca che ci porremo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275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B9D7D-C3B9-4E89-80B7-F809B910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70566"/>
            <a:ext cx="11069715" cy="1287717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DI ANALISI POLARITY EXTRACTION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74919A-1992-4ADE-B3F4-B6205645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1233996"/>
            <a:ext cx="11950423" cy="5369562"/>
          </a:xfrm>
        </p:spPr>
        <p:txBody>
          <a:bodyPr>
            <a:normAutofit/>
          </a:bodyPr>
          <a:lstStyle/>
          <a:p>
            <a:r>
              <a:rPr lang="it-IT" sz="1800" dirty="0"/>
              <a:t>Estrazione di output relativi a </a:t>
            </a:r>
            <a:r>
              <a:rPr lang="it-IT" sz="1800" i="1" dirty="0" err="1"/>
              <a:t>polarity</a:t>
            </a:r>
            <a:r>
              <a:rPr lang="it-IT" sz="1800" i="1" dirty="0"/>
              <a:t> </a:t>
            </a:r>
            <a:r>
              <a:rPr lang="it-IT" sz="1800" dirty="0"/>
              <a:t>da modelli BERT post- </a:t>
            </a:r>
            <a:r>
              <a:rPr lang="it-IT" sz="1800" dirty="0" err="1"/>
              <a:t>FineTuning</a:t>
            </a:r>
            <a:r>
              <a:rPr lang="it-IT" sz="1800" dirty="0"/>
              <a:t> (FT):</a:t>
            </a:r>
          </a:p>
          <a:p>
            <a:pPr lvl="1"/>
            <a:r>
              <a:rPr lang="it-IT" sz="1800" i="1" dirty="0"/>
              <a:t>FT </a:t>
            </a:r>
            <a:r>
              <a:rPr lang="it-IT" sz="1800" i="1" dirty="0" err="1"/>
              <a:t>Distil-mBERT</a:t>
            </a:r>
            <a:r>
              <a:rPr lang="it-IT" sz="1800" i="1" dirty="0"/>
              <a:t> </a:t>
            </a:r>
            <a:r>
              <a:rPr lang="it-IT" sz="1800" dirty="0"/>
              <a:t>con circa 2051 </a:t>
            </a:r>
            <a:r>
              <a:rPr lang="it-IT" sz="1800" i="1" dirty="0" err="1"/>
              <a:t>sentences</a:t>
            </a:r>
            <a:r>
              <a:rPr lang="it-IT" sz="1800" dirty="0"/>
              <a:t> da </a:t>
            </a:r>
            <a:r>
              <a:rPr lang="it-IT" sz="1800" b="1" dirty="0" err="1"/>
              <a:t>BookReviews</a:t>
            </a:r>
            <a:r>
              <a:rPr lang="it-IT" sz="1800" dirty="0"/>
              <a:t> annotate per </a:t>
            </a:r>
            <a:r>
              <a:rPr lang="it-IT" sz="1800" dirty="0" err="1"/>
              <a:t>polarity</a:t>
            </a:r>
            <a:r>
              <a:rPr lang="it-IT" sz="1800" dirty="0"/>
              <a:t> </a:t>
            </a:r>
            <a:r>
              <a:rPr lang="it-IT" sz="1800" dirty="0" err="1"/>
              <a:t>detection</a:t>
            </a:r>
            <a:r>
              <a:rPr lang="it-IT" sz="1800" dirty="0"/>
              <a:t> in </a:t>
            </a:r>
            <a:r>
              <a:rPr lang="it-IT" sz="1800" i="1" dirty="0"/>
              <a:t>inglese</a:t>
            </a:r>
            <a:r>
              <a:rPr lang="it-IT" sz="1800" dirty="0"/>
              <a:t>:</a:t>
            </a:r>
          </a:p>
          <a:p>
            <a:pPr lvl="2"/>
            <a:r>
              <a:rPr lang="it-IT" sz="1800" dirty="0" err="1">
                <a:hlinkClick r:id="rId2"/>
              </a:rPr>
              <a:t>AnnotatedENReviews</a:t>
            </a:r>
            <a:endParaRPr lang="it-IT" sz="1800" dirty="0"/>
          </a:p>
          <a:p>
            <a:pPr lvl="2"/>
            <a:r>
              <a:rPr lang="it-IT" sz="1800" dirty="0"/>
              <a:t>Frasi con </a:t>
            </a:r>
            <a:r>
              <a:rPr lang="it-IT" sz="1800" i="1" dirty="0"/>
              <a:t>polarità</a:t>
            </a:r>
            <a:r>
              <a:rPr lang="it-IT" sz="1800" dirty="0"/>
              <a:t> positiva, </a:t>
            </a:r>
            <a:r>
              <a:rPr lang="it-IT" sz="1800" u="sng" dirty="0"/>
              <a:t>negativa</a:t>
            </a:r>
            <a:r>
              <a:rPr lang="it-IT" sz="1800" dirty="0"/>
              <a:t> e neutra</a:t>
            </a:r>
          </a:p>
          <a:p>
            <a:pPr lvl="2"/>
            <a:r>
              <a:rPr lang="it-IT" sz="1800" dirty="0"/>
              <a:t>Occorrerà dunque computare uno score per la recensione dato che il modello è addestrato su frasi</a:t>
            </a:r>
          </a:p>
          <a:p>
            <a:pPr lvl="2"/>
            <a:r>
              <a:rPr lang="it-IT" sz="1800" dirty="0"/>
              <a:t>Si può assegnare -1, 0, e 1 rispettivamente ad etichette negative, neutre e positive, normalizzando per il numero di frasi nella recensione</a:t>
            </a:r>
          </a:p>
          <a:p>
            <a:pPr lvl="2"/>
            <a:r>
              <a:rPr lang="it-IT" sz="1800" dirty="0"/>
              <a:t>Inserimento anche della traduzione in IT e KO? Oppure solo EN e ci si affida a </a:t>
            </a:r>
            <a:r>
              <a:rPr lang="it-IT" sz="1800" dirty="0" err="1"/>
              <a:t>ZeroShotCrossLingualTransfer</a:t>
            </a:r>
            <a:r>
              <a:rPr lang="it-IT" sz="1800" dirty="0"/>
              <a:t> di BERT? Vedi esperimento</a:t>
            </a:r>
          </a:p>
          <a:p>
            <a:pPr marL="914400" lvl="2" indent="0">
              <a:buNone/>
            </a:pPr>
            <a:endParaRPr lang="it-IT" sz="1800" dirty="0"/>
          </a:p>
          <a:p>
            <a:pPr lvl="1"/>
            <a:r>
              <a:rPr lang="it-IT" sz="1800" i="1" dirty="0"/>
              <a:t>FT </a:t>
            </a:r>
            <a:r>
              <a:rPr lang="it-IT" sz="1800" i="1" dirty="0" err="1"/>
              <a:t>Distil-mBERT</a:t>
            </a:r>
            <a:r>
              <a:rPr lang="it-IT" sz="1800" i="1" dirty="0"/>
              <a:t> </a:t>
            </a:r>
            <a:r>
              <a:rPr lang="it-IT" sz="1800" dirty="0"/>
              <a:t>per </a:t>
            </a:r>
            <a:r>
              <a:rPr lang="it-IT" sz="1800" dirty="0" err="1"/>
              <a:t>polarity</a:t>
            </a:r>
            <a:r>
              <a:rPr lang="it-IT" sz="1800" dirty="0"/>
              <a:t> </a:t>
            </a:r>
            <a:r>
              <a:rPr lang="it-IT" sz="1800" dirty="0" err="1"/>
              <a:t>detection</a:t>
            </a:r>
            <a:r>
              <a:rPr lang="it-IT" sz="1800" dirty="0"/>
              <a:t> con </a:t>
            </a:r>
            <a:r>
              <a:rPr lang="it-IT" sz="1800" b="1" dirty="0" err="1"/>
              <a:t>BookReviews</a:t>
            </a:r>
            <a:r>
              <a:rPr lang="it-IT" sz="1800" dirty="0"/>
              <a:t> EN e con dataset</a:t>
            </a:r>
            <a:r>
              <a:rPr lang="it-IT" sz="1800" b="1" dirty="0"/>
              <a:t> </a:t>
            </a:r>
            <a:r>
              <a:rPr lang="it-IT" sz="1800" b="1" dirty="0" err="1"/>
              <a:t>MovieReviews</a:t>
            </a:r>
            <a:r>
              <a:rPr lang="it-IT" sz="1800" b="1" dirty="0"/>
              <a:t> </a:t>
            </a:r>
            <a:r>
              <a:rPr lang="it-IT" sz="1800" dirty="0"/>
              <a:t>KO, IT:</a:t>
            </a:r>
          </a:p>
          <a:p>
            <a:pPr lvl="2"/>
            <a:r>
              <a:rPr lang="it-IT" sz="1800" dirty="0" err="1">
                <a:hlinkClick r:id="rId2"/>
              </a:rPr>
              <a:t>AnnotatedENReviews</a:t>
            </a:r>
            <a:r>
              <a:rPr lang="it-IT" sz="1800" dirty="0"/>
              <a:t> Per </a:t>
            </a:r>
            <a:r>
              <a:rPr lang="it-IT" sz="1800" i="1" dirty="0"/>
              <a:t>EN</a:t>
            </a:r>
          </a:p>
          <a:p>
            <a:pPr lvl="2"/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NaverCorpusSentimen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Per </a:t>
            </a:r>
            <a:r>
              <a:rPr lang="en-US" sz="1800" i="1" dirty="0">
                <a:solidFill>
                  <a:srgbClr val="222222"/>
                </a:solidFill>
                <a:latin typeface="Arial" panose="020B0604020202020204" pitchFamily="34" charset="0"/>
              </a:rPr>
              <a:t>KO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recensioni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brevi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n-US" sz="1800" u="sng" dirty="0" err="1">
                <a:solidFill>
                  <a:srgbClr val="222222"/>
                </a:solidFill>
                <a:latin typeface="Arial" panose="020B0604020202020204" pitchFamily="34" charset="0"/>
              </a:rPr>
              <a:t>frasi</a:t>
            </a:r>
            <a:r>
              <a:rPr lang="en-US" sz="1800" u="sng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annotate pos/neg</a:t>
            </a:r>
          </a:p>
          <a:p>
            <a:pPr lvl="2"/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ITAnnotatedMovieReviews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Per </a:t>
            </a:r>
            <a:r>
              <a:rPr lang="en-US" sz="1800" i="1" dirty="0">
                <a:solidFill>
                  <a:srgbClr val="222222"/>
                </a:solidFill>
                <a:latin typeface="Arial" panose="020B0604020202020204" pitchFamily="34" charset="0"/>
              </a:rPr>
              <a:t>IT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  <a:r>
              <a:rPr lang="en-US" sz="1800" u="sng" dirty="0" err="1">
                <a:solidFill>
                  <a:srgbClr val="222222"/>
                </a:solidFill>
                <a:latin typeface="Arial" panose="020B0604020202020204" pitchFamily="34" charset="0"/>
              </a:rPr>
              <a:t>frasi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prese da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recensioni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annotate pos/neg/neu (se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ottengo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risposta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dagli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autori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lvl="3"/>
            <a:r>
              <a:rPr lang="it-IT" sz="1600" dirty="0" err="1">
                <a:hlinkClick r:id="rId5"/>
              </a:rPr>
              <a:t>YouTube&amp;FacebookIT</a:t>
            </a:r>
            <a:r>
              <a:rPr lang="it-IT" sz="1600" dirty="0"/>
              <a:t>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(se non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ottengo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risposta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dagli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autori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):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Frasi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annotate con pos/neu/neg</a:t>
            </a:r>
          </a:p>
          <a:p>
            <a:pPr lvl="3"/>
            <a:r>
              <a:rPr lang="it-IT" sz="1600" dirty="0" err="1">
                <a:hlinkClick r:id="rId6"/>
              </a:rPr>
              <a:t>Hotel_ReviewsIT</a:t>
            </a:r>
            <a:r>
              <a:rPr lang="it-IT" sz="1600" dirty="0"/>
              <a:t> in alternativa, da booking.com</a:t>
            </a:r>
          </a:p>
          <a:p>
            <a:pPr lvl="3"/>
            <a:r>
              <a:rPr lang="it-IT" sz="1600" dirty="0" err="1">
                <a:hlinkClick r:id="rId7"/>
              </a:rPr>
              <a:t>ABSITA_ProductRev</a:t>
            </a:r>
            <a:r>
              <a:rPr lang="it-IT" sz="1600" dirty="0"/>
              <a:t> , product reviews</a:t>
            </a:r>
          </a:p>
          <a:p>
            <a:pPr marL="914400" lvl="2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3042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B9D2B-53DF-4847-8991-307BE2A2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0" y="95417"/>
            <a:ext cx="11162969" cy="128015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VANTAGGI E SVANTAGGI POLARITY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301EE5-3F35-44C9-9005-4C923946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3" y="1486894"/>
            <a:ext cx="11218628" cy="5184249"/>
          </a:xfrm>
        </p:spPr>
        <p:txBody>
          <a:bodyPr>
            <a:normAutofit/>
          </a:bodyPr>
          <a:lstStyle/>
          <a:p>
            <a:r>
              <a:rPr lang="it-IT" sz="2000" b="1" dirty="0"/>
              <a:t>Prima strategia</a:t>
            </a:r>
            <a:r>
              <a:rPr lang="it-IT" sz="1800" dirty="0"/>
              <a:t>:</a:t>
            </a:r>
          </a:p>
          <a:p>
            <a:pPr lvl="1"/>
            <a:r>
              <a:rPr lang="it-IT" sz="1800" i="1" dirty="0"/>
              <a:t>Vantaggi</a:t>
            </a:r>
            <a:r>
              <a:rPr lang="it-IT" sz="1800" dirty="0"/>
              <a:t>: </a:t>
            </a:r>
          </a:p>
          <a:p>
            <a:pPr lvl="2"/>
            <a:r>
              <a:rPr lang="it-IT" sz="1800" dirty="0"/>
              <a:t>Domain e task </a:t>
            </a:r>
            <a:r>
              <a:rPr lang="it-IT" sz="1800" dirty="0" err="1"/>
              <a:t>specificity</a:t>
            </a:r>
            <a:endParaRPr lang="it-IT" sz="1800" dirty="0"/>
          </a:p>
          <a:p>
            <a:pPr lvl="2"/>
            <a:r>
              <a:rPr lang="it-IT" sz="1800" dirty="0"/>
              <a:t>Facilità di training</a:t>
            </a:r>
          </a:p>
          <a:p>
            <a:pPr lvl="1"/>
            <a:r>
              <a:rPr lang="it-IT" sz="1800" i="1" dirty="0"/>
              <a:t>Svantaggi</a:t>
            </a:r>
            <a:r>
              <a:rPr lang="it-IT" sz="1800" dirty="0"/>
              <a:t>: </a:t>
            </a:r>
          </a:p>
          <a:p>
            <a:pPr lvl="2"/>
            <a:r>
              <a:rPr lang="it-IT" sz="1800" dirty="0"/>
              <a:t>Pochi dati per il training</a:t>
            </a:r>
          </a:p>
          <a:p>
            <a:pPr lvl="2"/>
            <a:r>
              <a:rPr lang="it-IT" sz="1800" dirty="0"/>
              <a:t>Training esclusivamente basato sulla lingua inglese</a:t>
            </a:r>
          </a:p>
          <a:p>
            <a:pPr marL="914400" lvl="2" indent="0">
              <a:buNone/>
            </a:pPr>
            <a:endParaRPr lang="it-IT" sz="1800" dirty="0"/>
          </a:p>
          <a:p>
            <a:r>
              <a:rPr lang="it-IT" sz="2000" b="1" dirty="0"/>
              <a:t>Seconda strategia</a:t>
            </a:r>
            <a:r>
              <a:rPr lang="it-IT" sz="1800" dirty="0"/>
              <a:t>:</a:t>
            </a:r>
          </a:p>
          <a:p>
            <a:pPr lvl="1"/>
            <a:r>
              <a:rPr lang="it-IT" sz="1800" i="1" dirty="0"/>
              <a:t>Vantaggi</a:t>
            </a:r>
            <a:r>
              <a:rPr lang="it-IT" sz="1800" dirty="0"/>
              <a:t>: </a:t>
            </a:r>
          </a:p>
          <a:p>
            <a:pPr lvl="2"/>
            <a:r>
              <a:rPr lang="it-IT" sz="1800" dirty="0"/>
              <a:t>Addestramento del modello sfruttando tutte e 3 le lingue EN, KO, IT</a:t>
            </a:r>
          </a:p>
          <a:p>
            <a:pPr lvl="2"/>
            <a:r>
              <a:rPr lang="it-IT" sz="1800" dirty="0"/>
              <a:t>Maggiore quantità di dati per il training</a:t>
            </a:r>
          </a:p>
          <a:p>
            <a:pPr lvl="1"/>
            <a:r>
              <a:rPr lang="it-IT" sz="1800" i="1" dirty="0"/>
              <a:t>Svantaggi</a:t>
            </a:r>
            <a:r>
              <a:rPr lang="it-IT" sz="1800" dirty="0"/>
              <a:t>:</a:t>
            </a:r>
          </a:p>
          <a:p>
            <a:pPr lvl="2"/>
            <a:r>
              <a:rPr lang="it-IT" sz="1800" dirty="0"/>
              <a:t>Parziale domain </a:t>
            </a:r>
            <a:r>
              <a:rPr lang="it-IT" sz="1800" dirty="0" err="1"/>
              <a:t>specificity</a:t>
            </a:r>
            <a:r>
              <a:rPr lang="it-IT" sz="1800" dirty="0"/>
              <a:t>, in quanto le recensioni sono relative anche a film, non solo a libri</a:t>
            </a:r>
          </a:p>
          <a:p>
            <a:pPr marL="914400" lvl="2" indent="0">
              <a:buNone/>
            </a:pPr>
            <a:endParaRPr lang="it-IT" sz="1400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786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BEA55-30A4-4C2B-97AE-769D973D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59027"/>
            <a:ext cx="11155017" cy="141533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ESPERIMENTI PER POLARITY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24B84-C717-4791-97BF-A06A089B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630017"/>
            <a:ext cx="11155017" cy="5068956"/>
          </a:xfrm>
        </p:spPr>
        <p:txBody>
          <a:bodyPr/>
          <a:lstStyle/>
          <a:p>
            <a:r>
              <a:rPr lang="it-IT" dirty="0"/>
              <a:t>Al fine di decretare quale delle due strategie sia la migliore, dovremo condurre alcuni esperimenti:</a:t>
            </a:r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/>
              <a:t>Per ognuno dei dataset utilizzati si estrae un test set così da ottenere score informativi per differenti domain e differenti lingue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Cross-</a:t>
            </a:r>
            <a:r>
              <a:rPr lang="it-IT" dirty="0" err="1"/>
              <a:t>validation</a:t>
            </a:r>
            <a:r>
              <a:rPr lang="it-IT" dirty="0"/>
              <a:t> e computazione delle statistiche di base ML (</a:t>
            </a:r>
            <a:r>
              <a:rPr lang="it-IT" dirty="0" err="1"/>
              <a:t>accuracy</a:t>
            </a:r>
            <a:r>
              <a:rPr lang="it-IT" dirty="0"/>
              <a:t>, </a:t>
            </a:r>
            <a:r>
              <a:rPr lang="it-IT" dirty="0" err="1"/>
              <a:t>precision</a:t>
            </a:r>
            <a:r>
              <a:rPr lang="it-IT" dirty="0"/>
              <a:t>, ecc..) prima in relazione al domain, poi alle lingue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Si decreta il modello da utilizzare per effettuare le analisi con le recensioni raccolte</a:t>
            </a:r>
          </a:p>
        </p:txBody>
      </p:sp>
    </p:spTree>
    <p:extLst>
      <p:ext uri="{BB962C8B-B14F-4D97-AF65-F5344CB8AC3E}">
        <p14:creationId xmlns:p14="http://schemas.microsoft.com/office/powerpoint/2010/main" val="3127477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8314</TotalTime>
  <Words>1127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FINE TUNING MODELLO BERT</vt:lpstr>
      <vt:lpstr>FINE TUNING BERT</vt:lpstr>
      <vt:lpstr>FINE TUNING BERT</vt:lpstr>
      <vt:lpstr>VARIE POSSIBILITA’ DI FINE TUNING</vt:lpstr>
      <vt:lpstr>QUESTIONI TECNICHE DI INTERESSE</vt:lpstr>
      <vt:lpstr>PIPELINE ED OBIETTIVI TEXT MINING</vt:lpstr>
      <vt:lpstr>STRATEGIA DI ANALISI POLARITY EXTRACTION  </vt:lpstr>
      <vt:lpstr>VANTAGGI E SVANTAGGI POLARITY</vt:lpstr>
      <vt:lpstr>ESPERIMENTI PER POLARITY</vt:lpstr>
      <vt:lpstr>STRATEGIA DI ANALISI EMOTIONS EXTRACTION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TUNING MODELLO BERT</dc:title>
  <dc:creator>a.fossati@campus.unimib.it</dc:creator>
  <cp:lastModifiedBy>a.fossati@campus.unimib.it</cp:lastModifiedBy>
  <cp:revision>46</cp:revision>
  <dcterms:created xsi:type="dcterms:W3CDTF">2022-01-25T15:28:29Z</dcterms:created>
  <dcterms:modified xsi:type="dcterms:W3CDTF">2022-02-15T16:52:54Z</dcterms:modified>
</cp:coreProperties>
</file>