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8"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FAB48C-CA7B-4AAB-86BF-3BE8C7BE1DA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5A115E4-30A0-4D70-965D-C87F946B0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235BF39-D468-479E-AD86-C770B03A8047}"/>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5" name="Segnaposto piè di pagina 4">
            <a:extLst>
              <a:ext uri="{FF2B5EF4-FFF2-40B4-BE49-F238E27FC236}">
                <a16:creationId xmlns:a16="http://schemas.microsoft.com/office/drawing/2014/main" id="{31645C73-DAA2-417C-A862-0036E41B745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5B2B9F-F340-4398-9559-D6496E99E1E0}"/>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268109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FD2738-A9A2-4C16-8884-5955F1698A2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EA88C14-5E3A-4600-BEC8-08ABA4F436A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352BDD-48FD-44FD-80CD-C4B726F0FC0A}"/>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5" name="Segnaposto piè di pagina 4">
            <a:extLst>
              <a:ext uri="{FF2B5EF4-FFF2-40B4-BE49-F238E27FC236}">
                <a16:creationId xmlns:a16="http://schemas.microsoft.com/office/drawing/2014/main" id="{4D006C7D-73E2-401E-A4F7-378FD2EE35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4060A7-DB92-45A7-B4CB-A5F038299B39}"/>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405141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55438C5-7C0C-4344-B8C1-BF223FDD444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2E8D347-C32A-4CCA-95E3-07D172F2407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0C3B619-9D26-4127-BCBC-74B9D4E11F0B}"/>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5" name="Segnaposto piè di pagina 4">
            <a:extLst>
              <a:ext uri="{FF2B5EF4-FFF2-40B4-BE49-F238E27FC236}">
                <a16:creationId xmlns:a16="http://schemas.microsoft.com/office/drawing/2014/main" id="{27DBB6DF-E297-48D5-9DE4-B84A2855AFF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E4DC48B-733A-46C4-9F9E-539A87804CCB}"/>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189183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AB1BC-893E-42E8-8F26-36CB7E3D70E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EE8B506-88EC-4C37-9866-D8A9DD1B4E7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4240A3-7851-46A5-BB98-5C3A9B30D9FC}"/>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5" name="Segnaposto piè di pagina 4">
            <a:extLst>
              <a:ext uri="{FF2B5EF4-FFF2-40B4-BE49-F238E27FC236}">
                <a16:creationId xmlns:a16="http://schemas.microsoft.com/office/drawing/2014/main" id="{4BE2AF31-48E1-444A-A306-20D1E8034F4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428582A-089B-474F-B3DA-03859BC6C8D5}"/>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11613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B91D00-672D-43A3-B437-A5E4C467920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5406905-1B9C-46E8-AE15-D28D09E7E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1A7407C-A4AB-4097-A5EF-44BBC98B423E}"/>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5" name="Segnaposto piè di pagina 4">
            <a:extLst>
              <a:ext uri="{FF2B5EF4-FFF2-40B4-BE49-F238E27FC236}">
                <a16:creationId xmlns:a16="http://schemas.microsoft.com/office/drawing/2014/main" id="{DE385392-C165-4A14-9734-DBFF018068F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E8CA73-F275-45C2-9496-576002E083AC}"/>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209398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DD9DEA-85B1-4D0A-9750-54AEB850AD6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E60AC41-3E78-45AE-AF39-5535A01B84A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0AB67EE-F66C-46F9-8400-FA61536C2A8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6FAC8A-5806-4BCA-ACD7-7C6AD6EF852F}"/>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6" name="Segnaposto piè di pagina 5">
            <a:extLst>
              <a:ext uri="{FF2B5EF4-FFF2-40B4-BE49-F238E27FC236}">
                <a16:creationId xmlns:a16="http://schemas.microsoft.com/office/drawing/2014/main" id="{8C110118-9C7E-47C2-824B-3C094223177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8B6140D-25F2-46AB-979C-6EC9B4DC26F3}"/>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101525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E0FF9E-CE1F-4CFA-827A-555CAAF2B8F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8F5F6B0-1034-48AE-8E90-6077E5C28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133FC96-1E43-4D35-9E4C-16B5A9B5D95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CDF60B8-FDB7-4382-A8BA-1013E1A76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F3E899-4F99-4B6E-AA71-A22C04F0220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C5161BC-0ECB-424F-B038-20AF7A8FD7D4}"/>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8" name="Segnaposto piè di pagina 7">
            <a:extLst>
              <a:ext uri="{FF2B5EF4-FFF2-40B4-BE49-F238E27FC236}">
                <a16:creationId xmlns:a16="http://schemas.microsoft.com/office/drawing/2014/main" id="{FFF98348-E962-409B-A0A3-A7BA045C3D9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C88E270-10AF-4D6C-8D75-85D02666B87C}"/>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227913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342FC-89B6-4D23-87AC-45C219CCDF3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D3F026E-6C3B-4746-AB14-B3EFF95627B0}"/>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4" name="Segnaposto piè di pagina 3">
            <a:extLst>
              <a:ext uri="{FF2B5EF4-FFF2-40B4-BE49-F238E27FC236}">
                <a16:creationId xmlns:a16="http://schemas.microsoft.com/office/drawing/2014/main" id="{718156AD-EE94-43EA-B134-E2C850F32E5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84BBF7-15E8-4220-9A1C-7B321AC6E132}"/>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161958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7FBAB5B-360B-4874-ABEA-73279DC4A010}"/>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3" name="Segnaposto piè di pagina 2">
            <a:extLst>
              <a:ext uri="{FF2B5EF4-FFF2-40B4-BE49-F238E27FC236}">
                <a16:creationId xmlns:a16="http://schemas.microsoft.com/office/drawing/2014/main" id="{217E3454-13AA-4A02-85E9-E1F7645B939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74A7485-1653-482E-8EE3-FA3C7348AFAA}"/>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97456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1A40F3-B854-4B54-A50F-F0A45849494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B20C19A-9E81-44A7-B908-BEE5D7CD2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B6F0263-C2A6-438E-9CF8-158E3384F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CC462B-565E-4982-9F46-08FFC70BEB32}"/>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6" name="Segnaposto piè di pagina 5">
            <a:extLst>
              <a:ext uri="{FF2B5EF4-FFF2-40B4-BE49-F238E27FC236}">
                <a16:creationId xmlns:a16="http://schemas.microsoft.com/office/drawing/2014/main" id="{7FF7FA09-1CA2-4A49-9161-BCC703406CE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B0A56DF-E698-4DCE-BB6B-9ED1BA973966}"/>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355839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D5184-DF45-457F-AB50-5FAB7B99E4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F9F3B65-4650-447D-9651-B34D434F1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71EB66F-D37E-4F9F-8E43-4997ECCB2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87C7C5E-F734-4856-9340-14BEFAE28886}"/>
              </a:ext>
            </a:extLst>
          </p:cNvPr>
          <p:cNvSpPr>
            <a:spLocks noGrp="1"/>
          </p:cNvSpPr>
          <p:nvPr>
            <p:ph type="dt" sz="half" idx="10"/>
          </p:nvPr>
        </p:nvSpPr>
        <p:spPr/>
        <p:txBody>
          <a:bodyPr/>
          <a:lstStyle/>
          <a:p>
            <a:fld id="{0EAAB232-FD9B-4964-AF4F-81F976F378DA}" type="datetimeFigureOut">
              <a:rPr lang="it-IT" smtClean="0"/>
              <a:t>11/11/2021</a:t>
            </a:fld>
            <a:endParaRPr lang="it-IT"/>
          </a:p>
        </p:txBody>
      </p:sp>
      <p:sp>
        <p:nvSpPr>
          <p:cNvPr id="6" name="Segnaposto piè di pagina 5">
            <a:extLst>
              <a:ext uri="{FF2B5EF4-FFF2-40B4-BE49-F238E27FC236}">
                <a16:creationId xmlns:a16="http://schemas.microsoft.com/office/drawing/2014/main" id="{3EDD3D46-CD9C-4E55-9D71-960458C31DD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CEB8DF-F059-4B55-9D11-77A2DFF88BC0}"/>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229113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489238E-12F0-40E3-8C8E-E4312EB26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A9658EB-10B1-4ADC-ADCF-41B47553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4730EA8-6F11-4E39-819F-EDD6E1A19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AB232-FD9B-4964-AF4F-81F976F378DA}" type="datetimeFigureOut">
              <a:rPr lang="it-IT" smtClean="0"/>
              <a:t>11/11/2021</a:t>
            </a:fld>
            <a:endParaRPr lang="it-IT"/>
          </a:p>
        </p:txBody>
      </p:sp>
      <p:sp>
        <p:nvSpPr>
          <p:cNvPr id="5" name="Segnaposto piè di pagina 4">
            <a:extLst>
              <a:ext uri="{FF2B5EF4-FFF2-40B4-BE49-F238E27FC236}">
                <a16:creationId xmlns:a16="http://schemas.microsoft.com/office/drawing/2014/main" id="{CA32AC36-0F05-45FC-A35C-3D77BF752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3BDF0E6-9427-4C03-BD95-A1A162D07C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480D4-60A3-45DE-8690-0C11E38DA45E}" type="slidenum">
              <a:rPr lang="it-IT" smtClean="0"/>
              <a:t>‹N›</a:t>
            </a:fld>
            <a:endParaRPr lang="it-IT"/>
          </a:p>
        </p:txBody>
      </p:sp>
    </p:spTree>
    <p:extLst>
      <p:ext uri="{BB962C8B-B14F-4D97-AF65-F5344CB8AC3E}">
        <p14:creationId xmlns:p14="http://schemas.microsoft.com/office/powerpoint/2010/main" val="77364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nobii.com/search/Douglas%20Adams/books?p=1&amp;o=desc&amp;f=&amp;fs=%7B%22language%22:%22it%22%7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dreads.com/shelf/show/stephenk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es24.com/Product/Search?query=Stephen+King&amp;domain=BOO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B0861D-F04F-42FA-A285-717D1548E875}"/>
              </a:ext>
            </a:extLst>
          </p:cNvPr>
          <p:cNvSpPr>
            <a:spLocks noGrp="1"/>
          </p:cNvSpPr>
          <p:nvPr>
            <p:ph type="ctrTitle"/>
          </p:nvPr>
        </p:nvSpPr>
        <p:spPr/>
        <p:txBody>
          <a:bodyPr>
            <a:normAutofit/>
          </a:bodyPr>
          <a:lstStyle/>
          <a:p>
            <a:r>
              <a:rPr lang="it-IT" sz="8000" b="1" i="1" u="sng" dirty="0">
                <a:solidFill>
                  <a:srgbClr val="FF0000"/>
                </a:solidFill>
              </a:rPr>
              <a:t>INTEGRAZIONE SHARED BOOK</a:t>
            </a:r>
          </a:p>
        </p:txBody>
      </p:sp>
      <p:sp>
        <p:nvSpPr>
          <p:cNvPr id="3" name="Sottotitolo 2">
            <a:extLst>
              <a:ext uri="{FF2B5EF4-FFF2-40B4-BE49-F238E27FC236}">
                <a16:creationId xmlns:a16="http://schemas.microsoft.com/office/drawing/2014/main" id="{4B03987B-0843-42DD-B76B-2AF9EA7CFBCA}"/>
              </a:ext>
            </a:extLst>
          </p:cNvPr>
          <p:cNvSpPr>
            <a:spLocks noGrp="1"/>
          </p:cNvSpPr>
          <p:nvPr>
            <p:ph type="subTitle" idx="1"/>
          </p:nvPr>
        </p:nvSpPr>
        <p:spPr>
          <a:xfrm>
            <a:off x="-108156" y="5329904"/>
            <a:ext cx="7295537" cy="913580"/>
          </a:xfrm>
        </p:spPr>
        <p:txBody>
          <a:bodyPr/>
          <a:lstStyle/>
          <a:p>
            <a:r>
              <a:rPr lang="it-IT" dirty="0"/>
              <a:t>Alessandro Fossati, tesi magistrale Data Science</a:t>
            </a:r>
          </a:p>
        </p:txBody>
      </p:sp>
    </p:spTree>
    <p:extLst>
      <p:ext uri="{BB962C8B-B14F-4D97-AF65-F5344CB8AC3E}">
        <p14:creationId xmlns:p14="http://schemas.microsoft.com/office/powerpoint/2010/main" val="242078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FEB67F-669B-486C-AAEE-2E5315951A27}"/>
              </a:ext>
            </a:extLst>
          </p:cNvPr>
          <p:cNvSpPr>
            <a:spLocks noGrp="1"/>
          </p:cNvSpPr>
          <p:nvPr>
            <p:ph type="title"/>
          </p:nvPr>
        </p:nvSpPr>
        <p:spPr/>
        <p:txBody>
          <a:bodyPr/>
          <a:lstStyle/>
          <a:p>
            <a:r>
              <a:rPr lang="it-IT" b="1" i="1" u="sng" dirty="0">
                <a:solidFill>
                  <a:srgbClr val="FF0000"/>
                </a:solidFill>
              </a:rPr>
              <a:t>STRATEGIA DI RICERCA  (riassunto)</a:t>
            </a:r>
          </a:p>
        </p:txBody>
      </p:sp>
      <p:sp>
        <p:nvSpPr>
          <p:cNvPr id="3" name="Segnaposto contenuto 2">
            <a:extLst>
              <a:ext uri="{FF2B5EF4-FFF2-40B4-BE49-F238E27FC236}">
                <a16:creationId xmlns:a16="http://schemas.microsoft.com/office/drawing/2014/main" id="{5984576E-AFC4-4788-85FC-D02CCE79384C}"/>
              </a:ext>
            </a:extLst>
          </p:cNvPr>
          <p:cNvSpPr>
            <a:spLocks noGrp="1"/>
          </p:cNvSpPr>
          <p:nvPr>
            <p:ph idx="1"/>
          </p:nvPr>
        </p:nvSpPr>
        <p:spPr>
          <a:xfrm>
            <a:off x="445273" y="1614115"/>
            <a:ext cx="11235193" cy="5096786"/>
          </a:xfrm>
        </p:spPr>
        <p:txBody>
          <a:bodyPr>
            <a:normAutofit fontScale="92500" lnSpcReduction="20000"/>
          </a:bodyPr>
          <a:lstStyle/>
          <a:p>
            <a:r>
              <a:rPr lang="it-IT" sz="2000" dirty="0"/>
              <a:t>Ricerca di tutti i libri in lingua per i 33 autori comuni trovati dai metadati delle 3 lingue</a:t>
            </a:r>
          </a:p>
          <a:p>
            <a:endParaRPr lang="it-IT" sz="2000" dirty="0"/>
          </a:p>
          <a:p>
            <a:r>
              <a:rPr lang="it-IT" sz="2000" dirty="0"/>
              <a:t>Ricerca per autore dalle piattaforme </a:t>
            </a:r>
            <a:r>
              <a:rPr lang="it-IT" sz="2000" dirty="0" err="1"/>
              <a:t>Anobii</a:t>
            </a:r>
            <a:r>
              <a:rPr lang="it-IT" sz="2000" dirty="0"/>
              <a:t>, </a:t>
            </a:r>
            <a:r>
              <a:rPr lang="it-IT" sz="2000" dirty="0" err="1"/>
              <a:t>Goodreads</a:t>
            </a:r>
            <a:r>
              <a:rPr lang="it-IT" sz="2000" dirty="0"/>
              <a:t> e Yes24</a:t>
            </a:r>
          </a:p>
          <a:p>
            <a:endParaRPr lang="it-IT" sz="2000" dirty="0"/>
          </a:p>
          <a:p>
            <a:r>
              <a:rPr lang="it-IT" sz="2000" dirty="0"/>
              <a:t>Ottenimento dei corrispondenti link su </a:t>
            </a:r>
            <a:r>
              <a:rPr lang="it-IT" sz="2000" dirty="0" err="1"/>
              <a:t>AmazonIT</a:t>
            </a:r>
            <a:r>
              <a:rPr lang="it-IT" sz="2000" dirty="0"/>
              <a:t>, </a:t>
            </a:r>
            <a:r>
              <a:rPr lang="it-IT" sz="2000" dirty="0" err="1"/>
              <a:t>AmazonEN</a:t>
            </a:r>
            <a:r>
              <a:rPr lang="it-IT" sz="2000" dirty="0"/>
              <a:t> e </a:t>
            </a:r>
            <a:r>
              <a:rPr lang="it-IT" sz="2000" dirty="0" err="1"/>
              <a:t>Naver</a:t>
            </a:r>
            <a:r>
              <a:rPr lang="it-IT" sz="2000" dirty="0"/>
              <a:t> rispettivamente</a:t>
            </a:r>
          </a:p>
          <a:p>
            <a:endParaRPr lang="it-IT" sz="2000" dirty="0"/>
          </a:p>
          <a:p>
            <a:r>
              <a:rPr lang="it-IT" sz="2000" dirty="0"/>
              <a:t>ISBN, Titolo o Link diretto per ottenere libri su Amazon e </a:t>
            </a:r>
            <a:r>
              <a:rPr lang="it-IT" sz="2000" dirty="0" err="1"/>
              <a:t>Naver</a:t>
            </a:r>
            <a:endParaRPr lang="it-IT" sz="2000" dirty="0"/>
          </a:p>
          <a:p>
            <a:endParaRPr lang="it-IT" sz="2000" dirty="0"/>
          </a:p>
          <a:p>
            <a:r>
              <a:rPr lang="it-IT" sz="2000" dirty="0"/>
              <a:t>Ricerca dei libri: edizioni in lingua</a:t>
            </a:r>
          </a:p>
          <a:p>
            <a:endParaRPr lang="it-IT" sz="2000" dirty="0"/>
          </a:p>
          <a:p>
            <a:r>
              <a:rPr lang="it-IT" sz="2000" dirty="0"/>
              <a:t>Data </a:t>
            </a:r>
            <a:r>
              <a:rPr lang="it-IT" sz="2000" dirty="0" err="1"/>
              <a:t>Cleaning</a:t>
            </a:r>
            <a:r>
              <a:rPr lang="it-IT" sz="2000" dirty="0"/>
              <a:t>: </a:t>
            </a:r>
          </a:p>
          <a:p>
            <a:pPr lvl="1"/>
            <a:r>
              <a:rPr lang="it-IT" sz="1600" dirty="0"/>
              <a:t>Rimozione duplicati sfruttando link raccolti prima e titoli dei libri poi)</a:t>
            </a:r>
          </a:p>
          <a:p>
            <a:pPr lvl="1"/>
            <a:r>
              <a:rPr lang="it-IT" sz="1600" dirty="0"/>
              <a:t>Filtro link relativi ad autori non presenti nella lista dei 33 comuni (capita che dai link di riferimento per la raccolta libri per autore, in fondo vengano inseriti libri non dell’autore richiesto)</a:t>
            </a:r>
          </a:p>
          <a:p>
            <a:pPr lvl="1"/>
            <a:r>
              <a:rPr lang="it-IT" sz="1600" dirty="0"/>
              <a:t>Pulizia di alcuni campi come Author in Amazon per fare confronti e </a:t>
            </a:r>
            <a:r>
              <a:rPr lang="it-IT" sz="1600" u="sng" dirty="0"/>
              <a:t>verificare</a:t>
            </a:r>
            <a:r>
              <a:rPr lang="it-IT" sz="1600" dirty="0"/>
              <a:t> link di rimando</a:t>
            </a:r>
          </a:p>
          <a:p>
            <a:endParaRPr lang="it-IT" sz="2000" dirty="0"/>
          </a:p>
          <a:p>
            <a:r>
              <a:rPr lang="it-IT" sz="2000" dirty="0"/>
              <a:t>Raccolta metadati per migliore controllo qualità</a:t>
            </a:r>
          </a:p>
        </p:txBody>
      </p:sp>
    </p:spTree>
    <p:extLst>
      <p:ext uri="{BB962C8B-B14F-4D97-AF65-F5344CB8AC3E}">
        <p14:creationId xmlns:p14="http://schemas.microsoft.com/office/powerpoint/2010/main" val="43096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5B515-C8DC-4AA9-8BA6-1ABC2827FDBC}"/>
              </a:ext>
            </a:extLst>
          </p:cNvPr>
          <p:cNvSpPr>
            <a:spLocks noGrp="1"/>
          </p:cNvSpPr>
          <p:nvPr>
            <p:ph type="title"/>
          </p:nvPr>
        </p:nvSpPr>
        <p:spPr/>
        <p:txBody>
          <a:bodyPr/>
          <a:lstStyle/>
          <a:p>
            <a:r>
              <a:rPr lang="it-IT" b="1" i="1" u="sng" dirty="0">
                <a:solidFill>
                  <a:srgbClr val="FF0000"/>
                </a:solidFill>
              </a:rPr>
              <a:t>Raccolta dati lingua italiana</a:t>
            </a:r>
          </a:p>
        </p:txBody>
      </p:sp>
      <p:sp>
        <p:nvSpPr>
          <p:cNvPr id="3" name="Segnaposto contenuto 2">
            <a:extLst>
              <a:ext uri="{FF2B5EF4-FFF2-40B4-BE49-F238E27FC236}">
                <a16:creationId xmlns:a16="http://schemas.microsoft.com/office/drawing/2014/main" id="{93FE2B89-1D0D-4748-AD12-16ABA6DF5738}"/>
              </a:ext>
            </a:extLst>
          </p:cNvPr>
          <p:cNvSpPr>
            <a:spLocks noGrp="1"/>
          </p:cNvSpPr>
          <p:nvPr>
            <p:ph idx="1"/>
          </p:nvPr>
        </p:nvSpPr>
        <p:spPr>
          <a:xfrm>
            <a:off x="524785" y="1558456"/>
            <a:ext cx="11259047" cy="4934419"/>
          </a:xfrm>
        </p:spPr>
        <p:txBody>
          <a:bodyPr>
            <a:normAutofit/>
          </a:bodyPr>
          <a:lstStyle/>
          <a:p>
            <a:r>
              <a:rPr lang="it-IT" sz="2000" dirty="0"/>
              <a:t>Ricerca libri in lingua italiana (Edizione Italiana) per i 33 autori sfruttando il seguente link: (esempio con Douglas Adams) </a:t>
            </a:r>
            <a:r>
              <a:rPr lang="it-IT" sz="2000" dirty="0">
                <a:hlinkClick r:id="rId2"/>
              </a:rPr>
              <a:t>https://www.anobii.com/search/Douglas%20Adams/books?p=1&amp;o=desc&amp;f=&amp;fs=%7B%22language%22:%22it%22%7D</a:t>
            </a:r>
            <a:endParaRPr lang="it-IT" sz="2000" dirty="0"/>
          </a:p>
          <a:p>
            <a:endParaRPr lang="it-IT" sz="2000" dirty="0"/>
          </a:p>
          <a:p>
            <a:r>
              <a:rPr lang="it-IT" sz="2000" dirty="0"/>
              <a:t>Per ottenere link </a:t>
            </a:r>
            <a:r>
              <a:rPr lang="it-IT" sz="2000" dirty="0" err="1"/>
              <a:t>AmazonIT</a:t>
            </a:r>
            <a:r>
              <a:rPr lang="it-IT" sz="2000" dirty="0"/>
              <a:t> si sfruttano i link di rimando per ogni libro su </a:t>
            </a:r>
            <a:r>
              <a:rPr lang="it-IT" sz="2000" dirty="0" err="1"/>
              <a:t>anobii</a:t>
            </a:r>
            <a:r>
              <a:rPr lang="it-IT" sz="2000" dirty="0"/>
              <a:t> (si sceglie il primo suggerito dal motore di ricerca Amazon)</a:t>
            </a:r>
          </a:p>
          <a:p>
            <a:endParaRPr lang="it-IT" sz="2000" dirty="0"/>
          </a:p>
          <a:p>
            <a:r>
              <a:rPr lang="it-IT" sz="2000" dirty="0"/>
              <a:t>Data </a:t>
            </a:r>
            <a:r>
              <a:rPr lang="it-IT" sz="2000" dirty="0" err="1"/>
              <a:t>Cleaning</a:t>
            </a:r>
            <a:r>
              <a:rPr lang="it-IT" sz="2000" dirty="0"/>
              <a:t>: rimozione link e titoli duplicati e autori non nella lista dei 33</a:t>
            </a:r>
          </a:p>
          <a:p>
            <a:endParaRPr lang="it-IT" sz="2000" dirty="0"/>
          </a:p>
          <a:p>
            <a:r>
              <a:rPr lang="it-IT" sz="2000" dirty="0"/>
              <a:t>Alcune statistiche esplorative possono essere trovate nel notebook </a:t>
            </a:r>
            <a:r>
              <a:rPr lang="it-IT" sz="2000" dirty="0" err="1"/>
              <a:t>QCAmazonIT_Shared</a:t>
            </a:r>
            <a:endParaRPr lang="it-IT" sz="2000" dirty="0"/>
          </a:p>
          <a:p>
            <a:r>
              <a:rPr lang="it-IT" sz="2000" dirty="0"/>
              <a:t>Si ottengono circa 1600 libri per quei 33 autori (200k potenziali reviews, da considerare però il limite a 300 reviews imposto per libro)</a:t>
            </a:r>
          </a:p>
          <a:p>
            <a:endParaRPr lang="it-IT" dirty="0"/>
          </a:p>
        </p:txBody>
      </p:sp>
    </p:spTree>
    <p:extLst>
      <p:ext uri="{BB962C8B-B14F-4D97-AF65-F5344CB8AC3E}">
        <p14:creationId xmlns:p14="http://schemas.microsoft.com/office/powerpoint/2010/main" val="399257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5B515-C8DC-4AA9-8BA6-1ABC2827FDBC}"/>
              </a:ext>
            </a:extLst>
          </p:cNvPr>
          <p:cNvSpPr>
            <a:spLocks noGrp="1"/>
          </p:cNvSpPr>
          <p:nvPr>
            <p:ph type="title"/>
          </p:nvPr>
        </p:nvSpPr>
        <p:spPr/>
        <p:txBody>
          <a:bodyPr/>
          <a:lstStyle/>
          <a:p>
            <a:r>
              <a:rPr lang="it-IT" b="1" i="1" u="sng" dirty="0">
                <a:solidFill>
                  <a:srgbClr val="FF0000"/>
                </a:solidFill>
              </a:rPr>
              <a:t>Raccolta dati lingua inglese</a:t>
            </a:r>
          </a:p>
        </p:txBody>
      </p:sp>
      <p:sp>
        <p:nvSpPr>
          <p:cNvPr id="3" name="Segnaposto contenuto 2">
            <a:extLst>
              <a:ext uri="{FF2B5EF4-FFF2-40B4-BE49-F238E27FC236}">
                <a16:creationId xmlns:a16="http://schemas.microsoft.com/office/drawing/2014/main" id="{93FE2B89-1D0D-4748-AD12-16ABA6DF5738}"/>
              </a:ext>
            </a:extLst>
          </p:cNvPr>
          <p:cNvSpPr>
            <a:spLocks noGrp="1"/>
          </p:cNvSpPr>
          <p:nvPr>
            <p:ph idx="1"/>
          </p:nvPr>
        </p:nvSpPr>
        <p:spPr>
          <a:xfrm>
            <a:off x="524785" y="1558456"/>
            <a:ext cx="11259047" cy="4934419"/>
          </a:xfrm>
        </p:spPr>
        <p:txBody>
          <a:bodyPr/>
          <a:lstStyle/>
          <a:p>
            <a:r>
              <a:rPr lang="it-IT" sz="2000" dirty="0"/>
              <a:t>Ricerca libri in lingua inglese (Edizione Inglese) per i 33 autori sfruttando il seguente link: (esempio con Stephen King) </a:t>
            </a:r>
            <a:r>
              <a:rPr lang="it-IT" sz="2000" dirty="0">
                <a:hlinkClick r:id="rId2"/>
              </a:rPr>
              <a:t>https://www.goodreads.com/shelf/show/stephenking</a:t>
            </a:r>
            <a:endParaRPr lang="it-IT" sz="2000" dirty="0"/>
          </a:p>
          <a:p>
            <a:endParaRPr lang="it-IT" sz="2000" dirty="0"/>
          </a:p>
          <a:p>
            <a:r>
              <a:rPr lang="it-IT" sz="2000" dirty="0"/>
              <a:t>Per ottenere link </a:t>
            </a:r>
            <a:r>
              <a:rPr lang="it-IT" sz="2000" dirty="0" err="1"/>
              <a:t>AmazonEN</a:t>
            </a:r>
            <a:r>
              <a:rPr lang="it-IT" sz="2000" dirty="0"/>
              <a:t> si sfruttano i link di rimando per ogni libro su </a:t>
            </a:r>
            <a:r>
              <a:rPr lang="it-IT" sz="2000" dirty="0" err="1"/>
              <a:t>Goodreads</a:t>
            </a:r>
            <a:r>
              <a:rPr lang="it-IT" sz="2000" dirty="0"/>
              <a:t> (si sceglie quello che presenta miglior punteggio di matching per titolo ed autore dal motore di ricerca Amazon, pochi casi)</a:t>
            </a:r>
          </a:p>
          <a:p>
            <a:endParaRPr lang="it-IT" sz="2000" dirty="0"/>
          </a:p>
          <a:p>
            <a:r>
              <a:rPr lang="it-IT" sz="2000" dirty="0"/>
              <a:t>Data </a:t>
            </a:r>
            <a:r>
              <a:rPr lang="it-IT" sz="2000" dirty="0" err="1"/>
              <a:t>Cleaning</a:t>
            </a:r>
            <a:r>
              <a:rPr lang="it-IT" sz="2000" dirty="0"/>
              <a:t>: rimozione link e titoli duplicati e autori non nella lista dei 33</a:t>
            </a:r>
          </a:p>
          <a:p>
            <a:endParaRPr lang="it-IT" sz="2000" dirty="0"/>
          </a:p>
          <a:p>
            <a:r>
              <a:rPr lang="it-IT" sz="2000" dirty="0"/>
              <a:t>Alcune statistiche esplorative possono essere trovate nel notebook </a:t>
            </a:r>
            <a:r>
              <a:rPr lang="it-IT" sz="2000" dirty="0" err="1"/>
              <a:t>QCAmazonEN_Shared</a:t>
            </a:r>
            <a:endParaRPr lang="it-IT" sz="2000" dirty="0"/>
          </a:p>
          <a:p>
            <a:endParaRPr lang="it-IT" sz="2000" dirty="0"/>
          </a:p>
          <a:p>
            <a:r>
              <a:rPr lang="it-IT" sz="2000" dirty="0"/>
              <a:t>Si ottengono circa 2900 libri per quei 33 autori (5mln potenziali reviews, da considerare però il limite a 300 reviews imposto per libro)</a:t>
            </a:r>
          </a:p>
          <a:p>
            <a:endParaRPr lang="it-IT" dirty="0"/>
          </a:p>
        </p:txBody>
      </p:sp>
    </p:spTree>
    <p:extLst>
      <p:ext uri="{BB962C8B-B14F-4D97-AF65-F5344CB8AC3E}">
        <p14:creationId xmlns:p14="http://schemas.microsoft.com/office/powerpoint/2010/main" val="138266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5B515-C8DC-4AA9-8BA6-1ABC2827FDBC}"/>
              </a:ext>
            </a:extLst>
          </p:cNvPr>
          <p:cNvSpPr>
            <a:spLocks noGrp="1"/>
          </p:cNvSpPr>
          <p:nvPr>
            <p:ph type="title"/>
          </p:nvPr>
        </p:nvSpPr>
        <p:spPr/>
        <p:txBody>
          <a:bodyPr/>
          <a:lstStyle/>
          <a:p>
            <a:r>
              <a:rPr lang="it-IT" b="1" i="1" u="sng" dirty="0">
                <a:solidFill>
                  <a:srgbClr val="FF0000"/>
                </a:solidFill>
              </a:rPr>
              <a:t>Raccolta dati lingua coreana</a:t>
            </a:r>
          </a:p>
        </p:txBody>
      </p:sp>
      <p:sp>
        <p:nvSpPr>
          <p:cNvPr id="3" name="Segnaposto contenuto 2">
            <a:extLst>
              <a:ext uri="{FF2B5EF4-FFF2-40B4-BE49-F238E27FC236}">
                <a16:creationId xmlns:a16="http://schemas.microsoft.com/office/drawing/2014/main" id="{93FE2B89-1D0D-4748-AD12-16ABA6DF5738}"/>
              </a:ext>
            </a:extLst>
          </p:cNvPr>
          <p:cNvSpPr>
            <a:spLocks noGrp="1"/>
          </p:cNvSpPr>
          <p:nvPr>
            <p:ph idx="1"/>
          </p:nvPr>
        </p:nvSpPr>
        <p:spPr>
          <a:xfrm>
            <a:off x="524785" y="1558456"/>
            <a:ext cx="11259047" cy="4934419"/>
          </a:xfrm>
        </p:spPr>
        <p:txBody>
          <a:bodyPr>
            <a:normAutofit/>
          </a:bodyPr>
          <a:lstStyle/>
          <a:p>
            <a:r>
              <a:rPr lang="it-IT" sz="2000" dirty="0"/>
              <a:t>Ricerca libri in lingua coreana (</a:t>
            </a:r>
            <a:r>
              <a:rPr lang="it-IT" sz="2000" dirty="0" err="1"/>
              <a:t>Domestic</a:t>
            </a:r>
            <a:r>
              <a:rPr lang="it-IT" sz="2000" dirty="0"/>
              <a:t> Books) per i 33 autori sfruttando il seguente link: (esempio con Stephen King) </a:t>
            </a:r>
            <a:r>
              <a:rPr lang="it-IT" sz="2000" dirty="0">
                <a:hlinkClick r:id="rId2"/>
              </a:rPr>
              <a:t>http://www.yes24.com/Product/Search?query=Stephen+King&amp;domain=BOOK</a:t>
            </a:r>
            <a:endParaRPr lang="it-IT" sz="2000" dirty="0"/>
          </a:p>
          <a:p>
            <a:endParaRPr lang="it-IT" sz="2000" dirty="0"/>
          </a:p>
          <a:p>
            <a:r>
              <a:rPr lang="it-IT" sz="2000" dirty="0"/>
              <a:t>Per ottenere link </a:t>
            </a:r>
            <a:r>
              <a:rPr lang="it-IT" sz="2000" dirty="0" err="1"/>
              <a:t>Naver</a:t>
            </a:r>
            <a:r>
              <a:rPr lang="it-IT" sz="2000" dirty="0"/>
              <a:t> si sfruttano ISBN o Titolo del libro raccolto da Yes24 (</a:t>
            </a:r>
            <a:r>
              <a:rPr lang="it-IT" sz="2000" dirty="0" err="1"/>
              <a:t>Naver</a:t>
            </a:r>
            <a:r>
              <a:rPr lang="it-IT" sz="2000" dirty="0"/>
              <a:t> piattaforma molto più ordinata e precisa di Amazon in questo aspetto)</a:t>
            </a:r>
          </a:p>
          <a:p>
            <a:endParaRPr lang="it-IT" sz="2000" dirty="0"/>
          </a:p>
          <a:p>
            <a:r>
              <a:rPr lang="it-IT" sz="2000" dirty="0"/>
              <a:t>Data </a:t>
            </a:r>
            <a:r>
              <a:rPr lang="it-IT" sz="2000" dirty="0" err="1"/>
              <a:t>Cleaning</a:t>
            </a:r>
            <a:r>
              <a:rPr lang="it-IT" sz="2000" dirty="0"/>
              <a:t>: rimozione link e titoli duplicati e autori non nella lista dei 33</a:t>
            </a:r>
          </a:p>
          <a:p>
            <a:endParaRPr lang="it-IT" sz="2000" dirty="0"/>
          </a:p>
          <a:p>
            <a:r>
              <a:rPr lang="it-IT" sz="2000" dirty="0"/>
              <a:t>Alcune statistiche esplorative possono essere trovate nel notebook </a:t>
            </a:r>
            <a:r>
              <a:rPr lang="it-IT" sz="2000" dirty="0" err="1"/>
              <a:t>QCNaver_Shared</a:t>
            </a:r>
            <a:endParaRPr lang="it-IT" sz="2000" dirty="0"/>
          </a:p>
          <a:p>
            <a:endParaRPr lang="it-IT" sz="2000" dirty="0"/>
          </a:p>
          <a:p>
            <a:r>
              <a:rPr lang="it-IT" sz="2000" dirty="0"/>
              <a:t>Si ottengono circa 1100 libri per quei 33 autori (50k potenziali reviews, da considerare però il limite a 300 reviews imposto per libro)</a:t>
            </a:r>
          </a:p>
          <a:p>
            <a:endParaRPr lang="it-IT" dirty="0"/>
          </a:p>
        </p:txBody>
      </p:sp>
    </p:spTree>
    <p:extLst>
      <p:ext uri="{BB962C8B-B14F-4D97-AF65-F5344CB8AC3E}">
        <p14:creationId xmlns:p14="http://schemas.microsoft.com/office/powerpoint/2010/main" val="184177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5AFA8A-67C6-415C-9C18-8D44EF15F3C0}"/>
              </a:ext>
            </a:extLst>
          </p:cNvPr>
          <p:cNvSpPr>
            <a:spLocks noGrp="1"/>
          </p:cNvSpPr>
          <p:nvPr>
            <p:ph type="title"/>
          </p:nvPr>
        </p:nvSpPr>
        <p:spPr/>
        <p:txBody>
          <a:bodyPr/>
          <a:lstStyle/>
          <a:p>
            <a:r>
              <a:rPr lang="it-IT" b="1" i="1" u="sng" dirty="0">
                <a:solidFill>
                  <a:srgbClr val="FF0000"/>
                </a:solidFill>
              </a:rPr>
              <a:t>PROBLEMATICHE, DUBBI e PROPOSTE</a:t>
            </a:r>
          </a:p>
        </p:txBody>
      </p:sp>
      <p:sp>
        <p:nvSpPr>
          <p:cNvPr id="3" name="Segnaposto contenuto 2">
            <a:extLst>
              <a:ext uri="{FF2B5EF4-FFF2-40B4-BE49-F238E27FC236}">
                <a16:creationId xmlns:a16="http://schemas.microsoft.com/office/drawing/2014/main" id="{D4E515DB-999F-452B-B91D-99EC82ABA704}"/>
              </a:ext>
            </a:extLst>
          </p:cNvPr>
          <p:cNvSpPr>
            <a:spLocks noGrp="1"/>
          </p:cNvSpPr>
          <p:nvPr>
            <p:ph idx="1"/>
          </p:nvPr>
        </p:nvSpPr>
        <p:spPr>
          <a:xfrm>
            <a:off x="254441" y="1825625"/>
            <a:ext cx="11346511" cy="4885276"/>
          </a:xfrm>
        </p:spPr>
        <p:txBody>
          <a:bodyPr>
            <a:normAutofit fontScale="92500" lnSpcReduction="20000"/>
          </a:bodyPr>
          <a:lstStyle/>
          <a:p>
            <a:r>
              <a:rPr lang="it-IT" sz="2000" dirty="0"/>
              <a:t>Per </a:t>
            </a:r>
            <a:r>
              <a:rPr lang="it-IT" sz="2000" dirty="0" err="1"/>
              <a:t>Goodreads</a:t>
            </a:r>
            <a:r>
              <a:rPr lang="it-IT" sz="2000" dirty="0"/>
              <a:t> ed </a:t>
            </a:r>
            <a:r>
              <a:rPr lang="it-IT" sz="2000" dirty="0" err="1"/>
              <a:t>Anobii</a:t>
            </a:r>
            <a:r>
              <a:rPr lang="it-IT" sz="2000" dirty="0"/>
              <a:t> si hanno link di rimando, che mi aspetto essere attendibili al 100%. Link non sempre giusti invece</a:t>
            </a:r>
          </a:p>
          <a:p>
            <a:endParaRPr lang="it-IT" sz="2000" dirty="0"/>
          </a:p>
          <a:p>
            <a:r>
              <a:rPr lang="it-IT" sz="2000" dirty="0"/>
              <a:t>Necessario controllo ulteriore per Amazon (più per IT che EN) dunque</a:t>
            </a:r>
          </a:p>
          <a:p>
            <a:endParaRPr lang="it-IT" sz="2000" dirty="0"/>
          </a:p>
          <a:p>
            <a:r>
              <a:rPr lang="it-IT" sz="2000" dirty="0"/>
              <a:t>Molti libri potrebbero presentare più edizioni per lo stesso titolo o più volumi per lo stesso libro</a:t>
            </a:r>
          </a:p>
          <a:p>
            <a:endParaRPr lang="it-IT" sz="2000" dirty="0"/>
          </a:p>
          <a:p>
            <a:r>
              <a:rPr lang="it-IT" sz="2000" dirty="0"/>
              <a:t>Necessario altro filtro duplicati dunque, anche perché il numero di libri raccolti e di reviews attese è elevatissimo (per inglese 2900 libri)</a:t>
            </a:r>
          </a:p>
          <a:p>
            <a:endParaRPr lang="it-IT" sz="2000" dirty="0"/>
          </a:p>
          <a:p>
            <a:r>
              <a:rPr lang="it-IT" sz="2000" dirty="0"/>
              <a:t>Per evitare raccolte dati infinite a livello di tempo sarebbe bene limitare il numero di libri per autore (magari per arrivare ad averne 1000 per lingua, o anche meno se possibile, come per le raccolte dati) oltre che le reviews per libro</a:t>
            </a:r>
          </a:p>
          <a:p>
            <a:endParaRPr lang="it-IT" sz="2000" dirty="0"/>
          </a:p>
          <a:p>
            <a:r>
              <a:rPr lang="it-IT" sz="2000" dirty="0"/>
              <a:t>Metadati raccolti grezzi, potrebbe servire del </a:t>
            </a:r>
            <a:r>
              <a:rPr lang="it-IT" sz="2000" dirty="0" err="1"/>
              <a:t>cleaning</a:t>
            </a:r>
            <a:r>
              <a:rPr lang="it-IT" sz="2000" dirty="0"/>
              <a:t> per estrarre informazione (esempio data di pubblicazione)</a:t>
            </a:r>
          </a:p>
        </p:txBody>
      </p:sp>
    </p:spTree>
    <p:extLst>
      <p:ext uri="{BB962C8B-B14F-4D97-AF65-F5344CB8AC3E}">
        <p14:creationId xmlns:p14="http://schemas.microsoft.com/office/powerpoint/2010/main" val="265882116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2772</TotalTime>
  <Words>697</Words>
  <Application>Microsoft Office PowerPoint</Application>
  <PresentationFormat>Widescreen</PresentationFormat>
  <Paragraphs>60</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Calibri Light</vt:lpstr>
      <vt:lpstr>Tema di Office</vt:lpstr>
      <vt:lpstr>INTEGRAZIONE SHARED BOOK</vt:lpstr>
      <vt:lpstr>STRATEGIA DI RICERCA  (riassunto)</vt:lpstr>
      <vt:lpstr>Raccolta dati lingua italiana</vt:lpstr>
      <vt:lpstr>Raccolta dati lingua inglese</vt:lpstr>
      <vt:lpstr>Raccolta dati lingua coreana</vt:lpstr>
      <vt:lpstr>PROBLEMATICHE, DUBBI e PROPOSTE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INTEGRAZIONE SHARED BOOK</dc:title>
  <dc:creator>a.fossati@campus.unimib.it</dc:creator>
  <cp:lastModifiedBy>a.fossati@campus.unimib.it</cp:lastModifiedBy>
  <cp:revision>22</cp:revision>
  <dcterms:created xsi:type="dcterms:W3CDTF">2021-11-11T13:16:20Z</dcterms:created>
  <dcterms:modified xsi:type="dcterms:W3CDTF">2021-11-13T11:28:54Z</dcterms:modified>
</cp:coreProperties>
</file>