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7" r:id="rId11"/>
    <p:sldId id="264" r:id="rId12"/>
    <p:sldId id="268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99" autoAdjust="0"/>
    <p:restoredTop sz="94660"/>
  </p:normalViewPr>
  <p:slideViewPr>
    <p:cSldViewPr snapToGrid="0">
      <p:cViewPr varScale="1">
        <p:scale>
          <a:sx n="99" d="100"/>
          <a:sy n="99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078B08-69E5-455E-96CE-9795C5FCA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3F93F56-23D0-4135-8C05-268F9DEB5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8D7BC5-D730-4BD0-AC99-1BE16E42D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D55E-4642-4549-9543-D543B17B32E8}" type="datetimeFigureOut">
              <a:rPr lang="it-IT" smtClean="0"/>
              <a:t>12/01/2022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8D2F90-409F-474C-A007-FC78531B5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9D79ED-D71C-4963-BF46-CE8A9813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D127-D496-484B-A9EC-8C3CAC6BC3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267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A0BB2D-9664-438D-8745-6CCF3F82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410DCFD-63A2-4B77-BED9-2BA78804B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C3A33E-578F-4092-9F39-4DDCE373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D55E-4642-4549-9543-D543B17B32E8}" type="datetimeFigureOut">
              <a:rPr lang="it-IT" smtClean="0"/>
              <a:t>12/01/2022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2AE8E7-2C86-4ABD-8951-A01EEABBF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EF22C6-351D-4B2A-8E55-BC367AFC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D127-D496-484B-A9EC-8C3CAC6BC3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887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77BDA43-CB27-46B4-947A-E15B15DA2A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B7FF051-5BFB-472A-9D3A-86E991223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413076-A54A-4E2D-9231-C21F1AED1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D55E-4642-4549-9543-D543B17B32E8}" type="datetimeFigureOut">
              <a:rPr lang="it-IT" smtClean="0"/>
              <a:t>12/01/2022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0C561B-D91C-4D1A-BF19-05959039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37DEBB-33DC-4893-BC4C-A157632B2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D127-D496-484B-A9EC-8C3CAC6BC3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730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F56C7A-F33C-453E-AD77-94DA7173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C455E3-A96B-4BB3-BC19-7DFBA817D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D88455-537B-44A3-B9C3-69E64FFBD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D55E-4642-4549-9543-D543B17B32E8}" type="datetimeFigureOut">
              <a:rPr lang="it-IT" smtClean="0"/>
              <a:t>12/01/2022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03042D-C25E-4017-8F9C-1215E137E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8D59251-C8F1-47CD-B4F0-E0C731BC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D127-D496-484B-A9EC-8C3CAC6BC3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778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060191-5944-4312-8F6B-AC38F9B97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CF8888-FCD8-4BF9-B1EB-358B7585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ABAFB8-AD64-48E6-946D-EDDBFEDAC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D55E-4642-4549-9543-D543B17B32E8}" type="datetimeFigureOut">
              <a:rPr lang="it-IT" smtClean="0"/>
              <a:t>12/01/2022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C7BD3E-7EF3-4E4B-B268-76FAE251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AF4139-C16C-4AE2-BEC4-A80F4E9B4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D127-D496-484B-A9EC-8C3CAC6BC3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8276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2C0A5A-1489-43E1-A5EF-CDA4A7C66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85BD70-674C-4A17-B912-35D7D8302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21AAC4D-0B1F-4398-A31B-E66290AD2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225D75-57D2-4391-BF10-FE52F5A82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D55E-4642-4549-9543-D543B17B32E8}" type="datetimeFigureOut">
              <a:rPr lang="it-IT" smtClean="0"/>
              <a:t>12/01/2022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1E7FE9-7D82-46D6-AB1A-2CBED3F4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BE0EE2-7223-4BEF-B037-888DE6F6B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D127-D496-484B-A9EC-8C3CAC6BC3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513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8BBFD4-2E47-4B85-B960-29754FA54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0951C41-FFC1-46C0-9869-AC1AD187A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ABC91A8-386E-41EA-A664-2FFFB062E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0AE19BA-8A56-4106-B6A0-6CC5F6CB5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F4277FB-2B12-4C05-89A4-9F0AA6EB8F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6B25E76-63C5-4352-8D74-AC4048D0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D55E-4642-4549-9543-D543B17B32E8}" type="datetimeFigureOut">
              <a:rPr lang="it-IT" smtClean="0"/>
              <a:t>12/01/2022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227CBE4-2B4A-4337-8382-932FBF73D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426F1A1-2BE6-4589-9C0D-4D45EE29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D127-D496-484B-A9EC-8C3CAC6BC3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562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12A2C3-167D-477F-B61D-13A9B453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76F14F7-FA17-4E3F-B809-68C7FCAA8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D55E-4642-4549-9543-D543B17B32E8}" type="datetimeFigureOut">
              <a:rPr lang="it-IT" smtClean="0"/>
              <a:t>12/01/2022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59A00A7-2D80-4E84-B506-F9B2A976C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6DD2466-BB58-449F-ABA1-05918E56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D127-D496-484B-A9EC-8C3CAC6BC3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769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9FFB0B7-E6F6-4392-BF47-396D821C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D55E-4642-4549-9543-D543B17B32E8}" type="datetimeFigureOut">
              <a:rPr lang="it-IT" smtClean="0"/>
              <a:t>12/01/2022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781BDD2-082E-4764-BB4C-BA0F8C2ED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0F776E1-7BEF-4484-A5AE-E2797858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D127-D496-484B-A9EC-8C3CAC6BC3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043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D4FD75-E3CB-48DF-9838-17B32962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AFE4A7-8664-49CE-9594-9BAFC5070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85D58AF-E251-46B6-954B-96CF4C0E6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24A93F1-BA43-4B37-9359-C47DF156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D55E-4642-4549-9543-D543B17B32E8}" type="datetimeFigureOut">
              <a:rPr lang="it-IT" smtClean="0"/>
              <a:t>12/01/2022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2C43B49-F6D6-45B3-AC28-A57BA2B1F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2E811E0-E5D2-4334-A491-9423F5919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D127-D496-484B-A9EC-8C3CAC6BC3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497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3512AC-AEA2-4776-B170-1276568A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989B6F3-41FA-4909-9505-3FC17F0A5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0F3BEA6-44E3-4117-8260-223F706BA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2D54327-C3BF-47C9-901A-4A1BA233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D55E-4642-4549-9543-D543B17B32E8}" type="datetimeFigureOut">
              <a:rPr lang="it-IT" smtClean="0"/>
              <a:t>12/01/2022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8F0A80A-30D8-49C1-8F00-B57995BC8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32068CC-8829-4B21-95E5-0428BA15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D127-D496-484B-A9EC-8C3CAC6BC3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701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99061F2-D2F7-422C-9BB1-C801E42A7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91B25E-2786-4C37-A27E-1C65023FE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0A756B-1649-4B3A-A4DA-266D04081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DD55E-4642-4549-9543-D543B17B32E8}" type="datetimeFigureOut">
              <a:rPr lang="it-IT" smtClean="0"/>
              <a:t>12/01/2022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DE79C7-32B7-4AC1-88D8-41FFCC949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B8FF98-BC45-4906-90B2-FBAF1AA55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4D127-D496-484B-A9EC-8C3CAC6BC3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114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analytics-vidhya/understanding-bert-architecture-3f35a264b187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C8D30F-CB58-4714-BB21-526B0EFBB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it-IT" sz="5000" b="1" i="1"/>
              <a:t>SLIDE RIASSUNTIVE MODELLO BERT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63218E8-40F0-432F-8D50-47F7D29B5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03365" y="6069106"/>
            <a:ext cx="4087305" cy="493038"/>
          </a:xfrm>
        </p:spPr>
        <p:txBody>
          <a:bodyPr anchor="t">
            <a:normAutofit/>
          </a:bodyPr>
          <a:lstStyle/>
          <a:p>
            <a:pPr algn="l"/>
            <a:r>
              <a:rPr lang="it-IT" sz="2000" dirty="0"/>
              <a:t>Alessandro Fossati, </a:t>
            </a:r>
            <a:r>
              <a:rPr lang="it-IT" sz="2000" dirty="0" err="1"/>
              <a:t>DataScience</a:t>
            </a:r>
            <a:endParaRPr lang="it-IT" sz="20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Grafico astratto di fumo rosso blu">
            <a:extLst>
              <a:ext uri="{FF2B5EF4-FFF2-40B4-BE49-F238E27FC236}">
                <a16:creationId xmlns:a16="http://schemas.microsoft.com/office/drawing/2014/main" id="{EFD47753-A64D-444B-82B1-F4E67BC80B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26" r="-1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77961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B2F9CA-C9CE-4B36-89B1-ADCA38301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59" y="259977"/>
            <a:ext cx="11165541" cy="1430712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RIASSUNTO ESPERIMENTO SCELTA MODELLO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C75E3C-3A56-4D93-A0CB-08E750400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9"/>
            <a:ext cx="11878235" cy="5050770"/>
          </a:xfrm>
        </p:spPr>
        <p:txBody>
          <a:bodyPr>
            <a:normAutofit/>
          </a:bodyPr>
          <a:lstStyle/>
          <a:p>
            <a:r>
              <a:rPr lang="it-IT" sz="1800" b="1" dirty="0"/>
              <a:t>Obiettivo: </a:t>
            </a:r>
            <a:r>
              <a:rPr lang="it-IT" sz="1800" dirty="0"/>
              <a:t>Scegliere se utilizzare BERT </a:t>
            </a:r>
            <a:r>
              <a:rPr lang="it-IT" sz="1800" dirty="0" err="1"/>
              <a:t>monolingua</a:t>
            </a:r>
            <a:r>
              <a:rPr lang="it-IT" sz="1800" dirty="0"/>
              <a:t> oppure BERT multilingua per la nostra analisi </a:t>
            </a:r>
            <a:endParaRPr lang="it-IT" sz="1800" i="1" dirty="0"/>
          </a:p>
          <a:p>
            <a:r>
              <a:rPr lang="it-IT" sz="1800" b="1" dirty="0"/>
              <a:t>Logica : </a:t>
            </a:r>
            <a:r>
              <a:rPr lang="it-IT" sz="1800" dirty="0"/>
              <a:t>verificare la </a:t>
            </a:r>
            <a:r>
              <a:rPr lang="it-IT" sz="1800" i="1" dirty="0"/>
              <a:t>confrontabilità</a:t>
            </a:r>
            <a:r>
              <a:rPr lang="it-IT" sz="1800" dirty="0"/>
              <a:t> degli spazi vettoriali tra i modelli BERT </a:t>
            </a:r>
            <a:r>
              <a:rPr lang="it-IT" sz="1800" i="1" dirty="0" err="1"/>
              <a:t>monolingua</a:t>
            </a:r>
            <a:r>
              <a:rPr lang="it-IT" sz="1800" dirty="0"/>
              <a:t> rispetto alla certa confrontabilità tra parole dello spazio vettoriale garantita dal modello BERT </a:t>
            </a:r>
            <a:r>
              <a:rPr lang="it-IT" sz="1800" i="1" dirty="0"/>
              <a:t>multilingua</a:t>
            </a:r>
          </a:p>
          <a:p>
            <a:r>
              <a:rPr lang="it-IT" sz="1800" b="1" dirty="0"/>
              <a:t>Ipotesi</a:t>
            </a:r>
            <a:r>
              <a:rPr lang="it-IT" sz="1800" dirty="0"/>
              <a:t>: se gli spazi vettoriali dei modelli BERT </a:t>
            </a:r>
            <a:r>
              <a:rPr lang="it-IT" sz="1800" dirty="0" err="1"/>
              <a:t>monolingua</a:t>
            </a:r>
            <a:r>
              <a:rPr lang="it-IT" sz="1800" dirty="0"/>
              <a:t> sono confrontabili, allora può essere conveniente utilizzare i </a:t>
            </a:r>
            <a:r>
              <a:rPr lang="it-IT" sz="1800" dirty="0" err="1"/>
              <a:t>monolingua</a:t>
            </a:r>
            <a:r>
              <a:rPr lang="it-IT" sz="1800" dirty="0"/>
              <a:t>, dal momento che colgono tutte le sfaccettature dei linguaggi specifici per ogni lingua</a:t>
            </a:r>
          </a:p>
          <a:p>
            <a:r>
              <a:rPr lang="it-IT" sz="1800" b="1" dirty="0"/>
              <a:t>Procedimento:</a:t>
            </a:r>
          </a:p>
          <a:p>
            <a:pPr lvl="1"/>
            <a:r>
              <a:rPr lang="it-IT" sz="1400" dirty="0"/>
              <a:t>Prendiamo un </a:t>
            </a:r>
            <a:r>
              <a:rPr lang="it-IT" sz="1400" i="1" dirty="0"/>
              <a:t>set di 10 recensioni </a:t>
            </a:r>
            <a:r>
              <a:rPr lang="it-IT" sz="1400" dirty="0"/>
              <a:t>da </a:t>
            </a:r>
            <a:r>
              <a:rPr lang="it-IT" sz="1400" dirty="0" err="1"/>
              <a:t>AmazonIT</a:t>
            </a:r>
            <a:r>
              <a:rPr lang="it-IT" sz="1400" dirty="0"/>
              <a:t> e da </a:t>
            </a:r>
            <a:r>
              <a:rPr lang="it-IT" sz="1400" dirty="0" err="1"/>
              <a:t>Anobii</a:t>
            </a:r>
            <a:r>
              <a:rPr lang="it-IT" sz="1400" dirty="0"/>
              <a:t> per un totale di 20 recensioni (vengono effettuate più prove, vengono creati diversi set)</a:t>
            </a:r>
          </a:p>
          <a:p>
            <a:pPr lvl="1"/>
            <a:r>
              <a:rPr lang="it-IT" sz="1400" dirty="0"/>
              <a:t>Otteniamone la </a:t>
            </a:r>
            <a:r>
              <a:rPr lang="it-IT" sz="1400" i="1" dirty="0"/>
              <a:t>traduzione</a:t>
            </a:r>
            <a:r>
              <a:rPr lang="it-IT" sz="1400" dirty="0"/>
              <a:t> in inglese ed in coreano con </a:t>
            </a:r>
            <a:r>
              <a:rPr lang="it-IT" sz="1400" dirty="0" err="1"/>
              <a:t>GoogleTranslator</a:t>
            </a:r>
            <a:r>
              <a:rPr lang="it-IT" sz="1400" dirty="0"/>
              <a:t> direttamente da Python</a:t>
            </a:r>
          </a:p>
          <a:p>
            <a:pPr lvl="1"/>
            <a:r>
              <a:rPr lang="it-IT" sz="1400" dirty="0"/>
              <a:t>Passiamo le recensioni in IT, EN e KO ai rispettivi principali BERT </a:t>
            </a:r>
            <a:r>
              <a:rPr lang="it-IT" sz="1400" dirty="0" err="1"/>
              <a:t>monolingua</a:t>
            </a:r>
            <a:r>
              <a:rPr lang="it-IT" sz="1400" dirty="0"/>
              <a:t>, ottenendo i </a:t>
            </a:r>
            <a:r>
              <a:rPr lang="it-IT" sz="1400" i="1" dirty="0"/>
              <a:t>vettori di </a:t>
            </a:r>
            <a:r>
              <a:rPr lang="it-IT" sz="1400" i="1" dirty="0" err="1"/>
              <a:t>embedding</a:t>
            </a:r>
            <a:r>
              <a:rPr lang="it-IT" sz="1400" i="1" dirty="0"/>
              <a:t> </a:t>
            </a:r>
            <a:r>
              <a:rPr lang="it-IT" sz="1400" dirty="0"/>
              <a:t>per ognuna delle 3 lingue</a:t>
            </a:r>
          </a:p>
          <a:p>
            <a:pPr lvl="1"/>
            <a:r>
              <a:rPr lang="it-IT" sz="1400" dirty="0"/>
              <a:t>Computiamo </a:t>
            </a:r>
            <a:r>
              <a:rPr lang="it-IT" sz="1400" i="1" dirty="0"/>
              <a:t>Cosine </a:t>
            </a:r>
            <a:r>
              <a:rPr lang="it-IT" sz="1400" i="1" dirty="0" err="1"/>
              <a:t>Similarity</a:t>
            </a:r>
            <a:r>
              <a:rPr lang="it-IT" sz="1400" i="1" dirty="0"/>
              <a:t> </a:t>
            </a:r>
            <a:r>
              <a:rPr lang="it-IT" sz="1400" dirty="0"/>
              <a:t>tra i </a:t>
            </a:r>
            <a:r>
              <a:rPr lang="it-IT" sz="1400" i="1" dirty="0" err="1"/>
              <a:t>pooled</a:t>
            </a:r>
            <a:r>
              <a:rPr lang="it-IT" sz="1400" i="1" dirty="0"/>
              <a:t> </a:t>
            </a:r>
            <a:r>
              <a:rPr lang="it-IT" sz="1400" i="1" dirty="0" err="1"/>
              <a:t>vectors</a:t>
            </a:r>
            <a:r>
              <a:rPr lang="it-IT" sz="1400" i="1" dirty="0"/>
              <a:t> </a:t>
            </a:r>
            <a:r>
              <a:rPr lang="it-IT" sz="1400" dirty="0"/>
              <a:t>riassuntivi dei modelli </a:t>
            </a:r>
            <a:r>
              <a:rPr lang="it-IT" sz="1400" dirty="0" err="1"/>
              <a:t>monolingua</a:t>
            </a:r>
            <a:r>
              <a:rPr lang="it-IT" sz="1400" dirty="0"/>
              <a:t> incrociati (IT-EN, EN-KO, IT-KO)</a:t>
            </a:r>
          </a:p>
          <a:p>
            <a:pPr lvl="1"/>
            <a:r>
              <a:rPr lang="it-IT" sz="1400" dirty="0"/>
              <a:t>Passiamo le recensioni per le 3 lingue ad </a:t>
            </a:r>
            <a:r>
              <a:rPr lang="it-IT" sz="1400" dirty="0" err="1"/>
              <a:t>mBERT</a:t>
            </a:r>
            <a:r>
              <a:rPr lang="it-IT" sz="1400" dirty="0"/>
              <a:t> e successivamente a </a:t>
            </a:r>
            <a:r>
              <a:rPr lang="it-IT" sz="1400" i="1" dirty="0" err="1"/>
              <a:t>DistilmBERT</a:t>
            </a:r>
            <a:r>
              <a:rPr lang="it-IT" sz="1400" dirty="0"/>
              <a:t> e ricalcoliamo la </a:t>
            </a:r>
            <a:r>
              <a:rPr lang="it-IT" sz="1400" dirty="0" err="1"/>
              <a:t>CosineSimilarity</a:t>
            </a:r>
            <a:r>
              <a:rPr lang="it-IT" sz="1400" dirty="0"/>
              <a:t> tra vettori riassuntivi</a:t>
            </a:r>
          </a:p>
          <a:p>
            <a:endParaRPr lang="it-IT" sz="1800" dirty="0"/>
          </a:p>
          <a:p>
            <a:r>
              <a:rPr lang="it-IT" sz="1800" b="1" dirty="0"/>
              <a:t>Risultati e conclusioni:</a:t>
            </a:r>
          </a:p>
          <a:p>
            <a:pPr lvl="1"/>
            <a:r>
              <a:rPr lang="it-IT" sz="1400" dirty="0"/>
              <a:t>Gli spazi vettoriali ottenuti con modelli BERT </a:t>
            </a:r>
            <a:r>
              <a:rPr lang="it-IT" sz="1400" dirty="0" err="1"/>
              <a:t>monolingua</a:t>
            </a:r>
            <a:r>
              <a:rPr lang="it-IT" sz="1400" dirty="0"/>
              <a:t> </a:t>
            </a:r>
            <a:r>
              <a:rPr lang="it-IT" sz="1400" i="1" dirty="0"/>
              <a:t>non</a:t>
            </a:r>
            <a:r>
              <a:rPr lang="it-IT" sz="1400" dirty="0"/>
              <a:t> risultano confrontabili</a:t>
            </a:r>
          </a:p>
          <a:p>
            <a:pPr lvl="1"/>
            <a:r>
              <a:rPr lang="it-IT" sz="1400" dirty="0"/>
              <a:t>Lo spazio vettoriale del modello </a:t>
            </a:r>
            <a:r>
              <a:rPr lang="it-IT" sz="1400" i="1" dirty="0" err="1"/>
              <a:t>mBERT</a:t>
            </a:r>
            <a:r>
              <a:rPr lang="it-IT" sz="1400" dirty="0"/>
              <a:t> risulta garantire la </a:t>
            </a:r>
            <a:r>
              <a:rPr lang="it-IT" sz="1400" i="1" dirty="0"/>
              <a:t>confrontabilità</a:t>
            </a:r>
            <a:r>
              <a:rPr lang="it-IT" sz="1400" dirty="0"/>
              <a:t> tra lingue diverse, come ci si aspettava</a:t>
            </a:r>
          </a:p>
          <a:p>
            <a:pPr lvl="1"/>
            <a:r>
              <a:rPr lang="it-IT" sz="1400" i="1" dirty="0" err="1"/>
              <a:t>DistilmBERT</a:t>
            </a:r>
            <a:r>
              <a:rPr lang="it-IT" sz="1400" dirty="0"/>
              <a:t> in ognuna delle prove risulta fornire risultati </a:t>
            </a:r>
            <a:r>
              <a:rPr lang="it-IT" sz="1400" i="1" dirty="0"/>
              <a:t>migliori</a:t>
            </a:r>
            <a:r>
              <a:rPr lang="it-IT" sz="1400" dirty="0"/>
              <a:t> rispetto ad </a:t>
            </a:r>
            <a:r>
              <a:rPr lang="it-IT" sz="1400" dirty="0" err="1"/>
              <a:t>mBERT</a:t>
            </a:r>
            <a:r>
              <a:rPr lang="it-IT" sz="1400" dirty="0"/>
              <a:t> base</a:t>
            </a:r>
          </a:p>
          <a:p>
            <a:pPr lvl="1"/>
            <a:r>
              <a:rPr lang="it-IT" sz="1400" dirty="0"/>
              <a:t>Il modello </a:t>
            </a:r>
            <a:r>
              <a:rPr lang="it-IT" sz="1400" i="1" dirty="0"/>
              <a:t>multilingua</a:t>
            </a:r>
            <a:r>
              <a:rPr lang="it-IT" sz="1400" dirty="0"/>
              <a:t> risulta </a:t>
            </a:r>
            <a:r>
              <a:rPr lang="it-IT" sz="1400" i="1" dirty="0"/>
              <a:t>migliore</a:t>
            </a:r>
            <a:r>
              <a:rPr lang="it-IT" sz="1400" dirty="0"/>
              <a:t> dei modelli </a:t>
            </a:r>
            <a:r>
              <a:rPr lang="it-IT" sz="1400" dirty="0" err="1"/>
              <a:t>monolingua</a:t>
            </a:r>
            <a:r>
              <a:rPr lang="it-IT" sz="1400" dirty="0"/>
              <a:t> per il nostro lavoro</a:t>
            </a:r>
          </a:p>
        </p:txBody>
      </p:sp>
    </p:spTree>
    <p:extLst>
      <p:ext uri="{BB962C8B-B14F-4D97-AF65-F5344CB8AC3E}">
        <p14:creationId xmlns:p14="http://schemas.microsoft.com/office/powerpoint/2010/main" val="2163378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AA12BC-1BF7-4276-8953-A3397F7A7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365126"/>
            <a:ext cx="11878235" cy="1248521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PROGRAMMA PER L’ANALISI DI TEXT MINING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CAF69E-EF5F-40D5-82ED-04960159C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720312"/>
            <a:ext cx="11878235" cy="4985288"/>
          </a:xfrm>
        </p:spPr>
        <p:txBody>
          <a:bodyPr>
            <a:normAutofit/>
          </a:bodyPr>
          <a:lstStyle/>
          <a:p>
            <a:r>
              <a:rPr lang="it-IT" sz="1800" dirty="0"/>
              <a:t>Scelta empirica tra utilizzo del BERT </a:t>
            </a:r>
            <a:r>
              <a:rPr lang="it-IT" sz="1800" dirty="0" err="1"/>
              <a:t>monolingua</a:t>
            </a:r>
            <a:r>
              <a:rPr lang="it-IT" sz="1800" dirty="0"/>
              <a:t> e multilingua ricade sul secondo dal momento che garantisce </a:t>
            </a:r>
            <a:r>
              <a:rPr lang="it-IT" sz="1800" i="1" dirty="0"/>
              <a:t>confrontabilità</a:t>
            </a:r>
            <a:r>
              <a:rPr lang="it-IT" sz="1800" dirty="0"/>
              <a:t> tra i vettori di </a:t>
            </a:r>
            <a:r>
              <a:rPr lang="it-IT" sz="1800" dirty="0" err="1"/>
              <a:t>embedding</a:t>
            </a:r>
            <a:endParaRPr lang="it-IT" sz="1800" dirty="0"/>
          </a:p>
          <a:p>
            <a:r>
              <a:rPr lang="it-IT" sz="1800" dirty="0"/>
              <a:t>Scelta tra </a:t>
            </a:r>
            <a:r>
              <a:rPr lang="it-IT" sz="1800" dirty="0" err="1"/>
              <a:t>mBERT</a:t>
            </a:r>
            <a:r>
              <a:rPr lang="it-IT" sz="1800" dirty="0"/>
              <a:t> classico e </a:t>
            </a:r>
            <a:r>
              <a:rPr lang="it-IT" sz="1800" i="1" dirty="0" err="1"/>
              <a:t>Distil-mBERT</a:t>
            </a:r>
            <a:r>
              <a:rPr lang="it-IT" sz="1800" dirty="0"/>
              <a:t> ricade sul secondo per motivi precedentemente elencati</a:t>
            </a:r>
          </a:p>
          <a:p>
            <a:r>
              <a:rPr lang="it-IT" sz="1800" b="1" dirty="0"/>
              <a:t>Domande di ricerca </a:t>
            </a:r>
            <a:r>
              <a:rPr lang="it-IT" sz="1800" dirty="0"/>
              <a:t>per il confronto dei contenuti testuali nelle 3 lingue considerate (riportate nella prossima slide)</a:t>
            </a:r>
          </a:p>
          <a:p>
            <a:r>
              <a:rPr lang="it-IT" sz="1800" dirty="0"/>
              <a:t>Il lavoro di </a:t>
            </a:r>
            <a:r>
              <a:rPr lang="it-IT" sz="1800" i="1" dirty="0" err="1"/>
              <a:t>SentimentAnalysis</a:t>
            </a:r>
            <a:r>
              <a:rPr lang="it-IT" sz="1800" dirty="0"/>
              <a:t> si pone come </a:t>
            </a:r>
            <a:r>
              <a:rPr lang="it-IT" sz="1800" i="1" dirty="0"/>
              <a:t>obiettivo</a:t>
            </a:r>
            <a:r>
              <a:rPr lang="it-IT" sz="1800" dirty="0"/>
              <a:t> quello di indagare:</a:t>
            </a:r>
          </a:p>
          <a:p>
            <a:pPr lvl="1"/>
            <a:r>
              <a:rPr lang="it-IT" sz="1800" i="1" dirty="0"/>
              <a:t>Polarità</a:t>
            </a:r>
            <a:r>
              <a:rPr lang="it-IT" sz="1800" dirty="0"/>
              <a:t> dei punteggi di Sentiment Analysis (Score) assegnati alle recensioni (le analisi possono poi vertere su libri comuni/non comuni, differenti generi, lingue autori </a:t>
            </a:r>
            <a:r>
              <a:rPr lang="it-IT" sz="1800" dirty="0" err="1"/>
              <a:t>ecc</a:t>
            </a:r>
            <a:r>
              <a:rPr lang="it-IT" sz="1800" dirty="0"/>
              <a:t>…)</a:t>
            </a:r>
          </a:p>
          <a:p>
            <a:pPr lvl="1"/>
            <a:r>
              <a:rPr lang="it-IT" sz="1800" i="1" dirty="0" err="1"/>
              <a:t>Emotion</a:t>
            </a:r>
            <a:r>
              <a:rPr lang="it-IT" sz="1800" i="1" dirty="0"/>
              <a:t> </a:t>
            </a:r>
            <a:r>
              <a:rPr lang="it-IT" sz="1800" i="1" dirty="0" err="1"/>
              <a:t>Classification</a:t>
            </a:r>
            <a:r>
              <a:rPr lang="it-IT" sz="1800" i="1" dirty="0"/>
              <a:t>  </a:t>
            </a:r>
            <a:r>
              <a:rPr lang="it-IT" sz="1800" dirty="0"/>
              <a:t>basata sulle 8 emozioni di base di </a:t>
            </a:r>
            <a:r>
              <a:rPr lang="it-IT" sz="1800" dirty="0" err="1"/>
              <a:t>Plutchik</a:t>
            </a:r>
            <a:endParaRPr lang="it-IT" sz="1800" dirty="0"/>
          </a:p>
          <a:p>
            <a:pPr lvl="1"/>
            <a:r>
              <a:rPr lang="it-IT" sz="1800" dirty="0"/>
              <a:t>Evidenziare </a:t>
            </a:r>
            <a:r>
              <a:rPr lang="it-IT" sz="1800" i="1" dirty="0"/>
              <a:t>tematiche</a:t>
            </a:r>
            <a:r>
              <a:rPr lang="it-IT" sz="1800" dirty="0"/>
              <a:t> presenti nel testo (</a:t>
            </a:r>
            <a:r>
              <a:rPr lang="it-IT" sz="1800" dirty="0" err="1"/>
              <a:t>Topic</a:t>
            </a:r>
            <a:r>
              <a:rPr lang="it-IT" sz="1800" dirty="0"/>
              <a:t>, </a:t>
            </a:r>
            <a:r>
              <a:rPr lang="it-IT" sz="1800" dirty="0" err="1"/>
              <a:t>WordCount</a:t>
            </a:r>
            <a:r>
              <a:rPr lang="it-IT" sz="1800" dirty="0"/>
              <a:t> </a:t>
            </a:r>
            <a:r>
              <a:rPr lang="it-IT" sz="1800" dirty="0" err="1"/>
              <a:t>ecc</a:t>
            </a:r>
            <a:r>
              <a:rPr lang="it-IT" sz="1800" dirty="0"/>
              <a:t>…)</a:t>
            </a:r>
          </a:p>
          <a:p>
            <a:r>
              <a:rPr lang="it-IT" sz="1800" i="1" dirty="0"/>
              <a:t>Fine tuning </a:t>
            </a:r>
            <a:r>
              <a:rPr lang="it-IT" sz="1800" dirty="0"/>
              <a:t>del modello multilingua selezionato per la Sentiment Analysis, che può essere condotta interamente sfruttando BERT oppure con approcci lexicon-</a:t>
            </a:r>
            <a:r>
              <a:rPr lang="it-IT" sz="1800" dirty="0" err="1"/>
              <a:t>based</a:t>
            </a:r>
            <a:r>
              <a:rPr lang="it-IT" sz="1800" dirty="0"/>
              <a:t>. Questa fase comprende anche il </a:t>
            </a:r>
            <a:r>
              <a:rPr lang="it-IT" sz="1800" i="1" dirty="0"/>
              <a:t>training</a:t>
            </a:r>
            <a:r>
              <a:rPr lang="it-IT" sz="1800" dirty="0"/>
              <a:t> del modello con un nuovo dataset di recensioni annotate con punteggi di </a:t>
            </a:r>
            <a:r>
              <a:rPr lang="it-IT" sz="1800" dirty="0" err="1"/>
              <a:t>SentimentAnalysis</a:t>
            </a:r>
            <a:endParaRPr lang="it-IT" sz="1800" dirty="0"/>
          </a:p>
          <a:p>
            <a:r>
              <a:rPr lang="it-IT" sz="1800" dirty="0"/>
              <a:t>Applicazione del modello alle recensioni raccolte per ottenere i risultati di sentiment </a:t>
            </a:r>
            <a:r>
              <a:rPr lang="it-IT" sz="1800" dirty="0" err="1"/>
              <a:t>analysis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529160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AA12BC-1BF7-4276-8953-A3397F7A7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365126"/>
            <a:ext cx="11878235" cy="1248521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DOMANDE DI RICERCA TEXT MINING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CAF69E-EF5F-40D5-82ED-04960159C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91" y="1526583"/>
            <a:ext cx="11937644" cy="5179017"/>
          </a:xfrm>
        </p:spPr>
        <p:txBody>
          <a:bodyPr>
            <a:normAutofit/>
          </a:bodyPr>
          <a:lstStyle/>
          <a:p>
            <a:endParaRPr lang="it-IT" sz="1600" dirty="0"/>
          </a:p>
          <a:p>
            <a:r>
              <a:rPr lang="it-IT" sz="1600" b="1" dirty="0"/>
              <a:t>Domande di ricerca </a:t>
            </a:r>
            <a:r>
              <a:rPr lang="it-IT" sz="1600" dirty="0"/>
              <a:t>per il confronto dei contenuti testuali nelle 3 lingue considerate:</a:t>
            </a:r>
          </a:p>
          <a:p>
            <a:pPr lvl="1"/>
            <a:r>
              <a:rPr lang="it-IT" sz="1400" dirty="0"/>
              <a:t>Considerando i </a:t>
            </a:r>
            <a:r>
              <a:rPr lang="it-IT" sz="1400" b="1" i="1" dirty="0"/>
              <a:t>libri comuni</a:t>
            </a:r>
            <a:r>
              <a:rPr lang="it-IT" sz="1400" dirty="0"/>
              <a:t>, quale è il </a:t>
            </a:r>
            <a:r>
              <a:rPr lang="it-IT" sz="1400" i="1" dirty="0"/>
              <a:t>punteggio medio </a:t>
            </a:r>
            <a:r>
              <a:rPr lang="it-IT" sz="1400" dirty="0"/>
              <a:t>(oppure computa un’altra statistica) di sentiment </a:t>
            </a:r>
            <a:r>
              <a:rPr lang="it-IT" sz="1400" dirty="0" err="1"/>
              <a:t>analysis</a:t>
            </a:r>
            <a:r>
              <a:rPr lang="it-IT" sz="1400" dirty="0"/>
              <a:t> per ciascuna delle 3 lingue? Cosa emerge dal confronto anche a livello di parole maggiormente utilizzate?</a:t>
            </a:r>
          </a:p>
          <a:p>
            <a:pPr lvl="1"/>
            <a:r>
              <a:rPr lang="it-IT" sz="1400" dirty="0"/>
              <a:t>Considerando </a:t>
            </a:r>
            <a:r>
              <a:rPr lang="it-IT" sz="1400" b="1" i="1" dirty="0"/>
              <a:t>tutti i libri</a:t>
            </a:r>
            <a:r>
              <a:rPr lang="it-IT" sz="1400" dirty="0"/>
              <a:t>, quale è il punteggio medio di SA </a:t>
            </a:r>
            <a:r>
              <a:rPr lang="it-IT" sz="1400" i="1" dirty="0"/>
              <a:t>per genere</a:t>
            </a:r>
            <a:r>
              <a:rPr lang="it-IT" sz="1400" dirty="0"/>
              <a:t>, per ognuna delle 3 lingue? Si evincono differenze significative intra-lingua e tra le lingue?</a:t>
            </a:r>
          </a:p>
          <a:p>
            <a:pPr lvl="1"/>
            <a:r>
              <a:rPr lang="it-IT" sz="1400" dirty="0"/>
              <a:t>Queste prime due domande di ricerca appartengono ad una domanda di ricerca ancora più grande: Partendo dalle recensioni su libri comuni, si possono poi generalizzare i risultati ottenuti dalle analisi anche ad un set di reviews che non appartengono a libri comuni tra le tre lingue? Sono generalizzabili i risultati a livello di lingua? </a:t>
            </a:r>
          </a:p>
          <a:p>
            <a:pPr lvl="1"/>
            <a:r>
              <a:rPr lang="it-IT" sz="1400" dirty="0"/>
              <a:t>Dunque si sfruttano le recensioni su libri comuni per trovare delle differenze, e si ricercano queste differenze in un set di dati più ampio, cercando generalizzazioni. Alcune analisi possono essere: differenze di sentiment score, differenze di rating, differenze di tematiche affrontate</a:t>
            </a:r>
          </a:p>
          <a:p>
            <a:pPr lvl="1"/>
            <a:r>
              <a:rPr lang="it-IT" sz="1400" dirty="0"/>
              <a:t>Il punteggio medio di SA riscontrato </a:t>
            </a:r>
            <a:r>
              <a:rPr lang="it-IT" sz="1400" i="1" dirty="0"/>
              <a:t>per il genere </a:t>
            </a:r>
            <a:r>
              <a:rPr lang="it-IT" sz="1400" i="1" dirty="0" err="1"/>
              <a:t>ChildrenLiterature</a:t>
            </a:r>
            <a:r>
              <a:rPr lang="it-IT" sz="1400" i="1" dirty="0"/>
              <a:t> </a:t>
            </a:r>
            <a:r>
              <a:rPr lang="it-IT" sz="1400" dirty="0"/>
              <a:t>per la </a:t>
            </a:r>
            <a:r>
              <a:rPr lang="it-IT" sz="1400" i="1" dirty="0"/>
              <a:t>lingua coreana </a:t>
            </a:r>
            <a:r>
              <a:rPr lang="it-IT" sz="1400" dirty="0"/>
              <a:t>è significativamente meno polarizzato rispetto agli altri generi della lingua coreana e rispetto al genere</a:t>
            </a:r>
            <a:r>
              <a:rPr lang="it-IT" sz="1400" i="1" dirty="0"/>
              <a:t> </a:t>
            </a:r>
            <a:r>
              <a:rPr lang="it-IT" sz="1400" i="1" dirty="0" err="1"/>
              <a:t>ChildrenLiterature</a:t>
            </a:r>
            <a:r>
              <a:rPr lang="it-IT" sz="1400" i="1" dirty="0"/>
              <a:t> </a:t>
            </a:r>
            <a:r>
              <a:rPr lang="it-IT" sz="1400" dirty="0"/>
              <a:t>per le altre due lingue considerate? Questa domanda sorge dal fatto che i coreani sono molto critici rispetto a questo genere, dal momento che spendono molte risorse in questo campo</a:t>
            </a:r>
          </a:p>
          <a:p>
            <a:pPr lvl="1"/>
            <a:r>
              <a:rPr lang="it-IT" sz="1400" dirty="0"/>
              <a:t>Come possiamo sfruttare il punteggio di Sentiment Analysis (unito in una statistica insieme ad altre informazioni derivanti da altre analisi) per calcolare l’</a:t>
            </a:r>
            <a:r>
              <a:rPr lang="it-IT" sz="1400" i="1" dirty="0"/>
              <a:t>impatto</a:t>
            </a:r>
            <a:r>
              <a:rPr lang="it-IT" sz="1400" dirty="0"/>
              <a:t> che un libro ha sul lettore?</a:t>
            </a:r>
          </a:p>
          <a:p>
            <a:pPr lvl="1"/>
            <a:r>
              <a:rPr lang="it-IT" sz="1400" dirty="0"/>
              <a:t>Ricercando i </a:t>
            </a:r>
            <a:r>
              <a:rPr lang="it-IT" sz="1400" i="1" dirty="0" err="1"/>
              <a:t>topic</a:t>
            </a:r>
            <a:r>
              <a:rPr lang="it-IT" sz="1400" i="1" dirty="0"/>
              <a:t> più ricorrenti </a:t>
            </a:r>
            <a:r>
              <a:rPr lang="it-IT" sz="1400" dirty="0"/>
              <a:t>all’interno delle reviews (tramite </a:t>
            </a:r>
            <a:r>
              <a:rPr lang="it-IT" sz="1400" dirty="0" err="1"/>
              <a:t>topic</a:t>
            </a:r>
            <a:r>
              <a:rPr lang="it-IT" sz="1400" dirty="0"/>
              <a:t> </a:t>
            </a:r>
            <a:r>
              <a:rPr lang="it-IT" sz="1400" dirty="0" err="1"/>
              <a:t>modeling</a:t>
            </a:r>
            <a:r>
              <a:rPr lang="it-IT" sz="1400" dirty="0"/>
              <a:t> o anche semplice word </a:t>
            </a:r>
            <a:r>
              <a:rPr lang="it-IT" sz="1400" dirty="0" err="1"/>
              <a:t>count</a:t>
            </a:r>
            <a:r>
              <a:rPr lang="it-IT" sz="1400" dirty="0"/>
              <a:t>) si evince qualcosa di interessante (domanda generica che deve essere circoscritta ad un tema d’interesse)</a:t>
            </a:r>
          </a:p>
        </p:txBody>
      </p:sp>
    </p:spTree>
    <p:extLst>
      <p:ext uri="{BB962C8B-B14F-4D97-AF65-F5344CB8AC3E}">
        <p14:creationId xmlns:p14="http://schemas.microsoft.com/office/powerpoint/2010/main" val="1509918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4A0C1D0-2F77-4016-9566-8DA632CC2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6" y="0"/>
            <a:ext cx="7778251" cy="1255363"/>
          </a:xfrm>
        </p:spPr>
        <p:txBody>
          <a:bodyPr anchor="ctr">
            <a:normAutofit/>
          </a:bodyPr>
          <a:lstStyle/>
          <a:p>
            <a:pPr algn="ctr"/>
            <a:r>
              <a:rPr lang="it-IT" b="1" u="sng" dirty="0"/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F7C997-6C92-40F6-8A54-B2D296E24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8" y="1653998"/>
            <a:ext cx="8627937" cy="5204002"/>
          </a:xfrm>
        </p:spPr>
        <p:txBody>
          <a:bodyPr anchor="t">
            <a:noAutofit/>
          </a:bodyPr>
          <a:lstStyle/>
          <a:p>
            <a:pPr algn="ctr"/>
            <a:r>
              <a:rPr lang="it-IT" sz="2400" dirty="0"/>
              <a:t>Introduzione al modello BERT</a:t>
            </a:r>
          </a:p>
          <a:p>
            <a:pPr marL="0" indent="0" algn="ctr">
              <a:buNone/>
            </a:pPr>
            <a:endParaRPr lang="it-IT" sz="2400" dirty="0"/>
          </a:p>
          <a:p>
            <a:pPr algn="ctr"/>
            <a:r>
              <a:rPr lang="it-IT" sz="2400" dirty="0"/>
              <a:t>Architettura del modello</a:t>
            </a:r>
          </a:p>
          <a:p>
            <a:pPr algn="ctr"/>
            <a:endParaRPr lang="it-IT" sz="2400" dirty="0"/>
          </a:p>
          <a:p>
            <a:pPr algn="ctr"/>
            <a:r>
              <a:rPr lang="it-IT" sz="2400" dirty="0"/>
              <a:t>Versioni e Tipologie di BERT</a:t>
            </a:r>
          </a:p>
          <a:p>
            <a:pPr marL="0" indent="0" algn="ctr">
              <a:buNone/>
            </a:pPr>
            <a:endParaRPr lang="it-IT" sz="2400" dirty="0"/>
          </a:p>
          <a:p>
            <a:pPr algn="ctr"/>
            <a:r>
              <a:rPr lang="it-IT" sz="2400" dirty="0" err="1"/>
              <a:t>Pre</a:t>
            </a:r>
            <a:r>
              <a:rPr lang="it-IT" sz="2400" dirty="0"/>
              <a:t>-Training BERT: Encoding e Task</a:t>
            </a:r>
          </a:p>
          <a:p>
            <a:pPr marL="0" indent="0" algn="ctr">
              <a:buNone/>
            </a:pPr>
            <a:endParaRPr lang="it-IT" sz="2400" dirty="0"/>
          </a:p>
          <a:p>
            <a:pPr algn="ctr"/>
            <a:r>
              <a:rPr lang="it-IT" sz="2400" dirty="0"/>
              <a:t>Fine-Tuning BERT</a:t>
            </a:r>
          </a:p>
          <a:p>
            <a:pPr marL="0" indent="0" algn="ctr">
              <a:buNone/>
            </a:pPr>
            <a:endParaRPr lang="it-IT" sz="2400" dirty="0"/>
          </a:p>
          <a:p>
            <a:pPr algn="ctr"/>
            <a:r>
              <a:rPr lang="it-IT" sz="2400" dirty="0"/>
              <a:t>Programma di analisi ed esperimenti</a:t>
            </a:r>
            <a:br>
              <a:rPr lang="it-IT" sz="2400" dirty="0"/>
            </a:b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68738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ACBC05-EC62-4B84-8CC6-A0845EB5F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39" y="108489"/>
            <a:ext cx="11253061" cy="1582200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544CAB-D2EC-44C8-A14C-A83FA8819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39" y="1875296"/>
            <a:ext cx="11865974" cy="4982704"/>
          </a:xfrm>
        </p:spPr>
        <p:txBody>
          <a:bodyPr>
            <a:normAutofit/>
          </a:bodyPr>
          <a:lstStyle/>
          <a:p>
            <a:r>
              <a:rPr lang="it-IT" sz="1800" b="1" dirty="0"/>
              <a:t>BERT</a:t>
            </a:r>
            <a:r>
              <a:rPr lang="it-IT" sz="1800" dirty="0"/>
              <a:t>= </a:t>
            </a:r>
            <a:r>
              <a:rPr lang="it-IT" sz="1800" dirty="0" err="1"/>
              <a:t>Bidirectional</a:t>
            </a:r>
            <a:r>
              <a:rPr lang="it-IT" sz="1800" dirty="0"/>
              <a:t> Encoder </a:t>
            </a:r>
            <a:r>
              <a:rPr lang="it-IT" sz="1800" dirty="0" err="1"/>
              <a:t>Representations</a:t>
            </a:r>
            <a:r>
              <a:rPr lang="it-IT" sz="1800" dirty="0"/>
              <a:t> from Transformers (BERT_model.pdf, mBERT.pdf, BERT_Slides.pdf) è un </a:t>
            </a:r>
            <a:r>
              <a:rPr lang="it-IT" sz="1800" i="1" dirty="0"/>
              <a:t>modello di rappresentazione del linguaggio </a:t>
            </a:r>
            <a:r>
              <a:rPr lang="it-IT" sz="1800" dirty="0"/>
              <a:t>utilizzato per svolgere molti NLP tasks</a:t>
            </a:r>
          </a:p>
          <a:p>
            <a:pPr marL="0" indent="0">
              <a:buNone/>
            </a:pPr>
            <a:endParaRPr lang="it-IT" sz="1800" dirty="0"/>
          </a:p>
          <a:p>
            <a:r>
              <a:rPr lang="it-IT" sz="1800" dirty="0"/>
              <a:t>Modello che ha raggiunto lo </a:t>
            </a:r>
            <a:r>
              <a:rPr lang="it-IT" sz="1800" i="1" dirty="0"/>
              <a:t>stato dell’arte </a:t>
            </a:r>
            <a:r>
              <a:rPr lang="it-IT" sz="1800" dirty="0"/>
              <a:t>nel 2018, e che ha posto la base di sviluppo per modelli successivi</a:t>
            </a:r>
          </a:p>
          <a:p>
            <a:pPr marL="0" indent="0">
              <a:buNone/>
            </a:pPr>
            <a:endParaRPr lang="it-IT" sz="1800" dirty="0"/>
          </a:p>
          <a:p>
            <a:r>
              <a:rPr lang="it-IT" sz="1800" dirty="0"/>
              <a:t>Esistono modelli BERT </a:t>
            </a:r>
            <a:r>
              <a:rPr lang="it-IT" sz="1800" dirty="0" err="1"/>
              <a:t>monolingua</a:t>
            </a:r>
            <a:r>
              <a:rPr lang="it-IT" sz="1800" dirty="0"/>
              <a:t> e BERT multilingua (</a:t>
            </a:r>
            <a:r>
              <a:rPr lang="it-IT" sz="1800" dirty="0" err="1"/>
              <a:t>mBERT</a:t>
            </a:r>
            <a:r>
              <a:rPr lang="it-IT" sz="1800" dirty="0"/>
              <a:t>)</a:t>
            </a:r>
          </a:p>
          <a:p>
            <a:pPr marL="0" indent="0">
              <a:buNone/>
            </a:pPr>
            <a:endParaRPr lang="it-IT" sz="1800" dirty="0"/>
          </a:p>
          <a:p>
            <a:r>
              <a:rPr lang="it-IT" sz="1800" dirty="0"/>
              <a:t>Ha come caratteristica principale la </a:t>
            </a:r>
            <a:r>
              <a:rPr lang="it-IT" sz="1800" i="1" dirty="0" err="1"/>
              <a:t>Bidirezionalità</a:t>
            </a:r>
            <a:r>
              <a:rPr lang="it-IT" sz="1800" dirty="0"/>
              <a:t>, raggiunta grazie al </a:t>
            </a:r>
            <a:r>
              <a:rPr lang="it-IT" sz="1800" dirty="0" err="1"/>
              <a:t>Masked</a:t>
            </a:r>
            <a:r>
              <a:rPr lang="it-IT" sz="1800" dirty="0"/>
              <a:t> Language Model (</a:t>
            </a:r>
            <a:r>
              <a:rPr lang="it-IT" sz="1800" i="1" dirty="0"/>
              <a:t>MLM</a:t>
            </a:r>
            <a:r>
              <a:rPr lang="it-IT" sz="1800" dirty="0"/>
              <a:t>) training </a:t>
            </a:r>
          </a:p>
          <a:p>
            <a:pPr marL="0" indent="0">
              <a:buNone/>
            </a:pPr>
            <a:endParaRPr lang="it-IT" sz="1800" dirty="0"/>
          </a:p>
          <a:p>
            <a:r>
              <a:rPr lang="it-IT" sz="1800" dirty="0"/>
              <a:t>Superamento di altri modelli come </a:t>
            </a:r>
            <a:r>
              <a:rPr lang="it-IT" sz="1800" i="1" dirty="0"/>
              <a:t>ELMO o </a:t>
            </a:r>
            <a:r>
              <a:rPr lang="it-IT" sz="1800" i="1" dirty="0" err="1"/>
              <a:t>OpenAIGPT</a:t>
            </a:r>
            <a:r>
              <a:rPr lang="it-IT" sz="1800" i="1" dirty="0"/>
              <a:t>, </a:t>
            </a:r>
            <a:r>
              <a:rPr lang="it-IT" sz="1800" dirty="0"/>
              <a:t>non bidirezionali, che considerano il contesto della frase ma solamente da sinistra verso destra o viceversa </a:t>
            </a:r>
          </a:p>
          <a:p>
            <a:pPr marL="0" indent="0">
              <a:buNone/>
            </a:pPr>
            <a:endParaRPr lang="it-IT" sz="1800" dirty="0"/>
          </a:p>
          <a:p>
            <a:r>
              <a:rPr lang="it-IT" sz="1800" dirty="0"/>
              <a:t>BERT è un modello su cui si può facilmente fare fine-tuning per diversi NLP tasks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950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8F1706-22B9-40E5-B250-FDEFB61B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23" y="75537"/>
            <a:ext cx="11215978" cy="1342558"/>
          </a:xfrm>
        </p:spPr>
        <p:txBody>
          <a:bodyPr/>
          <a:lstStyle/>
          <a:p>
            <a:r>
              <a:rPr lang="it-IT" b="1" i="1" u="sng">
                <a:solidFill>
                  <a:srgbClr val="FF0000"/>
                </a:solidFill>
              </a:rPr>
              <a:t>ARCHITETTURA DEL MODELLO</a:t>
            </a:r>
            <a:endParaRPr lang="it-IT" b="1" i="1" u="sng" dirty="0">
              <a:solidFill>
                <a:srgbClr val="FF0000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6483EF-F06A-4C41-87A8-5C018F7C0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90" y="1418095"/>
            <a:ext cx="11961187" cy="5364368"/>
          </a:xfrm>
        </p:spPr>
        <p:txBody>
          <a:bodyPr>
            <a:normAutofit fontScale="70000" lnSpcReduction="20000"/>
          </a:bodyPr>
          <a:lstStyle/>
          <a:p>
            <a:r>
              <a:rPr lang="it-IT" sz="2000" b="1" dirty="0"/>
              <a:t>BERT</a:t>
            </a:r>
            <a:r>
              <a:rPr lang="it-IT" sz="2000" dirty="0"/>
              <a:t> rappresenta un Multi-Layer </a:t>
            </a:r>
            <a:r>
              <a:rPr lang="it-IT" sz="2000" dirty="0" err="1"/>
              <a:t>Bidirectional</a:t>
            </a:r>
            <a:r>
              <a:rPr lang="it-IT" sz="2000" dirty="0"/>
              <a:t> Transformer Encoder</a:t>
            </a:r>
          </a:p>
          <a:p>
            <a:r>
              <a:rPr lang="it-IT" sz="2000" dirty="0"/>
              <a:t>BERT </a:t>
            </a:r>
            <a:r>
              <a:rPr lang="it-IT" sz="2000" dirty="0" err="1"/>
              <a:t>Monolingua</a:t>
            </a:r>
            <a:r>
              <a:rPr lang="it-IT" sz="2000" dirty="0"/>
              <a:t> e Multilingua presentano la stessa architettura</a:t>
            </a:r>
          </a:p>
          <a:p>
            <a:r>
              <a:rPr lang="it-IT" sz="2000" i="1" dirty="0"/>
              <a:t>Figura1</a:t>
            </a:r>
            <a:r>
              <a:rPr lang="it-IT" sz="2000" dirty="0"/>
              <a:t> riporta l’architettura di un </a:t>
            </a:r>
            <a:r>
              <a:rPr lang="it-IT" sz="2000" b="1" dirty="0"/>
              <a:t>Transformer</a:t>
            </a:r>
            <a:r>
              <a:rPr lang="it-IT" sz="2000" dirty="0"/>
              <a:t>, che costituisce la base di un BERT </a:t>
            </a:r>
            <a:r>
              <a:rPr lang="it-IT" sz="2000" dirty="0" err="1"/>
              <a:t>layer</a:t>
            </a:r>
            <a:endParaRPr lang="it-IT" sz="2000" dirty="0"/>
          </a:p>
          <a:p>
            <a:pPr marL="0" indent="0">
              <a:buNone/>
            </a:pPr>
            <a:endParaRPr lang="it-IT" sz="1500" dirty="0"/>
          </a:p>
          <a:p>
            <a:r>
              <a:rPr lang="it-IT" sz="1800" dirty="0"/>
              <a:t>I protagonisti dell’architettura sono i </a:t>
            </a:r>
            <a:r>
              <a:rPr lang="it-IT" sz="1800" b="1" i="1" dirty="0"/>
              <a:t>moduli di </a:t>
            </a:r>
            <a:r>
              <a:rPr lang="it-IT" sz="1800" b="1" i="1" dirty="0" err="1"/>
              <a:t>Attention</a:t>
            </a:r>
            <a:r>
              <a:rPr lang="it-IT" sz="1500" dirty="0"/>
              <a:t>:</a:t>
            </a:r>
          </a:p>
          <a:p>
            <a:pPr lvl="1"/>
            <a:r>
              <a:rPr lang="it-IT" sz="1700" dirty="0"/>
              <a:t>Questi moduli mettono in relazione l’encoder con il decoder</a:t>
            </a:r>
          </a:p>
          <a:p>
            <a:pPr lvl="1"/>
            <a:r>
              <a:rPr lang="it-IT" sz="1700" dirty="0"/>
              <a:t>In Multi-Head </a:t>
            </a:r>
            <a:r>
              <a:rPr lang="it-IT" sz="1700" dirty="0" err="1"/>
              <a:t>Attention</a:t>
            </a:r>
            <a:r>
              <a:rPr lang="it-IT" sz="1700" dirty="0"/>
              <a:t> 2 ogni token di input e di output</a:t>
            </a:r>
          </a:p>
          <a:p>
            <a:pPr marL="457200" lvl="1" indent="0">
              <a:buNone/>
            </a:pPr>
            <a:r>
              <a:rPr lang="it-IT" sz="1700" dirty="0"/>
              <a:t>       pone attenzione ad ogni altro token, indipendentemente dal fatto che sia input o output</a:t>
            </a:r>
          </a:p>
          <a:p>
            <a:pPr lvl="1"/>
            <a:r>
              <a:rPr lang="it-IT" sz="1700" dirty="0"/>
              <a:t>IN MHA1 e in </a:t>
            </a:r>
            <a:r>
              <a:rPr lang="it-IT" sz="1700" dirty="0" err="1"/>
              <a:t>MaskedMHA</a:t>
            </a:r>
            <a:r>
              <a:rPr lang="it-IT" sz="1700" dirty="0"/>
              <a:t> invece i token pongono attenzione rispettivamente ai token</a:t>
            </a:r>
          </a:p>
          <a:p>
            <a:pPr marL="457200" lvl="1" indent="0">
              <a:buNone/>
            </a:pPr>
            <a:r>
              <a:rPr lang="it-IT" sz="1700" dirty="0"/>
              <a:t>      di input e di output</a:t>
            </a:r>
          </a:p>
          <a:p>
            <a:pPr lvl="1"/>
            <a:r>
              <a:rPr lang="it-IT" sz="1700" i="1" dirty="0"/>
              <a:t>Multi Head </a:t>
            </a:r>
            <a:r>
              <a:rPr lang="it-IT" sz="1700" i="1" dirty="0" err="1"/>
              <a:t>Attention</a:t>
            </a:r>
            <a:r>
              <a:rPr lang="it-IT" sz="1700" i="1" dirty="0"/>
              <a:t> </a:t>
            </a:r>
            <a:r>
              <a:rPr lang="it-IT" sz="1700" dirty="0"/>
              <a:t>implica che la computazione dei vettori di </a:t>
            </a:r>
            <a:r>
              <a:rPr lang="it-IT" sz="1700" dirty="0" err="1"/>
              <a:t>attention</a:t>
            </a:r>
            <a:r>
              <a:rPr lang="it-IT" sz="1700" dirty="0"/>
              <a:t> avvenga in maniera </a:t>
            </a:r>
          </a:p>
          <a:p>
            <a:pPr marL="457200" lvl="1" indent="0">
              <a:buNone/>
            </a:pPr>
            <a:r>
              <a:rPr lang="it-IT" sz="1700" dirty="0"/>
              <a:t>       ripetuta per poi estrarne dei valori riassuntivi ad ogni passaggio</a:t>
            </a:r>
          </a:p>
          <a:p>
            <a:pPr lvl="1"/>
            <a:r>
              <a:rPr lang="it-IT" sz="1700" dirty="0"/>
              <a:t>In numero di  Moduli MHA indica quante volte in parallelo </a:t>
            </a:r>
            <a:r>
              <a:rPr lang="it-IT" sz="1700" i="1" dirty="0"/>
              <a:t>l’</a:t>
            </a:r>
            <a:r>
              <a:rPr lang="it-IT" sz="1700" i="1" dirty="0" err="1"/>
              <a:t>Attention</a:t>
            </a:r>
            <a:r>
              <a:rPr lang="it-IT" sz="1700" i="1" dirty="0"/>
              <a:t> Module </a:t>
            </a:r>
            <a:r>
              <a:rPr lang="it-IT" sz="1700" dirty="0"/>
              <a:t>agisce</a:t>
            </a:r>
          </a:p>
          <a:p>
            <a:endParaRPr lang="it-IT" sz="1700" dirty="0"/>
          </a:p>
          <a:p>
            <a:r>
              <a:rPr lang="it-IT" sz="2000" dirty="0"/>
              <a:t>Una volta creati gli </a:t>
            </a:r>
            <a:r>
              <a:rPr lang="it-IT" sz="2000" i="1" dirty="0" err="1"/>
              <a:t>attention</a:t>
            </a:r>
            <a:r>
              <a:rPr lang="it-IT" sz="2000" i="1" dirty="0"/>
              <a:t> </a:t>
            </a:r>
            <a:r>
              <a:rPr lang="it-IT" sz="2000" i="1" dirty="0" err="1"/>
              <a:t>vectors</a:t>
            </a:r>
            <a:r>
              <a:rPr lang="it-IT" sz="2000" dirty="0"/>
              <a:t>, essi passano attraverso:</a:t>
            </a:r>
          </a:p>
          <a:p>
            <a:pPr lvl="1"/>
            <a:r>
              <a:rPr lang="it-IT" sz="1700" i="1" dirty="0"/>
              <a:t>Feed </a:t>
            </a:r>
            <a:r>
              <a:rPr lang="it-IT" sz="1700" i="1" dirty="0" err="1"/>
              <a:t>Forward</a:t>
            </a:r>
            <a:r>
              <a:rPr lang="it-IT" sz="1700" i="1" dirty="0"/>
              <a:t> Networks</a:t>
            </a:r>
            <a:r>
              <a:rPr lang="it-IT" sz="1700" dirty="0"/>
              <a:t>, reti semplici che non formano cicli, a differenza delle RNN</a:t>
            </a:r>
          </a:p>
          <a:p>
            <a:pPr lvl="1"/>
            <a:r>
              <a:rPr lang="it-IT" sz="1700" dirty="0"/>
              <a:t>Operazioni di </a:t>
            </a:r>
            <a:r>
              <a:rPr lang="it-IT" sz="1700" i="1" dirty="0"/>
              <a:t>Normalizzazione</a:t>
            </a:r>
          </a:p>
          <a:p>
            <a:pPr lvl="1"/>
            <a:r>
              <a:rPr lang="it-IT" sz="1700" i="1" dirty="0"/>
              <a:t>Strati Linear e </a:t>
            </a:r>
            <a:r>
              <a:rPr lang="it-IT" sz="1700" i="1" dirty="0" err="1"/>
              <a:t>Softmax</a:t>
            </a:r>
            <a:endParaRPr lang="it-IT" sz="1700" i="1" dirty="0"/>
          </a:p>
          <a:p>
            <a:pPr lvl="1"/>
            <a:r>
              <a:rPr lang="it-IT" sz="1700" dirty="0"/>
              <a:t>Per poi essere riassunti in una </a:t>
            </a:r>
            <a:r>
              <a:rPr lang="it-IT" sz="1700" i="1" dirty="0"/>
              <a:t>probabilità</a:t>
            </a:r>
            <a:r>
              <a:rPr lang="it-IT" sz="1700" dirty="0"/>
              <a:t> relativa alla prossima parola della frase (Next Word)</a:t>
            </a:r>
          </a:p>
          <a:p>
            <a:pPr marL="457200" lvl="1" indent="0">
              <a:buNone/>
            </a:pPr>
            <a:endParaRPr lang="it-IT" sz="1700" dirty="0"/>
          </a:p>
          <a:p>
            <a:pPr lvl="1"/>
            <a:endParaRPr lang="it-IT" sz="1500" dirty="0"/>
          </a:p>
          <a:p>
            <a:r>
              <a:rPr lang="it-IT" sz="2000" dirty="0"/>
              <a:t>A livello pratico in BERT, </a:t>
            </a:r>
            <a:r>
              <a:rPr lang="it-IT" sz="2000" i="1" dirty="0"/>
              <a:t>l’</a:t>
            </a:r>
            <a:r>
              <a:rPr lang="it-IT" sz="2000" i="1" dirty="0" err="1"/>
              <a:t>Attention</a:t>
            </a:r>
            <a:r>
              <a:rPr lang="it-IT" sz="1500" dirty="0"/>
              <a:t>:</a:t>
            </a:r>
          </a:p>
          <a:p>
            <a:pPr lvl="1"/>
            <a:r>
              <a:rPr lang="it-IT" sz="1700" dirty="0"/>
              <a:t>Permette ad ogni token in input di considerare ogni altro token per un migliore encoding</a:t>
            </a:r>
          </a:p>
          <a:p>
            <a:pPr lvl="1"/>
            <a:r>
              <a:rPr lang="it-IT" sz="1700" dirty="0"/>
              <a:t>È chiamata self-</a:t>
            </a:r>
            <a:r>
              <a:rPr lang="it-IT" sz="1700" dirty="0" err="1"/>
              <a:t>attention</a:t>
            </a:r>
            <a:r>
              <a:rPr lang="it-IT" sz="1700" dirty="0"/>
              <a:t> nel senso che la frase guarda a se stessa per un top encoding</a:t>
            </a:r>
          </a:p>
          <a:p>
            <a:pPr lvl="1"/>
            <a:r>
              <a:rPr lang="it-IT" sz="1700" dirty="0"/>
              <a:t>Ha a che fare con il contesto e con la </a:t>
            </a:r>
            <a:r>
              <a:rPr lang="it-IT" sz="1700" dirty="0" err="1"/>
              <a:t>bidirezionalità</a:t>
            </a:r>
            <a:r>
              <a:rPr lang="it-IT" sz="1700" dirty="0"/>
              <a:t>, fattori che rendono BERT top</a:t>
            </a:r>
          </a:p>
          <a:p>
            <a:pPr marL="0" indent="0">
              <a:buNone/>
            </a:pPr>
            <a:endParaRPr lang="it-IT" sz="1500" dirty="0"/>
          </a:p>
          <a:p>
            <a:pPr marL="0" indent="0">
              <a:buNone/>
            </a:pPr>
            <a:endParaRPr lang="it-IT" sz="1500" dirty="0"/>
          </a:p>
          <a:p>
            <a:pPr marL="0" indent="0">
              <a:buNone/>
            </a:pPr>
            <a:endParaRPr lang="it-IT" sz="1600" dirty="0"/>
          </a:p>
        </p:txBody>
      </p:sp>
      <p:pic>
        <p:nvPicPr>
          <p:cNvPr id="1030" name="Picture 6" descr="Machine Learning: Transformers e BERT in 5 minuti. | by Diego Calanzone |  Medium">
            <a:extLst>
              <a:ext uri="{FF2B5EF4-FFF2-40B4-BE49-F238E27FC236}">
                <a16:creationId xmlns:a16="http://schemas.microsoft.com/office/drawing/2014/main" id="{035737AA-E540-478A-98FB-1DF5C56C6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481" y="0"/>
            <a:ext cx="51635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417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D3E132-F467-4B1F-A495-CB5230765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22" y="54245"/>
            <a:ext cx="11098078" cy="1356101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VERSIONI E TIPOLOGIE DI BERT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599980-F92B-4D64-BF48-2D95A5986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6875"/>
            <a:ext cx="11936278" cy="5711125"/>
          </a:xfrm>
        </p:spPr>
        <p:txBody>
          <a:bodyPr>
            <a:normAutofit fontScale="70000" lnSpcReduction="20000"/>
          </a:bodyPr>
          <a:lstStyle/>
          <a:p>
            <a:endParaRPr lang="it-IT" sz="1600" dirty="0"/>
          </a:p>
          <a:p>
            <a:r>
              <a:rPr lang="it-IT" sz="2000" dirty="0"/>
              <a:t>Esistono più versioni e più tipologie di BERT (L= numero di strati, H= </a:t>
            </a:r>
            <a:r>
              <a:rPr lang="it-IT" sz="2000" dirty="0" err="1"/>
              <a:t>hidden</a:t>
            </a:r>
            <a:r>
              <a:rPr lang="it-IT" sz="2000" dirty="0"/>
              <a:t> size, A= numero di self-</a:t>
            </a:r>
            <a:r>
              <a:rPr lang="it-IT" sz="2000" dirty="0" err="1"/>
              <a:t>attention</a:t>
            </a:r>
            <a:r>
              <a:rPr lang="it-IT" sz="2000" dirty="0"/>
              <a:t> heads), tra cui</a:t>
            </a:r>
            <a:r>
              <a:rPr lang="it-IT" sz="1800" dirty="0"/>
              <a:t>:</a:t>
            </a:r>
          </a:p>
          <a:p>
            <a:pPr lvl="1"/>
            <a:r>
              <a:rPr lang="it-IT" sz="1800" i="1" dirty="0" err="1"/>
              <a:t>BERTLarge</a:t>
            </a:r>
            <a:r>
              <a:rPr lang="it-IT" sz="1800" dirty="0"/>
              <a:t>:  L=24, H=1024, A=16  (</a:t>
            </a:r>
            <a:r>
              <a:rPr lang="it-IT" sz="1800" dirty="0" err="1"/>
              <a:t>mBERTLarge</a:t>
            </a:r>
            <a:r>
              <a:rPr lang="it-IT" sz="1800" dirty="0"/>
              <a:t> per multilingua)</a:t>
            </a:r>
          </a:p>
          <a:p>
            <a:pPr lvl="1"/>
            <a:r>
              <a:rPr lang="it-IT" sz="1800" i="1" dirty="0" err="1"/>
              <a:t>BERTBase</a:t>
            </a:r>
            <a:r>
              <a:rPr lang="it-IT" sz="1800" dirty="0"/>
              <a:t>:   L=12, H=768, A=12       (</a:t>
            </a:r>
            <a:r>
              <a:rPr lang="it-IT" sz="1800" dirty="0" err="1"/>
              <a:t>mBERTBase</a:t>
            </a:r>
            <a:r>
              <a:rPr lang="it-IT" sz="1800" dirty="0"/>
              <a:t> per multilingua)</a:t>
            </a:r>
          </a:p>
          <a:p>
            <a:pPr lvl="1"/>
            <a:r>
              <a:rPr lang="it-IT" sz="1800" i="1" dirty="0" err="1"/>
              <a:t>DistilBERT</a:t>
            </a:r>
            <a:r>
              <a:rPr lang="it-IT" sz="1800" dirty="0"/>
              <a:t>:    L=6, H=768, A=12      (multi-</a:t>
            </a:r>
            <a:r>
              <a:rPr lang="it-IT" sz="1800" dirty="0" err="1"/>
              <a:t>DistilBERT</a:t>
            </a:r>
            <a:r>
              <a:rPr lang="it-IT" sz="1800" dirty="0"/>
              <a:t> per multilingua)</a:t>
            </a:r>
          </a:p>
          <a:p>
            <a:pPr marL="0" indent="0">
              <a:buNone/>
            </a:pPr>
            <a:endParaRPr lang="it-IT" sz="1800" dirty="0"/>
          </a:p>
          <a:p>
            <a:r>
              <a:rPr lang="it-IT" sz="2000" dirty="0"/>
              <a:t>Precisazioni sulle caratteristiche dei modelli</a:t>
            </a:r>
            <a:r>
              <a:rPr lang="it-IT" sz="1800" dirty="0"/>
              <a:t>:</a:t>
            </a:r>
          </a:p>
          <a:p>
            <a:pPr lvl="1"/>
            <a:r>
              <a:rPr lang="it-IT" sz="1800" dirty="0"/>
              <a:t>A indica il numero di </a:t>
            </a:r>
            <a:r>
              <a:rPr lang="it-IT" sz="1800" dirty="0" err="1"/>
              <a:t>Attention</a:t>
            </a:r>
            <a:r>
              <a:rPr lang="it-IT" sz="1800" dirty="0"/>
              <a:t> Heads per Transformers Layer. Nel </a:t>
            </a:r>
            <a:r>
              <a:rPr lang="it-IT" sz="1800" dirty="0" err="1"/>
              <a:t>DistilBERT</a:t>
            </a:r>
            <a:r>
              <a:rPr lang="it-IT" sz="1800" dirty="0"/>
              <a:t> ci sono 12*6= 72 </a:t>
            </a:r>
            <a:r>
              <a:rPr lang="it-IT" sz="1800" dirty="0" err="1"/>
              <a:t>Attention</a:t>
            </a:r>
            <a:r>
              <a:rPr lang="it-IT" sz="1800" dirty="0"/>
              <a:t> Heads in totale</a:t>
            </a:r>
          </a:p>
          <a:p>
            <a:pPr lvl="1"/>
            <a:r>
              <a:rPr lang="it-IT" sz="1800" dirty="0"/>
              <a:t>H praticamente indica la lunghezza di ogni vettore generato dal modello per ognuno dei token della frase  </a:t>
            </a:r>
            <a:r>
              <a:rPr lang="it-IT" sz="1800" dirty="0">
                <a:hlinkClick r:id="rId2"/>
              </a:rPr>
              <a:t>(Approfondimento </a:t>
            </a:r>
            <a:r>
              <a:rPr lang="it-IT" sz="1800" dirty="0" err="1">
                <a:hlinkClick r:id="rId2"/>
              </a:rPr>
              <a:t>layers</a:t>
            </a:r>
            <a:r>
              <a:rPr lang="it-IT" sz="1800" dirty="0">
                <a:hlinkClick r:id="rId2"/>
              </a:rPr>
              <a:t>)</a:t>
            </a:r>
            <a:endParaRPr lang="it-IT" sz="1800" dirty="0"/>
          </a:p>
          <a:p>
            <a:pPr lvl="1"/>
            <a:r>
              <a:rPr lang="it-IT" sz="1800" dirty="0"/>
              <a:t>Con L si indica il numero di architetture encoder-decoder (Transformers) che formano la struttura del modello</a:t>
            </a:r>
          </a:p>
          <a:p>
            <a:pPr lvl="1"/>
            <a:r>
              <a:rPr lang="it-IT" sz="1800" dirty="0"/>
              <a:t>Oltre al numero L di strati nel modello BERT ci sono </a:t>
            </a:r>
            <a:r>
              <a:rPr lang="it-IT" sz="1800" i="1" dirty="0"/>
              <a:t>2 output </a:t>
            </a:r>
            <a:r>
              <a:rPr lang="it-IT" sz="1800" i="1" dirty="0" err="1"/>
              <a:t>layers</a:t>
            </a:r>
            <a:r>
              <a:rPr lang="it-IT" sz="1800" i="1" dirty="0"/>
              <a:t> </a:t>
            </a:r>
            <a:r>
              <a:rPr lang="it-IT" sz="1800" dirty="0"/>
              <a:t>che servono per compiere gli NLP task per il training (MLM e NSP), quindi per il fine tuning del modello se si cambia task</a:t>
            </a:r>
          </a:p>
          <a:p>
            <a:pPr marL="0" indent="0">
              <a:buNone/>
            </a:pPr>
            <a:endParaRPr lang="it-IT" sz="1800" dirty="0"/>
          </a:p>
          <a:p>
            <a:r>
              <a:rPr lang="it-IT" sz="2000" dirty="0"/>
              <a:t>Esistono tantissime altre tipologie di modelli che sfruttano BERT come base, per poi distaccarsene tramite tecniche particolari al fine di portare a termine determinati NLP tasks (</a:t>
            </a:r>
            <a:r>
              <a:rPr lang="it-IT" sz="2000" dirty="0" err="1"/>
              <a:t>AlBERT</a:t>
            </a:r>
            <a:r>
              <a:rPr lang="it-IT" sz="2000" dirty="0"/>
              <a:t>, </a:t>
            </a:r>
            <a:r>
              <a:rPr lang="it-IT" sz="2000" dirty="0" err="1"/>
              <a:t>RoBERTa</a:t>
            </a:r>
            <a:r>
              <a:rPr lang="it-IT" sz="2000" dirty="0"/>
              <a:t>, ecc..)</a:t>
            </a:r>
          </a:p>
          <a:p>
            <a:pPr marL="457200" lvl="1" indent="0">
              <a:buNone/>
            </a:pPr>
            <a:endParaRPr lang="it-IT" sz="1800" dirty="0"/>
          </a:p>
          <a:p>
            <a:pPr marL="457200" lvl="1" indent="0">
              <a:buNone/>
            </a:pPr>
            <a:endParaRPr lang="it-IT" sz="1800" dirty="0"/>
          </a:p>
          <a:p>
            <a:r>
              <a:rPr lang="it-IT" sz="2000" dirty="0"/>
              <a:t>Nel nostro esperimento vengono utilizzate la versione Base di </a:t>
            </a:r>
            <a:r>
              <a:rPr lang="it-IT" sz="2000" b="1" i="1" dirty="0" err="1"/>
              <a:t>mBERT</a:t>
            </a:r>
            <a:r>
              <a:rPr lang="it-IT" sz="2000" b="1" i="1" dirty="0"/>
              <a:t> </a:t>
            </a:r>
            <a:r>
              <a:rPr lang="it-IT" sz="2000" i="1" dirty="0"/>
              <a:t>ed il </a:t>
            </a:r>
            <a:r>
              <a:rPr lang="it-IT" sz="2000" b="1" i="1" dirty="0" err="1"/>
              <a:t>multilingual</a:t>
            </a:r>
            <a:r>
              <a:rPr lang="it-IT" sz="2000" b="1" i="1" dirty="0"/>
              <a:t> </a:t>
            </a:r>
            <a:r>
              <a:rPr lang="it-IT" sz="2000" b="1" i="1" dirty="0" err="1"/>
              <a:t>DistilBERT</a:t>
            </a:r>
            <a:r>
              <a:rPr lang="it-IT" sz="1800" dirty="0"/>
              <a:t>:</a:t>
            </a:r>
          </a:p>
          <a:p>
            <a:pPr lvl="1"/>
            <a:r>
              <a:rPr lang="it-IT" sz="1800" i="1" dirty="0" err="1"/>
              <a:t>DistilBERT</a:t>
            </a:r>
            <a:r>
              <a:rPr lang="it-IT" sz="1800" dirty="0"/>
              <a:t> doppiamente più veloce avendo la metà dei </a:t>
            </a:r>
            <a:r>
              <a:rPr lang="it-IT" sz="1800" dirty="0" err="1"/>
              <a:t>layers</a:t>
            </a:r>
            <a:r>
              <a:rPr lang="it-IT" sz="1800" dirty="0"/>
              <a:t> e meno parametri rispetto a </a:t>
            </a:r>
            <a:r>
              <a:rPr lang="it-IT" sz="1800" dirty="0" err="1"/>
              <a:t>BERTBase</a:t>
            </a:r>
            <a:endParaRPr lang="it-IT" sz="1800" dirty="0"/>
          </a:p>
          <a:p>
            <a:pPr lvl="1"/>
            <a:r>
              <a:rPr lang="it-IT" sz="1800" dirty="0"/>
              <a:t>I </a:t>
            </a:r>
            <a:r>
              <a:rPr lang="it-IT" sz="1800" i="1" dirty="0" err="1"/>
              <a:t>DistilBERT</a:t>
            </a:r>
            <a:r>
              <a:rPr lang="it-IT" sz="1800" dirty="0"/>
              <a:t> vengono più comunemente utilizzati in quanto più veloci e meno </a:t>
            </a:r>
            <a:r>
              <a:rPr lang="it-IT" sz="1800" dirty="0" err="1"/>
              <a:t>computazionalmente</a:t>
            </a:r>
            <a:r>
              <a:rPr lang="it-IT" sz="1800" dirty="0"/>
              <a:t> onerosi, a quasi parità di performance (97% secondo DistiBERT.pdf)</a:t>
            </a:r>
          </a:p>
          <a:p>
            <a:pPr lvl="1"/>
            <a:r>
              <a:rPr lang="it-IT" sz="1800" dirty="0"/>
              <a:t>Sfruttano la tecnica della </a:t>
            </a:r>
            <a:r>
              <a:rPr lang="it-IT" sz="1800" b="1" i="1" dirty="0" err="1"/>
              <a:t>Distillation</a:t>
            </a:r>
            <a:r>
              <a:rPr lang="it-IT" sz="1800" dirty="0"/>
              <a:t> (DistilBERT.pdf, Knowledge_Distillation.pdf), che consiste in una tecnica di compressione in cui un modello indicato come </a:t>
            </a:r>
            <a:r>
              <a:rPr lang="it-IT" sz="1800" i="1" dirty="0"/>
              <a:t>Studente</a:t>
            </a:r>
            <a:r>
              <a:rPr lang="it-IT" sz="1800" dirty="0"/>
              <a:t> è allenato a riprodurre il comportamento del modello più grande, indicato come </a:t>
            </a:r>
            <a:r>
              <a:rPr lang="it-IT" sz="1800" i="1" dirty="0"/>
              <a:t>Maestro</a:t>
            </a:r>
            <a:r>
              <a:rPr lang="it-IT" sz="1800" dirty="0"/>
              <a:t>, impiegando un numero notevolmente minore di risorse computazionali</a:t>
            </a:r>
          </a:p>
          <a:p>
            <a:pPr lvl="1"/>
            <a:r>
              <a:rPr lang="it-IT" sz="1800" dirty="0"/>
              <a:t>Il </a:t>
            </a:r>
            <a:r>
              <a:rPr lang="it-IT" sz="1800" dirty="0" err="1"/>
              <a:t>DistilBERT</a:t>
            </a:r>
            <a:r>
              <a:rPr lang="it-IT" sz="1800" dirty="0"/>
              <a:t> è trainato sullo stesso set di dati del BERT base, il quale funge da maestro, e presenta la sua stessa struttura generale</a:t>
            </a:r>
          </a:p>
          <a:p>
            <a:pPr lvl="1"/>
            <a:r>
              <a:rPr lang="it-IT" sz="1800" dirty="0"/>
              <a:t>Dal nostro esperimento si evince che </a:t>
            </a:r>
            <a:r>
              <a:rPr lang="it-IT" sz="1800" dirty="0" err="1"/>
              <a:t>DistilBERT</a:t>
            </a:r>
            <a:r>
              <a:rPr lang="it-IT" sz="1800" dirty="0"/>
              <a:t> crea uno </a:t>
            </a:r>
            <a:r>
              <a:rPr lang="it-IT" sz="1800" i="1" dirty="0"/>
              <a:t>spazio vettoriale </a:t>
            </a:r>
            <a:r>
              <a:rPr lang="it-IT" sz="1800" dirty="0"/>
              <a:t>in cui stesse parole in diverse lingue risultano essere leggermente più sovrapposte rispetto allo spazio vettoriale del BERT base</a:t>
            </a:r>
          </a:p>
          <a:p>
            <a:pPr marL="457200" lvl="1" indent="0">
              <a:buNone/>
            </a:pP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695507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4BB898-0040-4E11-BDEE-B5264729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8" y="49358"/>
            <a:ext cx="11160071" cy="1531470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PRE-TRAINING BERT: ENCODING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FE9EB0-596E-4B56-AA4B-71A5ECAAF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89" y="1580828"/>
            <a:ext cx="11260811" cy="5008230"/>
          </a:xfrm>
        </p:spPr>
        <p:txBody>
          <a:bodyPr/>
          <a:lstStyle/>
          <a:p>
            <a:r>
              <a:rPr lang="it-IT" sz="1800" dirty="0"/>
              <a:t>Il</a:t>
            </a:r>
            <a:r>
              <a:rPr lang="it-IT" sz="1800" i="1" dirty="0"/>
              <a:t> training </a:t>
            </a:r>
            <a:r>
              <a:rPr lang="it-IT" sz="1800" dirty="0"/>
              <a:t>del modello BERT prevede l’</a:t>
            </a:r>
            <a:r>
              <a:rPr lang="it-IT" sz="1800" i="1" dirty="0"/>
              <a:t>apprendimento non supervisionato </a:t>
            </a:r>
            <a:r>
              <a:rPr lang="it-IT" sz="1800" dirty="0"/>
              <a:t>sfruttando le pagine di testo Wikipedia per le singole lingue incluse nel modello (104 lingue presenti nel multilingua)</a:t>
            </a:r>
          </a:p>
          <a:p>
            <a:r>
              <a:rPr lang="it-IT" sz="1800" dirty="0"/>
              <a:t>Si effettua </a:t>
            </a:r>
            <a:r>
              <a:rPr lang="it-IT" sz="1800" i="1" dirty="0" err="1"/>
              <a:t>undersampling</a:t>
            </a:r>
            <a:r>
              <a:rPr lang="it-IT" sz="1800" dirty="0"/>
              <a:t> per lingue che hanno tante parole da Wiki ed </a:t>
            </a:r>
            <a:r>
              <a:rPr lang="it-IT" sz="1800" i="1" dirty="0" err="1"/>
              <a:t>oversampling</a:t>
            </a:r>
            <a:r>
              <a:rPr lang="it-IT" sz="1800" dirty="0"/>
              <a:t> per le lingue che ne hanno poche (low-</a:t>
            </a:r>
            <a:r>
              <a:rPr lang="it-IT" sz="1800" dirty="0" err="1"/>
              <a:t>resource</a:t>
            </a:r>
            <a:r>
              <a:rPr lang="it-IT" sz="1800" dirty="0"/>
              <a:t> </a:t>
            </a:r>
            <a:r>
              <a:rPr lang="it-IT" sz="1800" dirty="0" err="1"/>
              <a:t>languages</a:t>
            </a:r>
            <a:r>
              <a:rPr lang="it-IT" sz="1800" dirty="0"/>
              <a:t>)</a:t>
            </a:r>
          </a:p>
          <a:p>
            <a:r>
              <a:rPr lang="it-IT" sz="1800" dirty="0"/>
              <a:t>Si ottiene un dizionario di </a:t>
            </a:r>
            <a:r>
              <a:rPr lang="it-IT" sz="1800" i="1" dirty="0"/>
              <a:t>110k parole </a:t>
            </a:r>
            <a:r>
              <a:rPr lang="it-IT" sz="1800" dirty="0"/>
              <a:t>per il BERT multilingua</a:t>
            </a:r>
          </a:p>
          <a:p>
            <a:r>
              <a:rPr lang="it-IT" sz="1800" i="1" dirty="0"/>
              <a:t>Gestione dell’assenza di spazio </a:t>
            </a:r>
            <a:r>
              <a:rPr lang="it-IT" sz="1800" dirty="0"/>
              <a:t>per lingue come KO tramite l’inserimento di un blocco CJK Unicode per ogni carattere </a:t>
            </a:r>
          </a:p>
          <a:p>
            <a:r>
              <a:rPr lang="it-IT" sz="1800" dirty="0"/>
              <a:t>Si utilizza </a:t>
            </a:r>
            <a:r>
              <a:rPr lang="it-IT" sz="1800" i="1" dirty="0" err="1"/>
              <a:t>WordPiece</a:t>
            </a:r>
            <a:r>
              <a:rPr lang="it-IT" sz="1800" i="1" dirty="0"/>
              <a:t> </a:t>
            </a:r>
            <a:r>
              <a:rPr lang="it-IT" sz="1800" i="1" dirty="0" err="1"/>
              <a:t>Tokenizer</a:t>
            </a:r>
            <a:r>
              <a:rPr lang="it-IT" sz="1800" i="1" dirty="0"/>
              <a:t> </a:t>
            </a:r>
            <a:r>
              <a:rPr lang="it-IT" sz="1800" dirty="0"/>
              <a:t>per effettuare la </a:t>
            </a:r>
            <a:r>
              <a:rPr lang="it-IT" sz="1800" dirty="0" err="1"/>
              <a:t>tokenizzazione</a:t>
            </a:r>
            <a:r>
              <a:rPr lang="it-IT" sz="1800" dirty="0"/>
              <a:t> del testo (garantisce gestione OOV token)</a:t>
            </a:r>
          </a:p>
          <a:p>
            <a:r>
              <a:rPr lang="it-IT" sz="1800" dirty="0"/>
              <a:t>Processo di </a:t>
            </a:r>
            <a:r>
              <a:rPr lang="it-IT" sz="1800" i="1" dirty="0"/>
              <a:t>encoding</a:t>
            </a:r>
            <a:r>
              <a:rPr lang="it-IT" sz="1800" dirty="0"/>
              <a:t>: </a:t>
            </a:r>
          </a:p>
          <a:p>
            <a:pPr lvl="1"/>
            <a:r>
              <a:rPr lang="it-IT" sz="1400" dirty="0"/>
              <a:t>CLS è il token per la classificazione, SEP separa due frasi</a:t>
            </a:r>
          </a:p>
          <a:p>
            <a:pPr lvl="1"/>
            <a:r>
              <a:rPr lang="it-IT" sz="1400" dirty="0"/>
              <a:t>Si tiene conto della </a:t>
            </a:r>
            <a:r>
              <a:rPr lang="it-IT" sz="1400" i="1" dirty="0"/>
              <a:t>posizione</a:t>
            </a:r>
            <a:r>
              <a:rPr lang="it-IT" sz="1400" dirty="0"/>
              <a:t> della parola nella frase</a:t>
            </a:r>
          </a:p>
          <a:p>
            <a:pPr lvl="1"/>
            <a:r>
              <a:rPr lang="it-IT" sz="1400" dirty="0"/>
              <a:t>Si tiene conto dell’</a:t>
            </a:r>
            <a:r>
              <a:rPr lang="it-IT" sz="1400" i="1" dirty="0"/>
              <a:t>appartenenza</a:t>
            </a:r>
            <a:r>
              <a:rPr lang="it-IT" sz="1400" dirty="0"/>
              <a:t> ad una od all’altra frase </a:t>
            </a:r>
          </a:p>
          <a:p>
            <a:pPr lvl="1"/>
            <a:r>
              <a:rPr lang="it-IT" sz="1400" dirty="0"/>
              <a:t>Considerazione del </a:t>
            </a:r>
            <a:r>
              <a:rPr lang="it-IT" sz="1400" i="1" dirty="0"/>
              <a:t>contesto</a:t>
            </a:r>
            <a:r>
              <a:rPr lang="it-IT" sz="1400" dirty="0"/>
              <a:t> in fase </a:t>
            </a:r>
            <a:r>
              <a:rPr lang="it-IT" sz="1400" dirty="0" err="1"/>
              <a:t>embedding</a:t>
            </a:r>
            <a:endParaRPr lang="it-IT" sz="1400" dirty="0"/>
          </a:p>
          <a:p>
            <a:pPr lvl="1"/>
            <a:r>
              <a:rPr lang="it-IT" sz="1400" i="1" dirty="0" err="1"/>
              <a:t>Padding</a:t>
            </a:r>
            <a:r>
              <a:rPr lang="it-IT" sz="1400" dirty="0"/>
              <a:t> per ottenere vettori di uguali dimensioni</a:t>
            </a:r>
          </a:p>
          <a:p>
            <a:pPr lvl="1"/>
            <a:r>
              <a:rPr lang="it-IT" sz="1400" i="1" dirty="0"/>
              <a:t>Pooling</a:t>
            </a:r>
            <a:r>
              <a:rPr lang="it-IT" sz="1400" dirty="0"/>
              <a:t> per confrontare vettori facilmente</a:t>
            </a:r>
          </a:p>
          <a:p>
            <a:pPr lvl="1"/>
            <a:r>
              <a:rPr lang="it-IT" sz="1400" dirty="0"/>
              <a:t>Input ed output collegati nella fase di </a:t>
            </a:r>
            <a:r>
              <a:rPr lang="it-IT" sz="1400" dirty="0" err="1"/>
              <a:t>embedding</a:t>
            </a:r>
            <a:endParaRPr lang="it-IT" sz="1400" dirty="0"/>
          </a:p>
          <a:p>
            <a:pPr lvl="1"/>
            <a:r>
              <a:rPr lang="it-IT" sz="1400" dirty="0"/>
              <a:t>BERT accetta l’inserimento di 1 o 2 (QA) frasi per volta</a:t>
            </a:r>
          </a:p>
          <a:p>
            <a:pPr lvl="1"/>
            <a:endParaRPr lang="it-IT" sz="1400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4EEAD4E-0375-4CF9-9D97-537D43E4D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203" y="4401519"/>
            <a:ext cx="7193797" cy="247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62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21488A-630C-4FD2-884E-A3B8C0362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8" y="1"/>
            <a:ext cx="11160071" cy="1301857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PRE-TRAINING BERT: TASK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BB233E-F275-400C-9446-F0E24E967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728" y="1658319"/>
            <a:ext cx="11614814" cy="5016452"/>
          </a:xfrm>
        </p:spPr>
        <p:txBody>
          <a:bodyPr/>
          <a:lstStyle/>
          <a:p>
            <a:r>
              <a:rPr lang="it-IT" sz="2400" dirty="0"/>
              <a:t>Sfruttamento di due </a:t>
            </a:r>
            <a:r>
              <a:rPr lang="it-IT" sz="2400" i="1" dirty="0"/>
              <a:t>task non supervisionati </a:t>
            </a:r>
            <a:r>
              <a:rPr lang="it-IT" sz="2400" dirty="0"/>
              <a:t>per effettuare il training:</a:t>
            </a:r>
          </a:p>
          <a:p>
            <a:pPr marL="0" indent="0">
              <a:buNone/>
            </a:pPr>
            <a:endParaRPr lang="it-IT" sz="2400" dirty="0"/>
          </a:p>
          <a:p>
            <a:pPr lvl="1"/>
            <a:r>
              <a:rPr lang="it-IT" b="1" dirty="0" err="1"/>
              <a:t>Masked</a:t>
            </a:r>
            <a:r>
              <a:rPr lang="it-IT" b="1" dirty="0"/>
              <a:t> Language Model </a:t>
            </a:r>
            <a:r>
              <a:rPr lang="it-IT" dirty="0"/>
              <a:t>(MLM): 15% dei token di ogni frase vengono mascherati e predetti dal modello sfruttando le informazioni derivanti dal contesto</a:t>
            </a:r>
          </a:p>
          <a:p>
            <a:pPr marL="457200" lvl="1" indent="0">
              <a:buNone/>
            </a:pPr>
            <a:endParaRPr lang="it-IT" dirty="0"/>
          </a:p>
          <a:p>
            <a:pPr lvl="1"/>
            <a:r>
              <a:rPr lang="it-IT" b="1" i="1" dirty="0"/>
              <a:t>Next </a:t>
            </a:r>
            <a:r>
              <a:rPr lang="it-IT" b="1" i="1" dirty="0" err="1"/>
              <a:t>Sentence</a:t>
            </a:r>
            <a:r>
              <a:rPr lang="it-IT" b="1" i="1" dirty="0"/>
              <a:t> </a:t>
            </a:r>
            <a:r>
              <a:rPr lang="it-IT" b="1" i="1" dirty="0" err="1"/>
              <a:t>Prediction</a:t>
            </a:r>
            <a:r>
              <a:rPr lang="it-IT" b="1" i="1" dirty="0"/>
              <a:t> </a:t>
            </a:r>
            <a:r>
              <a:rPr lang="it-IT" dirty="0"/>
              <a:t>(NSP): il modello viene addestrato a collegare frase antecedente e frase conseguente (</a:t>
            </a:r>
            <a:r>
              <a:rPr lang="it-IT" dirty="0" err="1"/>
              <a:t>QuestionAnswering</a:t>
            </a:r>
            <a:r>
              <a:rPr lang="it-IT" dirty="0"/>
              <a:t> ad esempio)</a:t>
            </a:r>
          </a:p>
          <a:p>
            <a:endParaRPr lang="it-IT" sz="2400" dirty="0"/>
          </a:p>
          <a:p>
            <a:r>
              <a:rPr lang="it-IT" sz="2400" dirty="0"/>
              <a:t>BERT considera l’intero contesto della frase nel produrre l’</a:t>
            </a:r>
            <a:r>
              <a:rPr lang="it-IT" sz="2400" dirty="0" err="1"/>
              <a:t>embedding</a:t>
            </a:r>
            <a:r>
              <a:rPr lang="it-IT" sz="2400" dirty="0"/>
              <a:t> del testo, a differenza dei modelli che precedentemente avevano raggiunto lo stato dell’arte</a:t>
            </a:r>
            <a:endParaRPr lang="it-IT" sz="2400" u="sng" dirty="0"/>
          </a:p>
          <a:p>
            <a:r>
              <a:rPr lang="it-IT" sz="2400" dirty="0"/>
              <a:t>I modelli BERT vengono forniti </a:t>
            </a:r>
            <a:r>
              <a:rPr lang="it-IT" sz="2400" i="1" dirty="0"/>
              <a:t>già addestrati </a:t>
            </a:r>
            <a:r>
              <a:rPr lang="it-IT" sz="2400" dirty="0"/>
              <a:t>e sono facilmente reperibili su </a:t>
            </a:r>
            <a:r>
              <a:rPr lang="it-IT" sz="2400" i="1" dirty="0" err="1"/>
              <a:t>HuggingFace</a:t>
            </a:r>
            <a:endParaRPr lang="it-IT" sz="2400" i="1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3533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AF4988-8E05-4AB0-AE4E-00D2F4B54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77" y="123986"/>
            <a:ext cx="11739717" cy="1387099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FINE TUNING BERT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DABFDA-EE62-4828-97CA-8B91086E4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77" y="1640540"/>
            <a:ext cx="11739717" cy="5163215"/>
          </a:xfrm>
        </p:spPr>
        <p:txBody>
          <a:bodyPr/>
          <a:lstStyle/>
          <a:p>
            <a:r>
              <a:rPr lang="it-IT" sz="2000" dirty="0"/>
              <a:t>BERT è un modello che può facilmente essere adattato ad altri NLP task diversi da MLM o NSP grazie al meccanismo di </a:t>
            </a:r>
            <a:r>
              <a:rPr lang="it-IT" sz="2000" i="1" dirty="0"/>
              <a:t>self-</a:t>
            </a:r>
            <a:r>
              <a:rPr lang="it-IT" sz="2000" i="1" dirty="0" err="1"/>
              <a:t>attention</a:t>
            </a:r>
            <a:r>
              <a:rPr lang="it-IT" sz="2000" dirty="0"/>
              <a:t> precedentemente spiegato</a:t>
            </a:r>
          </a:p>
          <a:p>
            <a:r>
              <a:rPr lang="it-IT" sz="2000" b="1" i="1" dirty="0"/>
              <a:t>Transfer Learning: </a:t>
            </a:r>
            <a:r>
              <a:rPr lang="it-IT" sz="2000" dirty="0"/>
              <a:t>l’apprendimento derivante dalla fase di training (MLM ed NSP) viene trasferito per adempiere ad NLP task diversi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59624F5-8D58-423A-9257-EE447DEF6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916" y="3360173"/>
            <a:ext cx="83058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14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AB7328-9D47-4B39-886A-A5D325F42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5" y="251013"/>
            <a:ext cx="11797553" cy="1380563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FINE TUNING BERT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C71F41-31C3-4643-BD54-5901CEEF3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5" y="1792940"/>
            <a:ext cx="11797553" cy="5065059"/>
          </a:xfrm>
        </p:spPr>
        <p:txBody>
          <a:bodyPr/>
          <a:lstStyle/>
          <a:p>
            <a:r>
              <a:rPr lang="it-IT" sz="2000" dirty="0"/>
              <a:t>Per effettuare il </a:t>
            </a:r>
            <a:r>
              <a:rPr lang="it-IT" sz="2000" b="1" i="1" dirty="0"/>
              <a:t>Fine Tuning </a:t>
            </a:r>
            <a:r>
              <a:rPr lang="it-IT" sz="2000" dirty="0"/>
              <a:t>del modello nel nostro caso sarà necessario:</a:t>
            </a:r>
          </a:p>
          <a:p>
            <a:pPr marL="0" indent="0">
              <a:buNone/>
            </a:pPr>
            <a:endParaRPr lang="it-IT" sz="2000" dirty="0"/>
          </a:p>
          <a:p>
            <a:pPr lvl="1"/>
            <a:r>
              <a:rPr lang="it-IT" sz="2000" i="1" dirty="0"/>
              <a:t>Riaddestrare il modello </a:t>
            </a:r>
            <a:r>
              <a:rPr lang="it-IT" sz="2000" dirty="0"/>
              <a:t>con un dataset contente reviews nelle tre lingue (EN, IT e KO) per permettere al modello di familiarizzare con il linguaggio utilizzato nel mondo delle recensioni Web</a:t>
            </a:r>
          </a:p>
          <a:p>
            <a:pPr marL="457200" lvl="1" indent="0">
              <a:buNone/>
            </a:pPr>
            <a:endParaRPr lang="it-IT" sz="2000" dirty="0"/>
          </a:p>
          <a:p>
            <a:pPr lvl="1"/>
            <a:r>
              <a:rPr lang="it-IT" sz="2000" dirty="0"/>
              <a:t>Aggiungere un </a:t>
            </a:r>
            <a:r>
              <a:rPr lang="it-IT" sz="2000" i="1" dirty="0"/>
              <a:t>output </a:t>
            </a:r>
            <a:r>
              <a:rPr lang="it-IT" sz="2000" i="1" dirty="0" err="1"/>
              <a:t>layer</a:t>
            </a:r>
            <a:r>
              <a:rPr lang="it-IT" sz="2000" i="1" dirty="0"/>
              <a:t> </a:t>
            </a:r>
            <a:r>
              <a:rPr lang="it-IT" sz="2000" dirty="0"/>
              <a:t>sul modello a seconda del nostro task (ABSA, SA, </a:t>
            </a:r>
            <a:r>
              <a:rPr lang="it-IT" sz="2000" dirty="0" err="1"/>
              <a:t>TopicModeling</a:t>
            </a:r>
            <a:r>
              <a:rPr lang="it-IT" sz="2000" dirty="0"/>
              <a:t>)</a:t>
            </a:r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C7F8749-63DB-4905-9BDE-CA779B4BA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322" y="3905573"/>
            <a:ext cx="10006538" cy="286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982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8815</TotalTime>
  <Words>1935</Words>
  <Application>Microsoft Office PowerPoint</Application>
  <PresentationFormat>Widescreen</PresentationFormat>
  <Paragraphs>148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di Office</vt:lpstr>
      <vt:lpstr>SLIDE RIASSUNTIVE MODELLO BERT</vt:lpstr>
      <vt:lpstr>INDICE</vt:lpstr>
      <vt:lpstr>INTRODUZIONE</vt:lpstr>
      <vt:lpstr>ARCHITETTURA DEL MODELLO</vt:lpstr>
      <vt:lpstr>VERSIONI E TIPOLOGIE DI BERT</vt:lpstr>
      <vt:lpstr>PRE-TRAINING BERT: ENCODING</vt:lpstr>
      <vt:lpstr>PRE-TRAINING BERT: TASK</vt:lpstr>
      <vt:lpstr>FINE TUNING BERT</vt:lpstr>
      <vt:lpstr>FINE TUNING BERT</vt:lpstr>
      <vt:lpstr>RIASSUNTO ESPERIMENTO SCELTA MODELLO</vt:lpstr>
      <vt:lpstr>PROGRAMMA PER L’ANALISI DI TEXT MINING</vt:lpstr>
      <vt:lpstr>DOMANDE DI RICERCA TEXT MINING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RIASSUNTIVE MODELLO BERT</dc:title>
  <dc:creator>a.fossati@campus.unimib.it</dc:creator>
  <cp:lastModifiedBy>a.fossati@campus.unimib.it</cp:lastModifiedBy>
  <cp:revision>121</cp:revision>
  <dcterms:created xsi:type="dcterms:W3CDTF">2022-01-08T10:01:24Z</dcterms:created>
  <dcterms:modified xsi:type="dcterms:W3CDTF">2022-01-14T16:21:35Z</dcterms:modified>
</cp:coreProperties>
</file>