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CFD7A-FE73-431C-AE57-2C3A1448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9C519A-05CB-4544-B96B-A04650AC8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DF5DE-2B8A-4D14-AAEF-0553F15B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00EB1E-844F-432E-B173-BF9BC64A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9840B-C8E0-47B8-8672-2D06F160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0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EA925E-3B26-412F-AD8C-8BC2887A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A4AC5D-8BF8-4E1A-AA1B-EE3C11841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4FD1-AA54-491F-9FF6-0B1F3B89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4874E-074D-4EBB-9C55-4399B326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B50814-1248-4851-99E4-7F690D31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5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6AD8AAA-618B-44D1-A5EF-393B15387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E54702-7194-4EBF-9747-240C8DF4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59D07A-A1BE-4E12-B05D-2BBE4E4F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9115A0-5D8C-498B-B035-331B9E93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BD02F-6FF5-42FA-9C29-2A97DAEF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33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5F1D8-428D-4544-99FA-298A8253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1D307B-B047-4224-9503-7268329D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75F2AF-FCB7-4F1E-80D1-2D5F71BD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5CC266-5DC0-4F62-9AE7-7254DEDE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CFED67-1115-4232-8C71-3F7DE1F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3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5D0E2-1B8D-4590-914C-F2F6A61B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E3D211-7A8E-4116-9F1C-5889AFC1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F2F715-857E-48A0-A152-794D3456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62F718-7EA9-47CB-9E25-DAE96F4D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5697D-3E41-41E3-A097-92012D7C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50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65A8E-5D70-4B65-9B56-23ABE38C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10E1BA-9494-4761-9DEE-626089A3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8BBDA-7AEF-4A72-B3A3-5B640A0F9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B12918-55F7-4DF1-998D-BB76B49E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04C138-7184-434B-8180-8C49CB31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98A74-068F-4201-82BB-93F8E30B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18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8F563-E1B9-40D3-A6C9-F63681B1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765FAB-38AD-4850-9570-BF1D92E8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305565-7E7F-48FA-B125-0DE148346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F978BD-3E26-4B56-9CDB-D9E61C438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7E3948-5AB3-4781-9F71-C49FB6028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4B770F-8803-488C-B5DC-B010F459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8E529D-B708-4042-A897-5280B640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3079E1E-A762-4DBF-AD38-261006F8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9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B7A9E-D045-4CC8-8512-8868ADBC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17B131-EF86-4FAF-B3DB-89FE8F80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FDA45E-05A7-4CDE-8923-4259F190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DE7000-B772-409C-A19C-0F316F55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8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AB3EFBA-AD98-4C01-B91C-F9CA6EB5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CC1493-8F50-4476-85A3-0CDAE102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674BB9-60A1-4780-9D6A-8F0C315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65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98BDB-09AB-428D-A580-6FEC79EF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CF45AB-7083-4E7F-AA4A-E847B742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9920B6-AF38-4840-99FB-71506029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47677D-C98B-48E8-9E66-69F5D1C3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5EDDFF-B9C0-4AC5-B331-6DA243D8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57028A-1311-4ED9-A829-6C4D4363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8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D34AD-A245-47D2-9157-FD82DC25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076DEA-3948-4C85-9182-C1CFC6231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9075DC-AE4D-4C4E-A034-587C0FE8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17D88F-0DD1-4DC9-863A-95E6FA0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501F8F-88DC-48B0-AADF-0D79DED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3C58AE-7BC2-4421-9C95-068ED4A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1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74805B-234E-463F-897F-28859326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C5E28-64A7-4EB9-AA5C-04ECE24A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0D5043-2FAD-478D-8279-C2A6BCDC1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A94E-B57E-4095-AEF4-3DC6105440F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2FC97B-D178-46B7-BFB8-2AC4A7B38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A2A73D-4A8E-4149-B996-0BB5D3617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E679-22D9-4A6D-AE84-DD72B54ED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12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lweb.org/anthology/2020.coling-main.8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sentiment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lic2014.fileli.unipi.it/proceedings/vol1/CLICIT2014167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2F12D5-3E55-4334-A364-9CC3AF7B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35" y="355107"/>
            <a:ext cx="11059028" cy="3517178"/>
          </a:xfrm>
        </p:spPr>
        <p:txBody>
          <a:bodyPr>
            <a:normAutofit/>
          </a:bodyPr>
          <a:lstStyle/>
          <a:p>
            <a:r>
              <a:rPr lang="it-IT" sz="7200" b="1" i="1" u="sng" dirty="0" err="1">
                <a:solidFill>
                  <a:srgbClr val="FF0000"/>
                </a:solidFill>
              </a:rPr>
              <a:t>FineTuning</a:t>
            </a:r>
            <a:r>
              <a:rPr lang="it-IT" sz="7200" b="1" i="1" u="sng" dirty="0">
                <a:solidFill>
                  <a:srgbClr val="FF0000"/>
                </a:solidFill>
              </a:rPr>
              <a:t> BERT </a:t>
            </a:r>
            <a:r>
              <a:rPr lang="it-IT" sz="7200" b="1" i="1" u="sng" dirty="0" err="1">
                <a:solidFill>
                  <a:srgbClr val="FF0000"/>
                </a:solidFill>
              </a:rPr>
              <a:t>Polarity</a:t>
            </a:r>
            <a:endParaRPr lang="it-IT" sz="7200" b="1" i="1" u="sng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7C441A-E0F2-4AB9-849E-6D52D368C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1538" y="6052275"/>
            <a:ext cx="6353452" cy="561589"/>
          </a:xfrm>
        </p:spPr>
        <p:txBody>
          <a:bodyPr/>
          <a:lstStyle/>
          <a:p>
            <a:r>
              <a:rPr lang="it-IT" dirty="0"/>
              <a:t>Alessandro Fossati, </a:t>
            </a:r>
            <a:r>
              <a:rPr lang="it-IT" dirty="0" err="1"/>
              <a:t>DataScience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19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DB06-F2CE-472D-BC87-124F1502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62145"/>
            <a:ext cx="11984854" cy="121623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DATA AUGMENTATION 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C21A4C-00F2-4488-B32A-926C1FF5F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43" y="1333864"/>
            <a:ext cx="3678148" cy="259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D70685-7EE1-4E9B-AEAF-623361C43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7" y="4138380"/>
            <a:ext cx="38862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DB1E11-40EB-4948-B4F1-71BCCE64D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00" y="4138380"/>
            <a:ext cx="3810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FF6AA06-AAF5-4667-9172-64AB5127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50" y="1167423"/>
            <a:ext cx="2819904" cy="28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7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E041E-DEA7-4754-8E5B-2E1614E5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5" y="1"/>
            <a:ext cx="11825057" cy="1216240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DATA AUGMENTATION IT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50ADDF-1433-4186-881F-9B24DDE07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60" y="1006754"/>
            <a:ext cx="4355543" cy="307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B451BF-FD27-4523-91F9-2EAA48CD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1" y="4083202"/>
            <a:ext cx="4087749" cy="28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2335D24-049E-4F19-ABF8-0AF650A4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38" y="4083202"/>
            <a:ext cx="4087749" cy="28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BB498C0-8524-442A-888B-BB5DFC158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702" y="788406"/>
            <a:ext cx="3083046" cy="30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9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B2FD4-3539-4066-97DA-10511F7B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79900"/>
            <a:ext cx="11984854" cy="1242874"/>
          </a:xfrm>
        </p:spPr>
        <p:txBody>
          <a:bodyPr/>
          <a:lstStyle/>
          <a:p>
            <a:r>
              <a:rPr lang="it-IT" b="1" i="1" dirty="0">
                <a:solidFill>
                  <a:srgbClr val="FF0000"/>
                </a:solidFill>
              </a:rPr>
              <a:t>	</a:t>
            </a:r>
            <a:r>
              <a:rPr lang="it-IT" b="1" i="1" u="sng" dirty="0">
                <a:solidFill>
                  <a:srgbClr val="FF0000"/>
                </a:solidFill>
              </a:rPr>
              <a:t>RISULTATI DATA AUGMENTATION KO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1FF48B-BA16-4E5E-A43F-AC76F03FE7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521" y="1060183"/>
            <a:ext cx="4530851" cy="313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9BA0D69-422F-48C7-8815-2208D0A3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30" y="4210050"/>
            <a:ext cx="38290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7B760FC-DC09-4E3A-A5D4-69C16609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4" y="4210050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6AD837F-EF64-48CB-A9F6-7D1A5C40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857" y="1322774"/>
            <a:ext cx="2539823" cy="25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9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B013AE-32CA-4881-ADAE-20AEFBC4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904"/>
            <a:ext cx="12024852" cy="1224116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ULTERIORE SVILUPPO DELL’ANALISI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157179-51A9-4C39-AD10-2AA3373B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1455174"/>
            <a:ext cx="11926529" cy="5279923"/>
          </a:xfrm>
        </p:spPr>
        <p:txBody>
          <a:bodyPr>
            <a:normAutofit/>
          </a:bodyPr>
          <a:lstStyle/>
          <a:p>
            <a:r>
              <a:rPr lang="it-IT" sz="1800" dirty="0"/>
              <a:t>L’analisi continua a subire dei miglioramenti, e sempre più modelli vengono inseriti nel confronto. Si sfrutta tuttavia sempre quello che si è appreso fin qui dalle varie prove, e si inseriscono miglioramenti</a:t>
            </a:r>
          </a:p>
          <a:p>
            <a:r>
              <a:rPr lang="it-IT" sz="1800" dirty="0"/>
              <a:t>Si scopre che il modello migliore per multilingua sia </a:t>
            </a:r>
            <a:r>
              <a:rPr lang="it-IT" sz="1800" b="1" i="1" dirty="0"/>
              <a:t>XLM-</a:t>
            </a:r>
            <a:r>
              <a:rPr lang="it-IT" sz="1800" b="1" i="1" dirty="0" err="1"/>
              <a:t>RoBERTa</a:t>
            </a:r>
            <a:r>
              <a:rPr lang="it-IT" sz="1800" dirty="0"/>
              <a:t> ad ora, per cui si effettuano prove di confronto con questo modello</a:t>
            </a:r>
          </a:p>
          <a:p>
            <a:r>
              <a:rPr lang="it-IT" sz="1800" dirty="0"/>
              <a:t>M7: come M6 ma sfruttando XLM-R. Risultati leggermente migliori, ad ogni modo risulta essere il modello vincitore fino a qui</a:t>
            </a:r>
          </a:p>
          <a:p>
            <a:r>
              <a:rPr lang="it-IT" sz="1800" dirty="0"/>
              <a:t>M8: come M7, ma invece che utilizzare la tecnica della data </a:t>
            </a:r>
            <a:r>
              <a:rPr lang="it-IT" sz="1800" dirty="0" err="1"/>
              <a:t>augmentation</a:t>
            </a:r>
            <a:r>
              <a:rPr lang="it-IT" sz="1800" dirty="0"/>
              <a:t> per avere recensioni annotate neutre per KO, si utilizzano recensioni annotate neutre prese dal settore delle automobili ( </a:t>
            </a:r>
            <a:r>
              <a:rPr lang="it-IT" sz="1800" dirty="0">
                <a:hlinkClick r:id="rId2"/>
              </a:rPr>
              <a:t>ALSA</a:t>
            </a:r>
            <a:r>
              <a:rPr lang="it-IT" sz="1800" dirty="0"/>
              <a:t> )</a:t>
            </a:r>
          </a:p>
          <a:p>
            <a:r>
              <a:rPr lang="it-IT" sz="1800" dirty="0"/>
              <a:t>Il vincitore tra questi 2 modelli diventerà automaticamente il migliore dei modelli</a:t>
            </a:r>
          </a:p>
          <a:p>
            <a:r>
              <a:rPr lang="it-IT" sz="1800" dirty="0"/>
              <a:t>Entrambi i modelli vengono </a:t>
            </a:r>
            <a:r>
              <a:rPr lang="it-IT" sz="1800" dirty="0" err="1"/>
              <a:t>pre</a:t>
            </a:r>
            <a:r>
              <a:rPr lang="it-IT" sz="1800" dirty="0"/>
              <a:t> </a:t>
            </a:r>
            <a:r>
              <a:rPr lang="it-IT" sz="1800" dirty="0" err="1"/>
              <a:t>tokenizzati</a:t>
            </a:r>
            <a:r>
              <a:rPr lang="it-IT" sz="1800" dirty="0"/>
              <a:t> sfruttando </a:t>
            </a:r>
            <a:r>
              <a:rPr lang="it-IT" sz="1800" dirty="0" err="1"/>
              <a:t>Okt</a:t>
            </a:r>
            <a:r>
              <a:rPr lang="it-IT" sz="1800" dirty="0"/>
              <a:t> del pacchetto </a:t>
            </a:r>
            <a:r>
              <a:rPr lang="it-IT" sz="1800" dirty="0" err="1"/>
              <a:t>KoNLPy</a:t>
            </a:r>
            <a:r>
              <a:rPr lang="it-IT" sz="1800" dirty="0"/>
              <a:t> per KO. In questo modo prima di sfruttare la </a:t>
            </a:r>
            <a:r>
              <a:rPr lang="it-IT" sz="1800" dirty="0" err="1"/>
              <a:t>tokenizzazione</a:t>
            </a:r>
            <a:r>
              <a:rPr lang="it-IT" sz="1800" dirty="0"/>
              <a:t> basata su spazi e dizionario </a:t>
            </a:r>
            <a:r>
              <a:rPr lang="it-IT" sz="1800" dirty="0" err="1"/>
              <a:t>SentencePiece</a:t>
            </a:r>
            <a:r>
              <a:rPr lang="it-IT" sz="1800" dirty="0"/>
              <a:t>, si </a:t>
            </a:r>
            <a:r>
              <a:rPr lang="it-IT" sz="1800" dirty="0" err="1"/>
              <a:t>tokenizzano</a:t>
            </a:r>
            <a:r>
              <a:rPr lang="it-IT" sz="1800" dirty="0"/>
              <a:t> le frasi KO in morfemi, piuttosto che in lemmi</a:t>
            </a:r>
            <a:endParaRPr lang="it-IT" sz="1800" u="sng" dirty="0"/>
          </a:p>
          <a:p>
            <a:r>
              <a:rPr lang="it-IT" sz="1800" dirty="0"/>
              <a:t>Il modello che sfrutta la data </a:t>
            </a:r>
            <a:r>
              <a:rPr lang="it-IT" sz="1800" dirty="0" err="1"/>
              <a:t>augmentation</a:t>
            </a:r>
            <a:r>
              <a:rPr lang="it-IT" sz="1800" dirty="0"/>
              <a:t> sembra riportare punteggi di </a:t>
            </a:r>
            <a:r>
              <a:rPr lang="it-IT" sz="1800" dirty="0" err="1"/>
              <a:t>accuracy</a:t>
            </a:r>
            <a:r>
              <a:rPr lang="it-IT" sz="1800" dirty="0"/>
              <a:t> maggiori del 2% in media rispetto al modello trainato con ALSA dataset, </a:t>
            </a:r>
            <a:r>
              <a:rPr lang="it-IT" sz="1800" dirty="0" err="1"/>
              <a:t>ceteris</a:t>
            </a:r>
            <a:r>
              <a:rPr lang="it-IT" sz="1800" dirty="0"/>
              <a:t> </a:t>
            </a:r>
            <a:r>
              <a:rPr lang="it-IT" sz="1800" dirty="0" err="1"/>
              <a:t>paribus</a:t>
            </a:r>
            <a:endParaRPr lang="it-IT" sz="1800" dirty="0"/>
          </a:p>
          <a:p>
            <a:r>
              <a:rPr lang="it-IT" sz="1800" dirty="0"/>
              <a:t>Bisogna confrontare i modelli migliori su un dataset di benchmark tuttavia per decretare chi sia effettivamente il migliore tra i 2</a:t>
            </a:r>
          </a:p>
        </p:txBody>
      </p:sp>
    </p:spTree>
    <p:extLst>
      <p:ext uri="{BB962C8B-B14F-4D97-AF65-F5344CB8AC3E}">
        <p14:creationId xmlns:p14="http://schemas.microsoft.com/office/powerpoint/2010/main" val="167720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A6D07-7AC1-4D2E-83A5-10EFCB9C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51" y="71022"/>
            <a:ext cx="12079549" cy="102093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CONCLUSIONE E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0A036-3755-4541-9B82-D6DB73F3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3" y="1162976"/>
            <a:ext cx="12079549" cy="5624004"/>
          </a:xfrm>
        </p:spPr>
        <p:txBody>
          <a:bodyPr>
            <a:normAutofit/>
          </a:bodyPr>
          <a:lstStyle/>
          <a:p>
            <a:r>
              <a:rPr lang="it-IT" sz="2400" dirty="0"/>
              <a:t>Vengono dunque confrontati i 2 modelli migliori XLM-R ed il migliore modello </a:t>
            </a:r>
            <a:r>
              <a:rPr lang="it-IT" sz="2400" dirty="0" err="1"/>
              <a:t>mBERT</a:t>
            </a:r>
            <a:r>
              <a:rPr lang="it-IT" sz="2400" dirty="0"/>
              <a:t> su </a:t>
            </a:r>
            <a:r>
              <a:rPr lang="it-IT" sz="2400" dirty="0">
                <a:hlinkClick r:id="rId2"/>
              </a:rPr>
              <a:t>Benchmark dataset EN </a:t>
            </a:r>
            <a:r>
              <a:rPr lang="it-IT" sz="2400" dirty="0"/>
              <a:t>, il quaderno di riferimento è chiamato </a:t>
            </a:r>
            <a:r>
              <a:rPr lang="it-IT" sz="2400" dirty="0" err="1"/>
              <a:t>Evaluation_polarity.jpynb</a:t>
            </a:r>
            <a:r>
              <a:rPr lang="it-IT" sz="2400" dirty="0"/>
              <a:t>, i risultati si trovano in tabella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Il domain del benchmark è il più possibile vicino al nostro (movie reviews), ed è per </a:t>
            </a:r>
            <a:r>
              <a:rPr lang="it-IT" sz="2400" dirty="0" err="1"/>
              <a:t>binary</a:t>
            </a:r>
            <a:r>
              <a:rPr lang="it-IT" sz="2400" dirty="0"/>
              <a:t> </a:t>
            </a:r>
            <a:r>
              <a:rPr lang="it-IT" sz="2400" dirty="0" err="1"/>
              <a:t>classification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I modelli </a:t>
            </a:r>
            <a:r>
              <a:rPr lang="it-IT" sz="2400" dirty="0" err="1"/>
              <a:t>xlm</a:t>
            </a:r>
            <a:r>
              <a:rPr lang="it-IT" sz="2400" dirty="0"/>
              <a:t>-r sono più performanti in generale rispetto al modello </a:t>
            </a:r>
            <a:r>
              <a:rPr lang="it-IT" sz="2400" dirty="0" err="1"/>
              <a:t>mBERT</a:t>
            </a:r>
            <a:r>
              <a:rPr lang="it-IT" sz="2400" dirty="0"/>
              <a:t> sul dataset (10% medio di </a:t>
            </a:r>
            <a:r>
              <a:rPr lang="it-IT" sz="2400" dirty="0" err="1"/>
              <a:t>accuracy</a:t>
            </a:r>
            <a:r>
              <a:rPr lang="it-IT" sz="2400" dirty="0"/>
              <a:t> meglio circa)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Tra i modelli XLM-R si riportano performance  leggermente migliori su dati sconosciuti e conosciuti da parte di quello trainato con data </a:t>
            </a:r>
            <a:r>
              <a:rPr lang="it-IT" sz="2400" dirty="0" err="1"/>
              <a:t>augmentation</a:t>
            </a:r>
            <a:r>
              <a:rPr lang="it-IT" sz="2400" dirty="0"/>
              <a:t> (</a:t>
            </a:r>
            <a:r>
              <a:rPr lang="it-IT" sz="2400" dirty="0" err="1"/>
              <a:t>semEval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810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STRATEGIA FINALE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/>
          <a:lstStyle/>
          <a:p>
            <a:r>
              <a:rPr lang="it-IT" sz="2000" b="1" dirty="0" err="1"/>
              <a:t>Mdef</a:t>
            </a:r>
            <a:r>
              <a:rPr lang="it-IT" sz="2000" dirty="0"/>
              <a:t> è il modello della strategia finale, e presenta le seguenti fasi:</a:t>
            </a:r>
          </a:p>
          <a:p>
            <a:pPr lvl="1"/>
            <a:r>
              <a:rPr lang="it-IT" sz="2000" dirty="0"/>
              <a:t>Confronto dello stesso </a:t>
            </a:r>
            <a:r>
              <a:rPr lang="it-IT" sz="2000" dirty="0" err="1"/>
              <a:t>train</a:t>
            </a:r>
            <a:r>
              <a:rPr lang="it-IT" sz="2000" dirty="0"/>
              <a:t>/test/</a:t>
            </a:r>
            <a:r>
              <a:rPr lang="it-IT" sz="2000" dirty="0" err="1"/>
              <a:t>dev</a:t>
            </a:r>
            <a:r>
              <a:rPr lang="it-IT" sz="2000" dirty="0"/>
              <a:t> (85-10-5) split su 2 modelli: </a:t>
            </a:r>
            <a:r>
              <a:rPr lang="it-IT" sz="2000" dirty="0" err="1"/>
              <a:t>mBERT</a:t>
            </a:r>
            <a:r>
              <a:rPr lang="it-IT" sz="2000" dirty="0"/>
              <a:t> (def1) ed XLM-R (def2)</a:t>
            </a:r>
          </a:p>
          <a:p>
            <a:pPr lvl="1"/>
            <a:r>
              <a:rPr lang="it-IT" sz="2000" dirty="0"/>
              <a:t>Il dataset per addestrare il modello è stato composto cercando di equilibrare le classi tra loro in generale ed all’interno di ogni lingua, tuttavia non è stato possibile equilibrare il numero di recensioni inserite per ogni lingua</a:t>
            </a:r>
          </a:p>
          <a:p>
            <a:pPr lvl="1"/>
            <a:r>
              <a:rPr lang="it-IT" sz="2000" dirty="0"/>
              <a:t>Si conta sul fatto che il </a:t>
            </a:r>
            <a:r>
              <a:rPr lang="it-IT" sz="2000" dirty="0" err="1"/>
              <a:t>TransferLearning</a:t>
            </a:r>
            <a:r>
              <a:rPr lang="it-IT" sz="2000" dirty="0"/>
              <a:t> da EN-IT e viceversa sia migliore del </a:t>
            </a:r>
            <a:r>
              <a:rPr lang="it-IT" sz="2000" dirty="0" err="1"/>
              <a:t>TransferLearning</a:t>
            </a:r>
            <a:r>
              <a:rPr lang="it-IT" sz="2000" dirty="0"/>
              <a:t> IT-KO o EN-KO, per cui il numero di recensioni KO = numero recensioni annotate EN + IT</a:t>
            </a:r>
          </a:p>
          <a:p>
            <a:pPr lvl="1"/>
            <a:r>
              <a:rPr lang="it-IT" sz="2000" dirty="0"/>
              <a:t>Il dataset finale è così composto (i dataset sono linkati nella slide precedenti):</a:t>
            </a:r>
          </a:p>
          <a:p>
            <a:pPr lvl="2"/>
            <a:r>
              <a:rPr lang="it-IT" dirty="0"/>
              <a:t>EN: </a:t>
            </a:r>
            <a:r>
              <a:rPr lang="it-IT" dirty="0" err="1"/>
              <a:t>annotated</a:t>
            </a:r>
            <a:r>
              <a:rPr lang="it-IT" dirty="0"/>
              <a:t> book reviews (2100 </a:t>
            </a:r>
            <a:r>
              <a:rPr lang="it-IT" dirty="0" err="1"/>
              <a:t>rev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IT: traduzione di EN + movie reviews IT reviews (2100 + 3000 </a:t>
            </a:r>
            <a:r>
              <a:rPr lang="it-IT" dirty="0" err="1"/>
              <a:t>rev</a:t>
            </a:r>
            <a:r>
              <a:rPr lang="it-IT" dirty="0"/>
              <a:t>)</a:t>
            </a:r>
          </a:p>
          <a:p>
            <a:pPr lvl="2"/>
            <a:r>
              <a:rPr lang="it-IT" dirty="0"/>
              <a:t>KO: traduzione neutre EN + neutre da ALSA + KO movie reviews (950 + 1000 + 5000 </a:t>
            </a:r>
            <a:r>
              <a:rPr lang="it-IT" dirty="0" err="1"/>
              <a:t>rev</a:t>
            </a:r>
            <a:r>
              <a:rPr lang="it-IT" dirty="0"/>
              <a:t>)</a:t>
            </a:r>
          </a:p>
          <a:p>
            <a:pPr lvl="1"/>
            <a:r>
              <a:rPr lang="it-IT" sz="2000" dirty="0"/>
              <a:t>Dagli studi precedenti dovrebbe essere la composizione migliore</a:t>
            </a:r>
          </a:p>
          <a:p>
            <a:pPr lvl="1"/>
            <a:r>
              <a:rPr lang="it-IT" sz="2000" dirty="0"/>
              <a:t>Ovviamente il modello riporta tutte le migliorie applicate precedentemente, come </a:t>
            </a:r>
            <a:r>
              <a:rPr lang="it-IT" sz="2000" dirty="0" err="1"/>
              <a:t>pre-tokenizzazione</a:t>
            </a:r>
            <a:r>
              <a:rPr lang="it-IT" sz="2000" dirty="0"/>
              <a:t> per KO, data </a:t>
            </a:r>
            <a:r>
              <a:rPr lang="it-IT" sz="2000" dirty="0" err="1"/>
              <a:t>augmentation</a:t>
            </a:r>
            <a:r>
              <a:rPr lang="it-IT" sz="2000" dirty="0"/>
              <a:t> appunto, equilibrio nell’inserimento delle recensioni</a:t>
            </a:r>
          </a:p>
          <a:p>
            <a:pPr lvl="1"/>
            <a:r>
              <a:rPr lang="it-IT" sz="2000" dirty="0"/>
              <a:t>Infine si effettua la valutazione su dataset di benchmark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74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CONSLUSIONI POLARITY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>
            <a:normAutofit/>
          </a:bodyPr>
          <a:lstStyle/>
          <a:p>
            <a:r>
              <a:rPr lang="it-IT" sz="2400" dirty="0"/>
              <a:t>Analizzando la tabella </a:t>
            </a:r>
            <a:r>
              <a:rPr lang="it-IT" sz="2400" dirty="0" err="1"/>
              <a:t>excel</a:t>
            </a:r>
            <a:r>
              <a:rPr lang="it-IT" sz="2400" dirty="0"/>
              <a:t> ed il quaderno </a:t>
            </a:r>
            <a:r>
              <a:rPr lang="it-IT" sz="2400" dirty="0" err="1"/>
              <a:t>Evaluation_polarity.jpynb</a:t>
            </a:r>
            <a:r>
              <a:rPr lang="it-IT" sz="2400" dirty="0"/>
              <a:t>, si evince come per </a:t>
            </a:r>
            <a:r>
              <a:rPr lang="it-IT" sz="2400" dirty="0" err="1"/>
              <a:t>polarity</a:t>
            </a:r>
            <a:r>
              <a:rPr lang="it-IT" sz="2400" dirty="0"/>
              <a:t> il modello migliore sia </a:t>
            </a:r>
            <a:r>
              <a:rPr lang="it-IT" sz="2400" b="1" dirty="0"/>
              <a:t>XLM-R (def2)</a:t>
            </a:r>
          </a:p>
          <a:p>
            <a:r>
              <a:rPr lang="it-IT" sz="2400" dirty="0"/>
              <a:t>Sui dati del test risulta essere migliore di tutti i modelli, e risulta essere anche il migliore a parimerito con gli altri XLM-R sul dataset di benchmark più affidabile: SST-2</a:t>
            </a:r>
          </a:p>
          <a:p>
            <a:r>
              <a:rPr lang="it-IT" sz="2400" dirty="0"/>
              <a:t>Sui nostri dati di test, più vicini al domain, la data </a:t>
            </a:r>
            <a:r>
              <a:rPr lang="it-IT" sz="2400" dirty="0" err="1"/>
              <a:t>augmentation</a:t>
            </a:r>
            <a:r>
              <a:rPr lang="it-IT" sz="2400" dirty="0"/>
              <a:t> per IT porta notevoli vantaggi passando da M7 a Mdef2</a:t>
            </a:r>
          </a:p>
          <a:p>
            <a:r>
              <a:rPr lang="it-IT" sz="2400" dirty="0"/>
              <a:t>Dalle </a:t>
            </a:r>
            <a:r>
              <a:rPr lang="it-IT" sz="2400" dirty="0" err="1"/>
              <a:t>confusion</a:t>
            </a:r>
            <a:r>
              <a:rPr lang="it-IT" sz="2400" dirty="0"/>
              <a:t> </a:t>
            </a:r>
            <a:r>
              <a:rPr lang="it-IT" sz="2400" dirty="0" err="1"/>
              <a:t>matrix</a:t>
            </a:r>
            <a:r>
              <a:rPr lang="it-IT" sz="2400" dirty="0"/>
              <a:t> </a:t>
            </a:r>
            <a:r>
              <a:rPr lang="it-IT" sz="2400" dirty="0" err="1"/>
              <a:t>printate</a:t>
            </a:r>
            <a:r>
              <a:rPr lang="it-IT" sz="2400" dirty="0"/>
              <a:t> per tutto il test set e per singola lingua, si evince come quei pochi errori che vengono commessi per le classi estreme </a:t>
            </a:r>
            <a:r>
              <a:rPr lang="it-IT" sz="2400" dirty="0" err="1"/>
              <a:t>pos</a:t>
            </a:r>
            <a:r>
              <a:rPr lang="it-IT" sz="2400" dirty="0"/>
              <a:t>/</a:t>
            </a:r>
            <a:r>
              <a:rPr lang="it-IT" sz="2400" dirty="0" err="1"/>
              <a:t>neg</a:t>
            </a:r>
            <a:r>
              <a:rPr lang="it-IT" sz="2400" dirty="0"/>
              <a:t>, portino rispettivamente con maggior probabilità a classificazioni </a:t>
            </a:r>
            <a:r>
              <a:rPr lang="it-IT" sz="2400" dirty="0" err="1"/>
              <a:t>neg</a:t>
            </a:r>
            <a:r>
              <a:rPr lang="it-IT" sz="2400" dirty="0"/>
              <a:t>/</a:t>
            </a:r>
            <a:r>
              <a:rPr lang="it-IT" sz="2400" dirty="0" err="1"/>
              <a:t>pos</a:t>
            </a:r>
            <a:r>
              <a:rPr lang="it-IT" sz="2400" dirty="0"/>
              <a:t>, piuttosto che andare sul neutro, soprattutto per KO. Meno per EN, quasi zero per IT, </a:t>
            </a:r>
            <a:r>
              <a:rPr lang="it-IT" sz="2400" dirty="0" err="1"/>
              <a:t>vhe</a:t>
            </a:r>
            <a:r>
              <a:rPr lang="it-IT" sz="2400" dirty="0"/>
              <a:t> in questo senso si comporta bene (</a:t>
            </a:r>
            <a:r>
              <a:rPr lang="it-IT" sz="2400" dirty="0" err="1"/>
              <a:t>FT_polarity_xlmr_fin.jpynb</a:t>
            </a:r>
            <a:r>
              <a:rPr lang="it-IT" sz="2400" dirty="0"/>
              <a:t>)</a:t>
            </a:r>
          </a:p>
          <a:p>
            <a:r>
              <a:rPr lang="it-IT" sz="2400" dirty="0"/>
              <a:t>Il modello fine </a:t>
            </a:r>
            <a:r>
              <a:rPr lang="it-IT" sz="2400" dirty="0" err="1"/>
              <a:t>tunato</a:t>
            </a:r>
            <a:r>
              <a:rPr lang="it-IT" sz="2400" dirty="0"/>
              <a:t> batte la baseline nettamente sul benchmark e sui dati di test</a:t>
            </a:r>
          </a:p>
          <a:p>
            <a:r>
              <a:rPr lang="it-IT" sz="2400" dirty="0"/>
              <a:t>Abbiamo quindi un modello vincitore per </a:t>
            </a:r>
            <a:r>
              <a:rPr lang="it-IT" sz="2400" dirty="0" err="1"/>
              <a:t>polarity</a:t>
            </a:r>
            <a:r>
              <a:rPr lang="it-IT" sz="2400" dirty="0"/>
              <a:t> (</a:t>
            </a:r>
            <a:r>
              <a:rPr lang="it-IT" sz="2400" b="1" dirty="0"/>
              <a:t>def_2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802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TEST PER POLARITY: NO NEUTRE PER KO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>
            <a:normAutofit/>
          </a:bodyPr>
          <a:lstStyle/>
          <a:p>
            <a:r>
              <a:rPr lang="it-IT" sz="2400" dirty="0"/>
              <a:t>Vogliamo effettuare alcuni test per vedere se abbiamo utilizzato nella maniera esatta XLM-R, in quanto abbiamo sfruttato alcune deduzioni provenienti da </a:t>
            </a:r>
            <a:r>
              <a:rPr lang="it-IT" sz="2400" dirty="0" err="1"/>
              <a:t>mBERT</a:t>
            </a:r>
            <a:r>
              <a:rPr lang="it-IT" sz="2400" dirty="0"/>
              <a:t> applicandole a XLM-R, erroneamente</a:t>
            </a:r>
          </a:p>
          <a:p>
            <a:r>
              <a:rPr lang="it-IT" sz="2400" b="1" dirty="0"/>
              <a:t>Necessario inserire le neutre per KO passando per </a:t>
            </a:r>
            <a:r>
              <a:rPr lang="it-IT" sz="2400" b="1" dirty="0" err="1"/>
              <a:t>augmentation</a:t>
            </a:r>
            <a:r>
              <a:rPr lang="it-IT" sz="2400" b="1" dirty="0"/>
              <a:t>/ALSA</a:t>
            </a:r>
            <a:r>
              <a:rPr lang="it-IT" sz="2400" dirty="0"/>
              <a:t>, sporcando di fatto il dataset?</a:t>
            </a:r>
          </a:p>
          <a:p>
            <a:pPr lvl="1"/>
            <a:r>
              <a:rPr lang="it-IT" sz="2000" dirty="0"/>
              <a:t>Ristrutturazione dati </a:t>
            </a:r>
            <a:r>
              <a:rPr lang="it-IT" sz="2000" dirty="0" err="1"/>
              <a:t>train</a:t>
            </a:r>
            <a:r>
              <a:rPr lang="it-IT" sz="2000" dirty="0"/>
              <a:t>/test eliminando neutre derivanti da </a:t>
            </a:r>
            <a:r>
              <a:rPr lang="it-IT" sz="2000" dirty="0" err="1"/>
              <a:t>augmentation</a:t>
            </a:r>
            <a:endParaRPr lang="it-IT" sz="2000" dirty="0"/>
          </a:p>
          <a:p>
            <a:pPr lvl="1"/>
            <a:r>
              <a:rPr lang="it-IT" sz="2000" b="1" dirty="0"/>
              <a:t>Risposta: Si</a:t>
            </a:r>
            <a:r>
              <a:rPr lang="it-IT" sz="2000" dirty="0"/>
              <a:t>, necessario stando ad un confronto effettuato sui dati di test. Performance non comparabile con dataset </a:t>
            </a:r>
            <a:r>
              <a:rPr lang="it-IT" sz="2000" dirty="0" err="1"/>
              <a:t>augmentato</a:t>
            </a:r>
            <a:r>
              <a:rPr lang="it-IT" sz="2000" dirty="0"/>
              <a:t> per KO (vedi quaderno </a:t>
            </a:r>
            <a:r>
              <a:rPr lang="it-IT" sz="2000" i="1" dirty="0" err="1"/>
              <a:t>FT_Polarity_xlmr_noneut.jpynb</a:t>
            </a:r>
            <a:r>
              <a:rPr lang="it-IT" sz="2000" i="1" dirty="0"/>
              <a:t> </a:t>
            </a:r>
            <a:r>
              <a:rPr lang="it-IT" sz="2000" dirty="0"/>
              <a:t>vs dati tabella modello def2)</a:t>
            </a:r>
          </a:p>
          <a:p>
            <a:pPr lvl="1"/>
            <a:r>
              <a:rPr lang="it-IT" sz="2000" i="1" dirty="0"/>
              <a:t>Sui nostri dati abbiamo ancora il problema che il modello non classifica frasi KO come neutre?</a:t>
            </a:r>
            <a:r>
              <a:rPr lang="it-IT" sz="2000" b="1" i="1" dirty="0"/>
              <a:t> </a:t>
            </a:r>
            <a:r>
              <a:rPr lang="it-IT" sz="2000" b="1" dirty="0"/>
              <a:t>Si</a:t>
            </a:r>
            <a:r>
              <a:rPr lang="it-IT" sz="2000" dirty="0"/>
              <a:t>, anche se in maniera minore rispetto a </a:t>
            </a:r>
            <a:r>
              <a:rPr lang="it-IT" sz="2000" dirty="0" err="1"/>
              <a:t>mBERT</a:t>
            </a:r>
            <a:r>
              <a:rPr lang="it-IT" sz="2000" dirty="0"/>
              <a:t> con XLM-R (vedi slide sopra per KO)</a:t>
            </a:r>
          </a:p>
          <a:p>
            <a:pPr lvl="1"/>
            <a:r>
              <a:rPr lang="it-IT" sz="2000" b="1" dirty="0"/>
              <a:t>È dunque necessario sfruttare data </a:t>
            </a:r>
            <a:r>
              <a:rPr lang="it-IT" sz="2000" b="1" dirty="0" err="1"/>
              <a:t>augmentation</a:t>
            </a:r>
            <a:r>
              <a:rPr lang="it-IT" sz="2000" b="1" dirty="0"/>
              <a:t> e neutre per KO</a:t>
            </a:r>
          </a:p>
          <a:p>
            <a:pPr lvl="1"/>
            <a:endParaRPr lang="it-IT" sz="20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21418DD-7145-439D-ACB3-D13602F5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269" y="4562743"/>
            <a:ext cx="2392913" cy="239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6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ECDC-59A8-4F8A-ABE4-9F86965B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79900"/>
            <a:ext cx="12032202" cy="896644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TEST PER POLARITY: LIVELLAMENTO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634DF-B445-49ED-9F5B-2650A89C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3" y="1145220"/>
            <a:ext cx="11967100" cy="5641760"/>
          </a:xfrm>
        </p:spPr>
        <p:txBody>
          <a:bodyPr>
            <a:normAutofit/>
          </a:bodyPr>
          <a:lstStyle/>
          <a:p>
            <a:r>
              <a:rPr lang="it-IT" sz="2400" dirty="0"/>
              <a:t>Valutiamo se il livellamento scelto </a:t>
            </a:r>
            <a:r>
              <a:rPr lang="it-IT" sz="2400" b="1" dirty="0"/>
              <a:t>(1EN : 2IT : 4KO circa) </a:t>
            </a:r>
            <a:r>
              <a:rPr lang="it-IT" sz="2400" dirty="0"/>
              <a:t>nell’inserire le annotazioni nel </a:t>
            </a:r>
            <a:r>
              <a:rPr lang="it-IT" sz="2400" dirty="0" err="1"/>
              <a:t>train</a:t>
            </a:r>
            <a:r>
              <a:rPr lang="it-IT" sz="2400" dirty="0"/>
              <a:t> set per </a:t>
            </a:r>
            <a:r>
              <a:rPr lang="it-IT" sz="2400" dirty="0" err="1"/>
              <a:t>mBERT</a:t>
            </a:r>
            <a:r>
              <a:rPr lang="it-IT" sz="2400" dirty="0"/>
              <a:t> vale anche per XLM-R </a:t>
            </a:r>
          </a:p>
          <a:p>
            <a:r>
              <a:rPr lang="it-IT" sz="2400" dirty="0"/>
              <a:t>Si conduce una analisi uguale a quella condotta per </a:t>
            </a:r>
            <a:r>
              <a:rPr lang="it-IT" sz="2400" dirty="0" err="1"/>
              <a:t>mBERT</a:t>
            </a:r>
            <a:r>
              <a:rPr lang="it-IT" sz="2400" dirty="0"/>
              <a:t>, e si ottengono risultati leggermente diversi, in quanto il </a:t>
            </a:r>
            <a:r>
              <a:rPr lang="it-IT" sz="2400" i="1" dirty="0"/>
              <a:t>modello sbilanciato a favore di KO</a:t>
            </a:r>
            <a:r>
              <a:rPr lang="it-IT" sz="2400" dirty="0"/>
              <a:t>, sembra fornire </a:t>
            </a:r>
            <a:r>
              <a:rPr lang="it-IT" sz="2400" i="1" dirty="0"/>
              <a:t>risultati buoni</a:t>
            </a:r>
            <a:r>
              <a:rPr lang="it-IT" sz="2400" dirty="0"/>
              <a:t>, comparabili al modello livellato come indicato sopra</a:t>
            </a:r>
          </a:p>
          <a:p>
            <a:r>
              <a:rPr lang="it-IT" sz="2400" dirty="0"/>
              <a:t>Si conferma </a:t>
            </a:r>
            <a:r>
              <a:rPr lang="it-IT" sz="2400" i="1" dirty="0"/>
              <a:t>quasi</a:t>
            </a:r>
            <a:r>
              <a:rPr lang="it-IT" sz="2400" dirty="0"/>
              <a:t> in toto quanto visto per </a:t>
            </a:r>
            <a:r>
              <a:rPr lang="it-IT" sz="2400" dirty="0" err="1"/>
              <a:t>mBERT</a:t>
            </a:r>
            <a:r>
              <a:rPr lang="it-IT" sz="2400" dirty="0"/>
              <a:t> sul livellamento</a:t>
            </a:r>
          </a:p>
          <a:p>
            <a:r>
              <a:rPr lang="it-IT" sz="2400" dirty="0"/>
              <a:t>Per XLM-R potrebbe essere che la performance sia migliore inserendo più dati (large model) (quaderno di riferimento: </a:t>
            </a:r>
            <a:r>
              <a:rPr lang="fr-FR" sz="2400" dirty="0" err="1"/>
              <a:t>FT_Polarity_xlmr_fin_large.jpynb</a:t>
            </a:r>
            <a:r>
              <a:rPr lang="fr-FR" sz="2400" dirty="0"/>
              <a:t>)</a:t>
            </a:r>
            <a:endParaRPr lang="it-IT" sz="2400" dirty="0"/>
          </a:p>
          <a:p>
            <a:r>
              <a:rPr lang="it-IT" sz="2400" dirty="0"/>
              <a:t>Effettuiamo una prova </a:t>
            </a:r>
            <a:r>
              <a:rPr lang="it-IT" sz="2400" i="1" dirty="0"/>
              <a:t>aumentando il numero di reviews KO </a:t>
            </a:r>
            <a:r>
              <a:rPr lang="it-IT" sz="2400" dirty="0"/>
              <a:t>nel </a:t>
            </a:r>
            <a:r>
              <a:rPr lang="it-IT" sz="2400" dirty="0" err="1"/>
              <a:t>train</a:t>
            </a:r>
            <a:r>
              <a:rPr lang="it-IT" sz="2400" dirty="0"/>
              <a:t>, testando sullo stesso test set di </a:t>
            </a:r>
            <a:r>
              <a:rPr lang="it-IT" sz="2400" b="1" dirty="0"/>
              <a:t>Mdef2</a:t>
            </a:r>
            <a:r>
              <a:rPr lang="it-IT" sz="2400" dirty="0"/>
              <a:t> (</a:t>
            </a:r>
            <a:r>
              <a:rPr lang="it-IT" sz="2400" dirty="0" err="1"/>
              <a:t>xlm</a:t>
            </a:r>
            <a:r>
              <a:rPr lang="it-IT" sz="2400" dirty="0"/>
              <a:t>-r con livellamento 1EN : 2IT : 4KO circa)</a:t>
            </a:r>
          </a:p>
          <a:p>
            <a:pPr lvl="1"/>
            <a:r>
              <a:rPr lang="it-IT" sz="2000" dirty="0"/>
              <a:t>Sui nostri dati di test otteniamo una </a:t>
            </a:r>
            <a:r>
              <a:rPr lang="it-IT" sz="2000" dirty="0" err="1"/>
              <a:t>accuracy</a:t>
            </a:r>
            <a:r>
              <a:rPr lang="it-IT" sz="2000" dirty="0"/>
              <a:t> in media </a:t>
            </a:r>
            <a:r>
              <a:rPr lang="it-IT" sz="2000" b="1" dirty="0"/>
              <a:t>minore del 10% </a:t>
            </a:r>
            <a:r>
              <a:rPr lang="it-IT" sz="2000" dirty="0"/>
              <a:t>per large model rispetto a quello livellato</a:t>
            </a:r>
          </a:p>
          <a:p>
            <a:pPr lvl="1"/>
            <a:r>
              <a:rPr lang="it-IT" sz="2000" dirty="0"/>
              <a:t>Sui dati di benchmark large risulta leggermente meno performante del modello  livellato</a:t>
            </a:r>
          </a:p>
          <a:p>
            <a:pPr lvl="1"/>
            <a:r>
              <a:rPr lang="it-IT" sz="2000" dirty="0"/>
              <a:t>In definitiva la scelta migliore rimane quella del livellamento come sopra indicato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0049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8EE5B-29D7-4656-81EE-4D8CA9BB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7" y="222637"/>
            <a:ext cx="11003943" cy="146805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PIPELINE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4E2498-1D3A-420D-BAB0-B4A23AB5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1606858"/>
            <a:ext cx="11674136" cy="5086905"/>
          </a:xfrm>
        </p:spPr>
        <p:txBody>
          <a:bodyPr/>
          <a:lstStyle/>
          <a:p>
            <a:r>
              <a:rPr lang="it-IT" sz="2000" dirty="0"/>
              <a:t>Produzione dei vari dataset di </a:t>
            </a:r>
            <a:r>
              <a:rPr lang="it-IT" sz="2000" dirty="0" err="1"/>
              <a:t>train</a:t>
            </a:r>
            <a:r>
              <a:rPr lang="it-IT" sz="2000" dirty="0"/>
              <a:t>, </a:t>
            </a:r>
            <a:r>
              <a:rPr lang="it-IT" sz="2000" dirty="0" err="1"/>
              <a:t>development</a:t>
            </a:r>
            <a:r>
              <a:rPr lang="it-IT" sz="2000" dirty="0"/>
              <a:t> e test per le varie strategie (</a:t>
            </a:r>
            <a:r>
              <a:rPr lang="it-IT" sz="2000" dirty="0" err="1"/>
              <a:t>Polarity_datasetFT.jpynb</a:t>
            </a:r>
            <a:r>
              <a:rPr lang="it-IT" sz="2000" dirty="0"/>
              <a:t>)</a:t>
            </a:r>
          </a:p>
          <a:p>
            <a:r>
              <a:rPr lang="it-IT" sz="2000" b="1" i="1" dirty="0"/>
              <a:t>Strategia1</a:t>
            </a:r>
            <a:r>
              <a:rPr lang="it-IT" sz="2000" dirty="0"/>
              <a:t>: </a:t>
            </a:r>
            <a:r>
              <a:rPr lang="it-IT" sz="2000" dirty="0" err="1"/>
              <a:t>FineTuning</a:t>
            </a:r>
            <a:r>
              <a:rPr lang="it-IT" sz="2000" dirty="0"/>
              <a:t> BERT con dataset </a:t>
            </a:r>
            <a:r>
              <a:rPr lang="it-IT" sz="2000" i="1" dirty="0" err="1"/>
              <a:t>BookReviews</a:t>
            </a:r>
            <a:r>
              <a:rPr lang="it-IT" sz="2000" i="1" dirty="0"/>
              <a:t> EN </a:t>
            </a:r>
            <a:r>
              <a:rPr lang="it-IT" sz="2000" dirty="0"/>
              <a:t>annotate come </a:t>
            </a:r>
            <a:r>
              <a:rPr lang="it-IT" sz="2000" dirty="0" err="1"/>
              <a:t>train</a:t>
            </a:r>
            <a:r>
              <a:rPr lang="it-IT" sz="2000" dirty="0"/>
              <a:t> set, mantenendo annotazioni </a:t>
            </a:r>
            <a:r>
              <a:rPr lang="it-IT" sz="2000" i="1" dirty="0"/>
              <a:t>neutre</a:t>
            </a:r>
            <a:r>
              <a:rPr lang="it-IT" sz="2000" dirty="0"/>
              <a:t>, ed estrazione risultati tramite test set</a:t>
            </a:r>
          </a:p>
          <a:p>
            <a:r>
              <a:rPr lang="it-IT" sz="2000" b="1" i="1" dirty="0"/>
              <a:t>Strategia2</a:t>
            </a:r>
            <a:r>
              <a:rPr lang="it-IT" sz="2000" dirty="0"/>
              <a:t>: FT BERT con dataset </a:t>
            </a:r>
            <a:r>
              <a:rPr lang="it-IT" sz="2000" i="1" dirty="0" err="1"/>
              <a:t>BookReviews</a:t>
            </a:r>
            <a:r>
              <a:rPr lang="it-IT" sz="2000" i="1" dirty="0"/>
              <a:t> EN, </a:t>
            </a:r>
            <a:r>
              <a:rPr lang="it-IT" sz="2000" i="1" dirty="0" err="1"/>
              <a:t>MovieReviews</a:t>
            </a:r>
            <a:r>
              <a:rPr lang="it-IT" sz="2000" i="1" dirty="0"/>
              <a:t> KO e Social / </a:t>
            </a:r>
            <a:r>
              <a:rPr lang="it-IT" sz="2000" i="1" dirty="0" err="1"/>
              <a:t>HotelReviews</a:t>
            </a:r>
            <a:r>
              <a:rPr lang="it-IT" sz="2000" i="1" dirty="0"/>
              <a:t> IT </a:t>
            </a:r>
            <a:r>
              <a:rPr lang="it-IT" sz="2000" dirty="0"/>
              <a:t>annotate, mantenendo annotazioni </a:t>
            </a:r>
            <a:r>
              <a:rPr lang="it-IT" sz="2000" i="1" dirty="0"/>
              <a:t>neutre</a:t>
            </a:r>
            <a:r>
              <a:rPr lang="it-IT" sz="2000" dirty="0"/>
              <a:t> ed estrazione risultati</a:t>
            </a:r>
          </a:p>
          <a:p>
            <a:r>
              <a:rPr lang="it-IT" sz="2000" dirty="0"/>
              <a:t>Prima di trainare si utilizza il </a:t>
            </a:r>
            <a:r>
              <a:rPr lang="it-IT" sz="2000" i="1" dirty="0" err="1"/>
              <a:t>development</a:t>
            </a:r>
            <a:r>
              <a:rPr lang="it-IT" sz="2000" i="1" dirty="0"/>
              <a:t> set </a:t>
            </a:r>
            <a:r>
              <a:rPr lang="it-IT" sz="2000" dirty="0"/>
              <a:t>per determinare i migliori parametri per le reti neurali, a seconda della strategia</a:t>
            </a:r>
          </a:p>
          <a:p>
            <a:r>
              <a:rPr lang="it-IT" sz="2000" dirty="0"/>
              <a:t>Quale </a:t>
            </a:r>
            <a:r>
              <a:rPr lang="it-IT" sz="2000" i="1" dirty="0"/>
              <a:t>migliore strategia </a:t>
            </a:r>
            <a:r>
              <a:rPr lang="it-IT" sz="2000" dirty="0"/>
              <a:t>a livello di </a:t>
            </a:r>
            <a:r>
              <a:rPr lang="it-IT" sz="2000" dirty="0" err="1"/>
              <a:t>classification</a:t>
            </a:r>
            <a:r>
              <a:rPr lang="it-IT" sz="2000" dirty="0"/>
              <a:t> report tra 1 e 2?</a:t>
            </a:r>
          </a:p>
          <a:p>
            <a:r>
              <a:rPr lang="it-IT" sz="2000" dirty="0"/>
              <a:t>Confronto tra strategia migliore </a:t>
            </a:r>
            <a:r>
              <a:rPr lang="it-IT" sz="2000" i="1" u="sng" dirty="0"/>
              <a:t>includendo</a:t>
            </a:r>
            <a:r>
              <a:rPr lang="it-IT" sz="2000" i="1" dirty="0"/>
              <a:t> annotazioni neutre </a:t>
            </a:r>
            <a:r>
              <a:rPr lang="it-IT" sz="2000" dirty="0"/>
              <a:t>e strategia migliore </a:t>
            </a:r>
            <a:r>
              <a:rPr lang="it-IT" sz="2000" i="1" u="sng" dirty="0"/>
              <a:t>escludendo</a:t>
            </a:r>
            <a:r>
              <a:rPr lang="it-IT" sz="2000" i="1" dirty="0"/>
              <a:t> annotazioni neutre</a:t>
            </a:r>
            <a:r>
              <a:rPr lang="it-IT" sz="2000" dirty="0"/>
              <a:t>, basandosi sui </a:t>
            </a:r>
            <a:r>
              <a:rPr lang="it-IT" sz="2000" dirty="0" err="1"/>
              <a:t>classification</a:t>
            </a:r>
            <a:r>
              <a:rPr lang="it-IT" sz="2000" dirty="0"/>
              <a:t> report</a:t>
            </a:r>
          </a:p>
          <a:p>
            <a:r>
              <a:rPr lang="it-IT" sz="2000" dirty="0"/>
              <a:t>Scelta del modello migliore per predire i </a:t>
            </a:r>
            <a:r>
              <a:rPr lang="it-IT" sz="2000" dirty="0" err="1"/>
              <a:t>polarity</a:t>
            </a:r>
            <a:r>
              <a:rPr lang="it-IT" sz="2000" dirty="0"/>
              <a:t> score delle nostre reviews</a:t>
            </a:r>
          </a:p>
          <a:p>
            <a:endParaRPr lang="it-IT" dirty="0"/>
          </a:p>
          <a:p>
            <a:endParaRPr lang="it-IT" u="sng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858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9FCCC-FC2A-412C-B5F6-458D46FF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55661"/>
            <a:ext cx="11123212" cy="70781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CREAZIONE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FC346B-B60A-4A24-8F5F-8FEC7CA4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" y="932155"/>
            <a:ext cx="12071237" cy="5997405"/>
          </a:xfrm>
        </p:spPr>
        <p:txBody>
          <a:bodyPr>
            <a:normAutofit fontScale="62500" lnSpcReduction="20000"/>
          </a:bodyPr>
          <a:lstStyle/>
          <a:p>
            <a:r>
              <a:rPr lang="it-IT" i="1" dirty="0"/>
              <a:t>Annotazioni iniziali </a:t>
            </a:r>
            <a:r>
              <a:rPr lang="it-IT" dirty="0"/>
              <a:t>a disposizione per lingua per creare i set di dati:</a:t>
            </a:r>
          </a:p>
          <a:p>
            <a:pPr lvl="1"/>
            <a:r>
              <a:rPr lang="it-IT" b="1" dirty="0"/>
              <a:t>EN</a:t>
            </a:r>
            <a:r>
              <a:rPr lang="it-IT" dirty="0"/>
              <a:t>:  </a:t>
            </a:r>
            <a:r>
              <a:rPr lang="it-IT" i="1" dirty="0"/>
              <a:t>2K</a:t>
            </a:r>
            <a:r>
              <a:rPr lang="it-IT" dirty="0"/>
              <a:t> annotazioni     804 </a:t>
            </a:r>
            <a:r>
              <a:rPr lang="it-IT" dirty="0" err="1"/>
              <a:t>pos</a:t>
            </a:r>
            <a:r>
              <a:rPr lang="it-IT" dirty="0"/>
              <a:t>/ 314 </a:t>
            </a:r>
            <a:r>
              <a:rPr lang="it-IT" dirty="0" err="1"/>
              <a:t>neg</a:t>
            </a:r>
            <a:r>
              <a:rPr lang="it-IT" dirty="0"/>
              <a:t>/  933 </a:t>
            </a:r>
            <a:r>
              <a:rPr lang="it-IT" dirty="0" err="1"/>
              <a:t>neu</a:t>
            </a:r>
            <a:r>
              <a:rPr lang="it-IT" dirty="0"/>
              <a:t>       Dataset più importante </a:t>
            </a:r>
          </a:p>
          <a:p>
            <a:pPr lvl="1"/>
            <a:r>
              <a:rPr lang="it-IT" b="1" dirty="0"/>
              <a:t>IT</a:t>
            </a:r>
            <a:r>
              <a:rPr lang="it-IT" dirty="0"/>
              <a:t>:   </a:t>
            </a:r>
            <a:r>
              <a:rPr lang="it-IT" i="1" dirty="0"/>
              <a:t>12k</a:t>
            </a:r>
            <a:r>
              <a:rPr lang="it-IT" dirty="0"/>
              <a:t> annotazioni   6.5k </a:t>
            </a:r>
            <a:r>
              <a:rPr lang="it-IT" dirty="0" err="1"/>
              <a:t>pos</a:t>
            </a:r>
            <a:r>
              <a:rPr lang="it-IT" dirty="0"/>
              <a:t>/ 5k </a:t>
            </a:r>
            <a:r>
              <a:rPr lang="it-IT" dirty="0" err="1"/>
              <a:t>neg</a:t>
            </a:r>
            <a:r>
              <a:rPr lang="it-IT" dirty="0"/>
              <a:t>/    600 </a:t>
            </a:r>
            <a:r>
              <a:rPr lang="it-IT" dirty="0" err="1"/>
              <a:t>neu</a:t>
            </a:r>
            <a:r>
              <a:rPr lang="it-IT" dirty="0"/>
              <a:t>       Dataset meno importante per distanza domain e numero </a:t>
            </a:r>
            <a:r>
              <a:rPr lang="it-IT" dirty="0" err="1"/>
              <a:t>rec</a:t>
            </a:r>
            <a:r>
              <a:rPr lang="it-IT" dirty="0"/>
              <a:t> catturate IT</a:t>
            </a:r>
          </a:p>
          <a:p>
            <a:pPr lvl="1"/>
            <a:r>
              <a:rPr lang="it-IT" b="1" dirty="0"/>
              <a:t>KO</a:t>
            </a:r>
            <a:r>
              <a:rPr lang="it-IT" dirty="0"/>
              <a:t>: </a:t>
            </a:r>
            <a:r>
              <a:rPr lang="it-IT" i="1" dirty="0"/>
              <a:t>197k</a:t>
            </a:r>
            <a:r>
              <a:rPr lang="it-IT" dirty="0"/>
              <a:t> annotazioni 98k </a:t>
            </a:r>
            <a:r>
              <a:rPr lang="it-IT" dirty="0" err="1"/>
              <a:t>pos</a:t>
            </a:r>
            <a:r>
              <a:rPr lang="it-IT" dirty="0"/>
              <a:t>/ 98k </a:t>
            </a:r>
            <a:r>
              <a:rPr lang="it-IT" dirty="0" err="1"/>
              <a:t>neg</a:t>
            </a:r>
            <a:r>
              <a:rPr lang="it-IT" dirty="0"/>
              <a:t>                          Secondo dataset più importante per vicinanze di domain ad EN </a:t>
            </a:r>
          </a:p>
          <a:p>
            <a:pPr lvl="1"/>
            <a:endParaRPr lang="it-IT" dirty="0"/>
          </a:p>
          <a:p>
            <a:r>
              <a:rPr lang="it-IT" dirty="0"/>
              <a:t>I dataset creati rispecchiano le proporzioni di </a:t>
            </a:r>
            <a:r>
              <a:rPr lang="it-IT" dirty="0" err="1"/>
              <a:t>pos</a:t>
            </a:r>
            <a:r>
              <a:rPr lang="it-IT" dirty="0"/>
              <a:t>/</a:t>
            </a:r>
            <a:r>
              <a:rPr lang="it-IT" dirty="0" err="1"/>
              <a:t>neg</a:t>
            </a:r>
            <a:r>
              <a:rPr lang="it-IT" dirty="0"/>
              <a:t>/</a:t>
            </a:r>
            <a:r>
              <a:rPr lang="it-IT" dirty="0" err="1"/>
              <a:t>neu</a:t>
            </a:r>
            <a:r>
              <a:rPr lang="it-IT" dirty="0"/>
              <a:t> viste sopra</a:t>
            </a:r>
          </a:p>
          <a:p>
            <a:endParaRPr lang="it-IT" dirty="0"/>
          </a:p>
          <a:p>
            <a:r>
              <a:rPr lang="it-IT" dirty="0"/>
              <a:t>Composizione ad hoc di dataset </a:t>
            </a:r>
            <a:r>
              <a:rPr lang="it-IT" i="1" dirty="0"/>
              <a:t>Train, Test, Dev </a:t>
            </a:r>
            <a:r>
              <a:rPr lang="it-IT" dirty="0"/>
              <a:t>(</a:t>
            </a:r>
            <a:r>
              <a:rPr lang="it-IT" dirty="0" err="1"/>
              <a:t>Holdout</a:t>
            </a:r>
            <a:r>
              <a:rPr lang="it-IT" dirty="0"/>
              <a:t> 60%-30%-10%):</a:t>
            </a:r>
          </a:p>
          <a:p>
            <a:pPr lvl="1"/>
            <a:r>
              <a:rPr lang="it-IT" b="1" dirty="0"/>
              <a:t>Train: </a:t>
            </a:r>
          </a:p>
          <a:p>
            <a:pPr lvl="2"/>
            <a:r>
              <a:rPr lang="it-IT" dirty="0"/>
              <a:t>Vengono creati diversi set di </a:t>
            </a:r>
            <a:r>
              <a:rPr lang="it-IT" dirty="0" err="1"/>
              <a:t>train</a:t>
            </a:r>
            <a:r>
              <a:rPr lang="it-IT" dirty="0"/>
              <a:t> a seconda della strategia: </a:t>
            </a:r>
          </a:p>
          <a:p>
            <a:pPr lvl="3"/>
            <a:r>
              <a:rPr lang="it-IT" b="1" dirty="0"/>
              <a:t>Train1</a:t>
            </a:r>
            <a:r>
              <a:rPr lang="it-IT" dirty="0"/>
              <a:t>: </a:t>
            </a:r>
            <a:r>
              <a:rPr lang="it-IT" dirty="0" err="1"/>
              <a:t>train</a:t>
            </a:r>
            <a:r>
              <a:rPr lang="it-IT" dirty="0"/>
              <a:t> set composto da annotazioni </a:t>
            </a:r>
            <a:r>
              <a:rPr lang="it-IT" i="1" dirty="0"/>
              <a:t>EN </a:t>
            </a:r>
            <a:r>
              <a:rPr lang="it-IT" i="1" dirty="0" err="1"/>
              <a:t>BookReviews</a:t>
            </a:r>
            <a:r>
              <a:rPr lang="it-IT" i="1" dirty="0"/>
              <a:t> (mono </a:t>
            </a:r>
            <a:r>
              <a:rPr lang="it-IT" i="1" dirty="0" err="1"/>
              <a:t>language</a:t>
            </a:r>
            <a:r>
              <a:rPr lang="it-IT" i="1" dirty="0"/>
              <a:t>/ mono domain)</a:t>
            </a:r>
          </a:p>
          <a:p>
            <a:pPr lvl="3"/>
            <a:r>
              <a:rPr lang="it-IT" b="1" dirty="0"/>
              <a:t>Train2</a:t>
            </a:r>
            <a:r>
              <a:rPr lang="it-IT" dirty="0"/>
              <a:t>: inserimento </a:t>
            </a:r>
            <a:r>
              <a:rPr lang="it-IT" i="1" dirty="0"/>
              <a:t>di IT </a:t>
            </a:r>
            <a:r>
              <a:rPr lang="it-IT" i="1" dirty="0" err="1"/>
              <a:t>HotelReviews</a:t>
            </a:r>
            <a:r>
              <a:rPr lang="it-IT" i="1" dirty="0"/>
              <a:t> e Social e KO Movie reviews oltre a EN  </a:t>
            </a:r>
            <a:r>
              <a:rPr lang="it-IT" i="1" dirty="0" err="1"/>
              <a:t>BookReviews</a:t>
            </a:r>
            <a:r>
              <a:rPr lang="it-IT" i="1" dirty="0"/>
              <a:t> </a:t>
            </a:r>
            <a:r>
              <a:rPr lang="it-IT" dirty="0"/>
              <a:t>(fino ad </a:t>
            </a:r>
            <a:r>
              <a:rPr lang="it-IT" i="1" dirty="0"/>
              <a:t>80k </a:t>
            </a:r>
            <a:r>
              <a:rPr lang="it-IT" dirty="0"/>
              <a:t>recensioni usate per training)</a:t>
            </a:r>
          </a:p>
          <a:p>
            <a:pPr lvl="3"/>
            <a:r>
              <a:rPr lang="it-IT" b="1" dirty="0"/>
              <a:t>Train3</a:t>
            </a:r>
            <a:r>
              <a:rPr lang="it-IT" dirty="0"/>
              <a:t>:</a:t>
            </a:r>
            <a:r>
              <a:rPr lang="it-IT" i="1" dirty="0"/>
              <a:t> livellamento </a:t>
            </a:r>
            <a:r>
              <a:rPr lang="it-IT" dirty="0"/>
              <a:t>tra le osservazioni utilizzate per la lingua (prima </a:t>
            </a:r>
            <a:r>
              <a:rPr lang="it-IT" i="1" dirty="0"/>
              <a:t>stesso numero </a:t>
            </a:r>
            <a:r>
              <a:rPr lang="it-IT" dirty="0"/>
              <a:t>di recensioni per IT-EN-KO, poi </a:t>
            </a:r>
            <a:r>
              <a:rPr lang="it-IT" i="1" dirty="0"/>
              <a:t>livellamento</a:t>
            </a:r>
            <a:r>
              <a:rPr lang="it-IT" dirty="0"/>
              <a:t> tra IT e KO)</a:t>
            </a:r>
          </a:p>
          <a:p>
            <a:pPr lvl="3"/>
            <a:r>
              <a:rPr lang="it-IT" b="1" dirty="0"/>
              <a:t>Train4</a:t>
            </a:r>
            <a:r>
              <a:rPr lang="it-IT" dirty="0"/>
              <a:t>: stesso di 1,2,3 ma escludendo le neutre (multi </a:t>
            </a:r>
            <a:r>
              <a:rPr lang="it-IT" dirty="0" err="1"/>
              <a:t>language</a:t>
            </a:r>
            <a:r>
              <a:rPr lang="it-IT" dirty="0"/>
              <a:t>/ multi domain come 2 e 3)</a:t>
            </a:r>
          </a:p>
          <a:p>
            <a:pPr lvl="2"/>
            <a:r>
              <a:rPr lang="it-IT" dirty="0"/>
              <a:t>In generale si crea un </a:t>
            </a:r>
            <a:r>
              <a:rPr lang="it-IT" dirty="0" err="1"/>
              <a:t>train</a:t>
            </a:r>
            <a:r>
              <a:rPr lang="it-IT" dirty="0"/>
              <a:t> set pescando a campione il 60% delle osservazioni dal totale ripartito su ogni lingua (e quindi su ogni domain)</a:t>
            </a:r>
          </a:p>
          <a:p>
            <a:pPr marL="914400" lvl="2" indent="0">
              <a:buNone/>
            </a:pPr>
            <a:endParaRPr lang="it-IT" dirty="0"/>
          </a:p>
          <a:p>
            <a:pPr lvl="1"/>
            <a:r>
              <a:rPr lang="it-IT" b="1" dirty="0"/>
              <a:t>Test:</a:t>
            </a:r>
          </a:p>
          <a:p>
            <a:pPr lvl="2"/>
            <a:r>
              <a:rPr lang="it-IT" dirty="0"/>
              <a:t>30% delle osservazioni per lingua con livellamento KO per equilibrare (altrimenti le reviews coreane risultano essere troppe più delle altre)</a:t>
            </a:r>
          </a:p>
          <a:p>
            <a:pPr lvl="2"/>
            <a:r>
              <a:rPr lang="it-IT" b="1" dirty="0"/>
              <a:t>Test set1 </a:t>
            </a:r>
            <a:r>
              <a:rPr lang="it-IT" i="1" dirty="0"/>
              <a:t>unico</a:t>
            </a:r>
            <a:r>
              <a:rPr lang="it-IT" dirty="0"/>
              <a:t> per avere uniformità nel confronto tra strategie che prevedono </a:t>
            </a:r>
            <a:r>
              <a:rPr lang="it-IT" i="1" u="sng" dirty="0"/>
              <a:t>inclusione</a:t>
            </a:r>
            <a:r>
              <a:rPr lang="it-IT" dirty="0"/>
              <a:t> delle neutre</a:t>
            </a:r>
          </a:p>
          <a:p>
            <a:pPr lvl="2"/>
            <a:r>
              <a:rPr lang="it-IT" i="1" dirty="0"/>
              <a:t>8250</a:t>
            </a:r>
            <a:r>
              <a:rPr lang="it-IT" dirty="0"/>
              <a:t> osservazioni: 615 EN, 3635 IT, 4000 KO (limite a 4000 per livellare)</a:t>
            </a:r>
          </a:p>
          <a:p>
            <a:pPr lvl="2"/>
            <a:r>
              <a:rPr lang="it-IT" b="1" dirty="0"/>
              <a:t>Test set2 </a:t>
            </a:r>
            <a:r>
              <a:rPr lang="it-IT" i="1" dirty="0"/>
              <a:t>unico</a:t>
            </a:r>
            <a:r>
              <a:rPr lang="it-IT" dirty="0"/>
              <a:t> per avere uniformità nel confronto tra strategie che prevedono </a:t>
            </a:r>
            <a:r>
              <a:rPr lang="it-IT" i="1" u="sng" dirty="0"/>
              <a:t>esclusione</a:t>
            </a:r>
            <a:r>
              <a:rPr lang="it-IT" dirty="0"/>
              <a:t> delle neutre </a:t>
            </a:r>
          </a:p>
          <a:p>
            <a:pPr lvl="2"/>
            <a:r>
              <a:rPr lang="it-IT" dirty="0"/>
              <a:t>Stesse proporzioni di Test set1, ma escludendo le neutre (</a:t>
            </a:r>
            <a:r>
              <a:rPr lang="it-IT" i="1" dirty="0"/>
              <a:t>7900</a:t>
            </a:r>
            <a:r>
              <a:rPr lang="it-IT" dirty="0"/>
              <a:t> reviews circa)</a:t>
            </a:r>
          </a:p>
          <a:p>
            <a:pPr marL="914400" lvl="2" indent="0">
              <a:buNone/>
            </a:pPr>
            <a:endParaRPr lang="it-IT" u="sng" dirty="0"/>
          </a:p>
          <a:p>
            <a:pPr lvl="1"/>
            <a:r>
              <a:rPr lang="it-IT" b="1" dirty="0"/>
              <a:t>Dev:</a:t>
            </a:r>
          </a:p>
          <a:p>
            <a:pPr lvl="2"/>
            <a:r>
              <a:rPr lang="it-IT" dirty="0"/>
              <a:t>10% delle osservazioni per lingua (con livellamento per KO)</a:t>
            </a:r>
          </a:p>
          <a:p>
            <a:pPr lvl="2"/>
            <a:r>
              <a:rPr lang="it-IT" dirty="0"/>
              <a:t>utilizzato per selezionare i migliori parametri di utilizzo della rete neurale (</a:t>
            </a:r>
            <a:r>
              <a:rPr lang="it-IT" i="1" dirty="0"/>
              <a:t>learning rate e batch size</a:t>
            </a:r>
            <a:r>
              <a:rPr lang="it-IT" dirty="0"/>
              <a:t>) a seconda della strategia di </a:t>
            </a:r>
            <a:r>
              <a:rPr lang="it-IT" dirty="0" err="1"/>
              <a:t>train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94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E6C0B-4122-4C9B-B3D1-F0A9477D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2" y="0"/>
            <a:ext cx="11585050" cy="914400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CONFRONTO STRAT1 vs STRAT2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14A73-85A3-4A50-B6B1-60560A6C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2" y="1144988"/>
            <a:ext cx="11767930" cy="5629524"/>
          </a:xfrm>
        </p:spPr>
        <p:txBody>
          <a:bodyPr>
            <a:normAutofit fontScale="85000" lnSpcReduction="20000"/>
          </a:bodyPr>
          <a:lstStyle/>
          <a:p>
            <a:r>
              <a:rPr lang="it-IT" sz="1900" dirty="0"/>
              <a:t>Il </a:t>
            </a:r>
            <a:r>
              <a:rPr lang="it-IT" sz="1900" i="1" dirty="0"/>
              <a:t>confronto</a:t>
            </a:r>
            <a:r>
              <a:rPr lang="it-IT" sz="1900" dirty="0"/>
              <a:t> presuppone le seguenti </a:t>
            </a:r>
            <a:r>
              <a:rPr lang="it-IT" sz="1900" i="1" dirty="0"/>
              <a:t>fasi</a:t>
            </a:r>
            <a:r>
              <a:rPr lang="it-IT" sz="1900" dirty="0"/>
              <a:t>:</a:t>
            </a:r>
          </a:p>
          <a:p>
            <a:pPr lvl="1"/>
            <a:r>
              <a:rPr lang="it-IT" sz="1900" i="1" dirty="0"/>
              <a:t>Development</a:t>
            </a:r>
            <a:r>
              <a:rPr lang="it-IT" sz="1900" dirty="0"/>
              <a:t> </a:t>
            </a:r>
            <a:r>
              <a:rPr lang="it-IT" sz="1900" dirty="0" err="1"/>
              <a:t>phase</a:t>
            </a:r>
            <a:r>
              <a:rPr lang="it-IT" sz="1900" dirty="0"/>
              <a:t> per selezionare i parametri per le varie strategie</a:t>
            </a:r>
          </a:p>
          <a:p>
            <a:pPr lvl="1"/>
            <a:r>
              <a:rPr lang="it-IT" sz="1900" i="1" dirty="0"/>
              <a:t>Training</a:t>
            </a:r>
            <a:r>
              <a:rPr lang="it-IT" sz="1900" dirty="0"/>
              <a:t> del modello </a:t>
            </a:r>
            <a:r>
              <a:rPr lang="it-IT" sz="1900" dirty="0" err="1"/>
              <a:t>Distil-mBERT</a:t>
            </a:r>
            <a:r>
              <a:rPr lang="it-IT" sz="1900" dirty="0"/>
              <a:t> con i vari set di </a:t>
            </a:r>
            <a:r>
              <a:rPr lang="it-IT" sz="1900" dirty="0" err="1"/>
              <a:t>train</a:t>
            </a:r>
            <a:endParaRPr lang="it-IT" sz="1900" dirty="0"/>
          </a:p>
          <a:p>
            <a:pPr lvl="1"/>
            <a:r>
              <a:rPr lang="it-IT" sz="1900" dirty="0"/>
              <a:t>Calcolo delle statistiche per </a:t>
            </a:r>
            <a:r>
              <a:rPr lang="it-IT" sz="1900" dirty="0" err="1"/>
              <a:t>classification</a:t>
            </a:r>
            <a:r>
              <a:rPr lang="it-IT" sz="1900" dirty="0"/>
              <a:t> </a:t>
            </a:r>
            <a:r>
              <a:rPr lang="it-IT" sz="1900" i="1" dirty="0"/>
              <a:t>(F1, </a:t>
            </a:r>
            <a:r>
              <a:rPr lang="it-IT" sz="1900" i="1" dirty="0" err="1"/>
              <a:t>accuracy</a:t>
            </a:r>
            <a:r>
              <a:rPr lang="it-IT" sz="1900" i="1" dirty="0"/>
              <a:t>) sul test set</a:t>
            </a:r>
          </a:p>
          <a:p>
            <a:pPr lvl="1"/>
            <a:r>
              <a:rPr lang="it-IT" sz="1900" i="1" dirty="0"/>
              <a:t>Confronto generale e per domain </a:t>
            </a:r>
            <a:r>
              <a:rPr lang="it-IT" sz="1900" dirty="0"/>
              <a:t>(quindi per lingua) per decidere chi è migliore</a:t>
            </a:r>
          </a:p>
          <a:p>
            <a:pPr marL="457200" lvl="1" indent="0">
              <a:buNone/>
            </a:pPr>
            <a:endParaRPr lang="it-IT" sz="1900" dirty="0"/>
          </a:p>
          <a:p>
            <a:r>
              <a:rPr lang="it-IT" sz="1900" b="1" dirty="0"/>
              <a:t>Risultati:</a:t>
            </a:r>
            <a:endParaRPr lang="it-IT" sz="1900" dirty="0"/>
          </a:p>
          <a:p>
            <a:pPr lvl="1"/>
            <a:r>
              <a:rPr lang="it-IT" sz="1900" dirty="0"/>
              <a:t>Il modello trainato solo con EN è molto </a:t>
            </a:r>
            <a:r>
              <a:rPr lang="it-IT" sz="1900" i="1" dirty="0"/>
              <a:t>meno performante </a:t>
            </a:r>
            <a:r>
              <a:rPr lang="it-IT" sz="1900" dirty="0"/>
              <a:t>di quelli trainati anche con IT e KO (</a:t>
            </a:r>
            <a:r>
              <a:rPr lang="it-IT" sz="1900" i="1" dirty="0"/>
              <a:t>39% di </a:t>
            </a:r>
            <a:r>
              <a:rPr lang="it-IT" sz="1900" i="1" dirty="0" err="1"/>
              <a:t>accuracy</a:t>
            </a:r>
            <a:r>
              <a:rPr lang="it-IT" sz="1900" i="1" dirty="0"/>
              <a:t> media contro 80% per le altre strategie</a:t>
            </a:r>
            <a:r>
              <a:rPr lang="it-IT" sz="1900" dirty="0"/>
              <a:t>). Questo non dipende solo dalla struttura del test set (che comprende EN,IT,KO), infatti analizzando le </a:t>
            </a:r>
            <a:r>
              <a:rPr lang="it-IT" sz="1900" dirty="0" err="1"/>
              <a:t>predictions</a:t>
            </a:r>
            <a:r>
              <a:rPr lang="it-IT" sz="1900" dirty="0"/>
              <a:t> </a:t>
            </a:r>
            <a:r>
              <a:rPr lang="it-IT" sz="1900" i="1" u="sng" dirty="0"/>
              <a:t>separatamente </a:t>
            </a:r>
            <a:r>
              <a:rPr lang="it-IT" sz="1900" dirty="0"/>
              <a:t>per domain e lingua si nota un </a:t>
            </a:r>
            <a:r>
              <a:rPr lang="it-IT" sz="1900" i="1" dirty="0"/>
              <a:t>crescere delle performance </a:t>
            </a:r>
            <a:r>
              <a:rPr lang="it-IT" sz="1900" dirty="0"/>
              <a:t>anche per </a:t>
            </a:r>
            <a:r>
              <a:rPr lang="it-IT" sz="1900" i="1" dirty="0"/>
              <a:t>EN</a:t>
            </a:r>
            <a:r>
              <a:rPr lang="it-IT" sz="1900" dirty="0"/>
              <a:t> inserendo IT e KO nel </a:t>
            </a:r>
            <a:r>
              <a:rPr lang="it-IT" sz="1900" dirty="0" err="1"/>
              <a:t>train</a:t>
            </a:r>
            <a:endParaRPr lang="it-IT" sz="1900" dirty="0"/>
          </a:p>
          <a:p>
            <a:pPr marL="457200" lvl="1" indent="0">
              <a:buNone/>
            </a:pPr>
            <a:endParaRPr lang="it-IT" sz="1900" dirty="0"/>
          </a:p>
          <a:p>
            <a:pPr lvl="1"/>
            <a:r>
              <a:rPr lang="it-IT" sz="1900" dirty="0"/>
              <a:t>Il modello più performante </a:t>
            </a:r>
            <a:r>
              <a:rPr lang="it-IT" sz="1900" i="1" dirty="0"/>
              <a:t>tra i multi-domain e multi-</a:t>
            </a:r>
            <a:r>
              <a:rPr lang="it-IT" sz="1900" i="1" dirty="0" err="1"/>
              <a:t>language</a:t>
            </a:r>
            <a:r>
              <a:rPr lang="it-IT" sz="1900" i="1" dirty="0"/>
              <a:t> </a:t>
            </a:r>
            <a:r>
              <a:rPr lang="it-IT" sz="1900" b="1" dirty="0"/>
              <a:t>non è </a:t>
            </a:r>
            <a:r>
              <a:rPr lang="it-IT" sz="1900" dirty="0"/>
              <a:t>quello con il maggior numero di recensioni nel </a:t>
            </a:r>
            <a:r>
              <a:rPr lang="it-IT" sz="1900" dirty="0" err="1"/>
              <a:t>train</a:t>
            </a:r>
            <a:r>
              <a:rPr lang="it-IT" sz="1900" dirty="0"/>
              <a:t> set (totalmente sbilanciato a favore di KO quindi), bensì quello composto da un numero </a:t>
            </a:r>
            <a:r>
              <a:rPr lang="it-IT" sz="1900" i="1" dirty="0"/>
              <a:t>equilibrato di recensioni</a:t>
            </a:r>
            <a:r>
              <a:rPr lang="it-IT" sz="1900" dirty="0"/>
              <a:t> tra </a:t>
            </a:r>
            <a:r>
              <a:rPr lang="it-IT" sz="1900" i="1" dirty="0"/>
              <a:t>IT e KO </a:t>
            </a:r>
            <a:r>
              <a:rPr lang="it-IT" sz="1900" dirty="0"/>
              <a:t>(via di mezzo con </a:t>
            </a:r>
            <a:r>
              <a:rPr lang="it-IT" sz="1900" i="1" dirty="0"/>
              <a:t>1300</a:t>
            </a:r>
            <a:r>
              <a:rPr lang="it-IT" sz="1900" dirty="0"/>
              <a:t> EN reviews, </a:t>
            </a:r>
            <a:r>
              <a:rPr lang="it-IT" sz="1900" i="1" dirty="0"/>
              <a:t>8000</a:t>
            </a:r>
            <a:r>
              <a:rPr lang="it-IT" sz="1900" dirty="0"/>
              <a:t> IT, </a:t>
            </a:r>
            <a:r>
              <a:rPr lang="it-IT" sz="1900" i="1" dirty="0"/>
              <a:t>9000</a:t>
            </a:r>
            <a:r>
              <a:rPr lang="it-IT" sz="1900" dirty="0"/>
              <a:t> KO </a:t>
            </a:r>
            <a:r>
              <a:rPr lang="it-IT" sz="1900" dirty="0" err="1"/>
              <a:t>cira</a:t>
            </a:r>
            <a:r>
              <a:rPr lang="it-IT" sz="1900" dirty="0"/>
              <a:t>)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Aumentando le reviews coreane nel </a:t>
            </a:r>
            <a:r>
              <a:rPr lang="it-IT" sz="1900" dirty="0" err="1"/>
              <a:t>train</a:t>
            </a:r>
            <a:r>
              <a:rPr lang="it-IT" sz="1900" dirty="0"/>
              <a:t> set si ottiene una migliore </a:t>
            </a:r>
            <a:r>
              <a:rPr lang="it-IT" sz="1900" dirty="0" err="1"/>
              <a:t>accuracy</a:t>
            </a:r>
            <a:r>
              <a:rPr lang="it-IT" sz="1900" dirty="0"/>
              <a:t> su </a:t>
            </a:r>
            <a:r>
              <a:rPr lang="it-IT" sz="1900" i="1" dirty="0" err="1"/>
              <a:t>pos</a:t>
            </a:r>
            <a:r>
              <a:rPr lang="it-IT" sz="1900" i="1" dirty="0"/>
              <a:t>/</a:t>
            </a:r>
            <a:r>
              <a:rPr lang="it-IT" sz="1900" i="1" dirty="0" err="1"/>
              <a:t>neg</a:t>
            </a:r>
            <a:r>
              <a:rPr lang="it-IT" sz="1900" i="1" dirty="0"/>
              <a:t> </a:t>
            </a:r>
            <a:r>
              <a:rPr lang="it-IT" sz="1900" dirty="0"/>
              <a:t>ed una peggiore </a:t>
            </a:r>
            <a:r>
              <a:rPr lang="it-IT" sz="1900" dirty="0" err="1"/>
              <a:t>accuracy</a:t>
            </a:r>
            <a:r>
              <a:rPr lang="it-IT" sz="1900" dirty="0"/>
              <a:t> su</a:t>
            </a:r>
            <a:r>
              <a:rPr lang="it-IT" sz="1900" i="1" dirty="0"/>
              <a:t> neutre </a:t>
            </a:r>
            <a:r>
              <a:rPr lang="it-IT" sz="1900" dirty="0"/>
              <a:t>per tutte le strategie multi </a:t>
            </a:r>
            <a:r>
              <a:rPr lang="it-IT" sz="1900" dirty="0" err="1"/>
              <a:t>language</a:t>
            </a:r>
            <a:r>
              <a:rPr lang="it-IT" sz="1900" dirty="0"/>
              <a:t>/ multi domain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A livello generale le performance di questi due modelli citati sono uguali di fatto, ma a livello di </a:t>
            </a:r>
            <a:r>
              <a:rPr lang="it-IT" sz="1900" i="1" dirty="0"/>
              <a:t>risorse computazionali </a:t>
            </a:r>
            <a:r>
              <a:rPr lang="it-IT" sz="1900" dirty="0"/>
              <a:t>utilizzate vince quello più snello ovviamente</a:t>
            </a:r>
          </a:p>
          <a:p>
            <a:pPr lvl="1"/>
            <a:endParaRPr lang="it-IT" sz="1900" dirty="0"/>
          </a:p>
          <a:p>
            <a:pPr lvl="1"/>
            <a:r>
              <a:rPr lang="it-IT" sz="1900" dirty="0"/>
              <a:t>Effettivamente, il dataset più importante per il noi è quello EN, dal momento che il maggior numero di </a:t>
            </a:r>
            <a:r>
              <a:rPr lang="it-IT" sz="1900" dirty="0" err="1"/>
              <a:t>rencsioni</a:t>
            </a:r>
            <a:r>
              <a:rPr lang="it-IT" sz="1900" dirty="0"/>
              <a:t> raccolte sono in lingua inglese e di domain </a:t>
            </a:r>
            <a:r>
              <a:rPr lang="it-IT" sz="1900" dirty="0" err="1"/>
              <a:t>BookReviews</a:t>
            </a:r>
            <a:r>
              <a:rPr lang="it-IT" sz="1900" dirty="0"/>
              <a:t>, per cui bisogna cercare di inserire meno rumore possibile a livello di domain, per cui troppe recensioni KO potrebbero fuorviare (ipotesi confermata dai risultati)</a:t>
            </a:r>
          </a:p>
          <a:p>
            <a:pPr lvl="1"/>
            <a:r>
              <a:rPr lang="it-IT" sz="1900" dirty="0"/>
              <a:t>Tutti i modelli sono meglio performanti rispetto alle baseline, la quale riporta un’</a:t>
            </a:r>
            <a:r>
              <a:rPr lang="it-IT" sz="1900" dirty="0" err="1"/>
              <a:t>accuracy</a:t>
            </a:r>
            <a:r>
              <a:rPr lang="it-IT" sz="1900" dirty="0"/>
              <a:t> media intorno al 40%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552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B712F-72B2-42C6-B0DD-1B477E2B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" y="71561"/>
            <a:ext cx="11744077" cy="926328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ESCLUSIONE RECENSIONI NEUTRE?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80EB18-503E-4CBE-B7B0-6592C500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4257"/>
            <a:ext cx="12191999" cy="5593742"/>
          </a:xfrm>
        </p:spPr>
        <p:txBody>
          <a:bodyPr>
            <a:normAutofit fontScale="85000" lnSpcReduction="20000"/>
          </a:bodyPr>
          <a:lstStyle/>
          <a:p>
            <a:r>
              <a:rPr lang="it-IT" sz="2000" b="1" dirty="0"/>
              <a:t>Osservazioni e dubbi:</a:t>
            </a:r>
          </a:p>
          <a:p>
            <a:pPr marL="0" indent="0">
              <a:buNone/>
            </a:pPr>
            <a:endParaRPr lang="it-IT" sz="2000" dirty="0"/>
          </a:p>
          <a:p>
            <a:pPr lvl="1"/>
            <a:r>
              <a:rPr lang="it-IT" sz="2000" dirty="0"/>
              <a:t>Il modello selezionato come vincente </a:t>
            </a:r>
            <a:r>
              <a:rPr lang="it-IT" sz="2000" i="1" dirty="0"/>
              <a:t>includendo le neutre </a:t>
            </a:r>
            <a:r>
              <a:rPr lang="it-IT" sz="2000" dirty="0"/>
              <a:t>ottiene una performance generale migliore di almeno </a:t>
            </a:r>
            <a:r>
              <a:rPr lang="it-IT" sz="2000" b="1" i="1" dirty="0"/>
              <a:t>5% in </a:t>
            </a:r>
            <a:r>
              <a:rPr lang="it-IT" sz="2000" b="1" i="1" dirty="0" err="1"/>
              <a:t>accuracy</a:t>
            </a:r>
            <a:r>
              <a:rPr lang="it-IT" sz="2000" b="1" i="1" dirty="0"/>
              <a:t> </a:t>
            </a:r>
            <a:r>
              <a:rPr lang="it-IT" sz="2000" dirty="0"/>
              <a:t>rispetto agli altri, a quasi </a:t>
            </a:r>
            <a:r>
              <a:rPr lang="it-IT" sz="2000" i="1" dirty="0"/>
              <a:t>parità di performance </a:t>
            </a:r>
            <a:r>
              <a:rPr lang="it-IT" sz="2000" dirty="0"/>
              <a:t>per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 generale e nei vari domain/lingue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Le nostre recensioni saranno </a:t>
            </a:r>
            <a:r>
              <a:rPr lang="it-IT" sz="2000" i="1" dirty="0"/>
              <a:t>divise in frasi</a:t>
            </a:r>
            <a:r>
              <a:rPr lang="it-IT" sz="2000" dirty="0"/>
              <a:t>, per cui l'impatto delle neutre si affievolisce nel calcolo dello score finale, per cui, avendo performance che superano </a:t>
            </a:r>
            <a:r>
              <a:rPr lang="it-IT" sz="2000" i="1" dirty="0"/>
              <a:t>l’80% di </a:t>
            </a:r>
            <a:r>
              <a:rPr lang="it-IT" sz="2000" i="1" dirty="0" err="1"/>
              <a:t>accuracy</a:t>
            </a:r>
            <a:r>
              <a:rPr lang="it-IT" sz="2000" i="1" dirty="0"/>
              <a:t> </a:t>
            </a:r>
            <a:r>
              <a:rPr lang="it-IT" sz="2000" dirty="0"/>
              <a:t>per i modelli che includono le neutre, </a:t>
            </a:r>
            <a:r>
              <a:rPr lang="it-IT" sz="2000" i="1" dirty="0" err="1"/>
              <a:t>perchè</a:t>
            </a:r>
            <a:r>
              <a:rPr lang="it-IT" sz="2000" i="1" dirty="0"/>
              <a:t> escluderle</a:t>
            </a:r>
            <a:r>
              <a:rPr lang="it-IT" sz="2000" dirty="0"/>
              <a:t>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Con questo metodo di spezzettamento possono uscire comunque recensioni neutre dallo score (se si bilanciano i risultati), per cui può essere meglio </a:t>
            </a:r>
            <a:r>
              <a:rPr lang="it-IT" sz="2000" i="1" dirty="0"/>
              <a:t>privilegiare la performance assoluta </a:t>
            </a:r>
            <a:r>
              <a:rPr lang="it-IT" sz="2000" dirty="0"/>
              <a:t>del modello ed </a:t>
            </a:r>
            <a:r>
              <a:rPr lang="it-IT" sz="2000" i="1" dirty="0"/>
              <a:t>escludere le neutre</a:t>
            </a:r>
            <a:r>
              <a:rPr lang="it-IT" sz="2000" dirty="0"/>
              <a:t>, </a:t>
            </a:r>
            <a:r>
              <a:rPr lang="it-IT" sz="2000" dirty="0" err="1"/>
              <a:t>purchè</a:t>
            </a:r>
            <a:r>
              <a:rPr lang="it-IT" sz="2000" dirty="0"/>
              <a:t> la performance del modello sia significativamente migliore?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Tuttavia </a:t>
            </a:r>
            <a:r>
              <a:rPr lang="it-IT" sz="2000" i="1" dirty="0"/>
              <a:t>esistono sicuramente frasi neutre </a:t>
            </a:r>
            <a:r>
              <a:rPr lang="it-IT" sz="2000" dirty="0"/>
              <a:t>nel nostro pacchetto di recensioni, perché dunque classificarle per forza come negative o positive, distorcendo l’analisi?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Si consideri che la maggior parte delle nostre recensioni raccolte è in </a:t>
            </a:r>
            <a:r>
              <a:rPr lang="it-IT" sz="2000" b="1" dirty="0"/>
              <a:t>inglese</a:t>
            </a:r>
            <a:r>
              <a:rPr lang="it-IT" sz="2000" dirty="0"/>
              <a:t> e di </a:t>
            </a:r>
            <a:r>
              <a:rPr lang="it-IT" sz="2000" b="1" dirty="0"/>
              <a:t>domain </a:t>
            </a:r>
            <a:r>
              <a:rPr lang="it-IT" sz="2000" b="1" dirty="0" err="1"/>
              <a:t>BookReviews</a:t>
            </a:r>
            <a:r>
              <a:rPr lang="it-IT" sz="2000" dirty="0"/>
              <a:t>, quindi il </a:t>
            </a:r>
            <a:r>
              <a:rPr lang="it-IT" sz="2000" i="1" dirty="0"/>
              <a:t>set di annotazione EN è per distacco il più importante</a:t>
            </a:r>
            <a:r>
              <a:rPr lang="it-IT" sz="2000" dirty="0"/>
              <a:t>, ed è composto per il 40% da frasi annotate come neutre. Scartarle sarebbe una grave perdita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Quante recensioni coreane vengono classificate come neutre dal modello che include le neutre nel </a:t>
            </a:r>
            <a:r>
              <a:rPr lang="it-IT" sz="2000" dirty="0" err="1"/>
              <a:t>train</a:t>
            </a:r>
            <a:r>
              <a:rPr lang="it-IT" sz="2000" dirty="0"/>
              <a:t>? </a:t>
            </a:r>
            <a:r>
              <a:rPr lang="it-IT" sz="2000" b="1" dirty="0"/>
              <a:t>2/4000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Ad ogni modo, prima di trarre conclusioni, si conduce un’altra </a:t>
            </a:r>
            <a:r>
              <a:rPr lang="it-IT" sz="2000" dirty="0" err="1"/>
              <a:t>train</a:t>
            </a:r>
            <a:r>
              <a:rPr lang="it-IT" sz="2000" dirty="0"/>
              <a:t>-test pipeline con i due modelli migliori escludendo le neutre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7623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934C3-2D9A-4014-890F-0FA49248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" y="0"/>
            <a:ext cx="11823590" cy="1113183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ANALISI SENZA NEUTRE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316F55-4ECD-4CB1-8983-30666C57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192696"/>
            <a:ext cx="11545294" cy="5665304"/>
          </a:xfrm>
        </p:spPr>
        <p:txBody>
          <a:bodyPr>
            <a:normAutofit fontScale="92500" lnSpcReduction="10000"/>
          </a:bodyPr>
          <a:lstStyle/>
          <a:p>
            <a:r>
              <a:rPr lang="it-IT" sz="1800" dirty="0"/>
              <a:t>Confronto a livello di </a:t>
            </a:r>
            <a:r>
              <a:rPr lang="it-IT" sz="1800" dirty="0" err="1"/>
              <a:t>classification</a:t>
            </a:r>
            <a:r>
              <a:rPr lang="it-IT" sz="1800" dirty="0"/>
              <a:t> report tra:</a:t>
            </a:r>
          </a:p>
          <a:p>
            <a:pPr lvl="1"/>
            <a:r>
              <a:rPr lang="it-IT" sz="1400" dirty="0"/>
              <a:t>Modello trainato su EN,IT,KO bilanciato senza neutre (10k reviews coreane)</a:t>
            </a:r>
          </a:p>
          <a:p>
            <a:pPr lvl="1"/>
            <a:r>
              <a:rPr lang="it-IT" sz="1400" dirty="0"/>
              <a:t>Modello sbilanciato su KO senza recensioni neutre (60k reviews coreane)</a:t>
            </a:r>
          </a:p>
          <a:p>
            <a:pPr lvl="1"/>
            <a:r>
              <a:rPr lang="it-IT" sz="1400" dirty="0"/>
              <a:t>Modelli che includono le neutre, con particolare attenzione al vincitore</a:t>
            </a:r>
          </a:p>
          <a:p>
            <a:r>
              <a:rPr lang="it-IT" sz="1800" dirty="0"/>
              <a:t>Risultano </a:t>
            </a:r>
            <a:r>
              <a:rPr lang="it-IT" sz="1800" i="1" dirty="0"/>
              <a:t>molto performanti </a:t>
            </a:r>
            <a:r>
              <a:rPr lang="it-IT" sz="1800" dirty="0"/>
              <a:t>(circa </a:t>
            </a:r>
            <a:r>
              <a:rPr lang="it-IT" sz="1800" i="1" dirty="0"/>
              <a:t>91% di </a:t>
            </a:r>
            <a:r>
              <a:rPr lang="it-IT" sz="1800" i="1" dirty="0" err="1"/>
              <a:t>accuracy</a:t>
            </a:r>
            <a:r>
              <a:rPr lang="it-IT" sz="1800" i="1" dirty="0"/>
              <a:t> media</a:t>
            </a:r>
            <a:r>
              <a:rPr lang="it-IT" sz="1800" dirty="0"/>
              <a:t>) i modelli </a:t>
            </a:r>
            <a:r>
              <a:rPr lang="it-IT" sz="1800" b="1" dirty="0"/>
              <a:t>senza neutre</a:t>
            </a:r>
            <a:r>
              <a:rPr lang="it-IT" sz="1800" dirty="0"/>
              <a:t>, contro l’88% medio di </a:t>
            </a:r>
            <a:r>
              <a:rPr lang="it-IT" sz="1800" dirty="0" err="1"/>
              <a:t>accuracy</a:t>
            </a:r>
            <a:r>
              <a:rPr lang="it-IT" sz="1800" dirty="0"/>
              <a:t> del modello con le neutre </a:t>
            </a:r>
            <a:r>
              <a:rPr lang="it-IT" sz="1800" b="1" dirty="0"/>
              <a:t>a livello generale</a:t>
            </a:r>
          </a:p>
          <a:p>
            <a:r>
              <a:rPr lang="it-IT" sz="1800" dirty="0"/>
              <a:t>Anche nei </a:t>
            </a:r>
            <a:r>
              <a:rPr lang="it-IT" sz="1800" b="1" dirty="0"/>
              <a:t>confronti per domain </a:t>
            </a:r>
            <a:r>
              <a:rPr lang="it-IT" sz="1800" dirty="0"/>
              <a:t>risultano avere </a:t>
            </a:r>
            <a:r>
              <a:rPr lang="it-IT" sz="1800" i="1" dirty="0"/>
              <a:t>performance migliori </a:t>
            </a:r>
            <a:r>
              <a:rPr lang="it-IT" sz="1800" dirty="0"/>
              <a:t>i modelli </a:t>
            </a:r>
            <a:r>
              <a:rPr lang="it-IT" sz="1800" b="1" dirty="0"/>
              <a:t>senza le neutre</a:t>
            </a:r>
            <a:r>
              <a:rPr lang="it-IT" sz="1800" dirty="0"/>
              <a:t>, e più recensioni KO inserisci meglio è in questo caso, come era prevedibile, dovendo classificare solamente </a:t>
            </a:r>
            <a:r>
              <a:rPr lang="it-IT" sz="1800" dirty="0" err="1"/>
              <a:t>pos</a:t>
            </a:r>
            <a:r>
              <a:rPr lang="it-IT" sz="1800" dirty="0"/>
              <a:t>/</a:t>
            </a:r>
            <a:r>
              <a:rPr lang="it-IT" sz="1800" dirty="0" err="1"/>
              <a:t>neg</a:t>
            </a:r>
            <a:endParaRPr lang="it-IT" sz="1800" dirty="0"/>
          </a:p>
          <a:p>
            <a:r>
              <a:rPr lang="it-IT" sz="1800" dirty="0"/>
              <a:t>Difficoltà nel selezionare il </a:t>
            </a:r>
            <a:r>
              <a:rPr lang="it-IT" sz="1800" i="1" dirty="0"/>
              <a:t>migliore modello senza neutre</a:t>
            </a:r>
            <a:r>
              <a:rPr lang="it-IT" sz="1800" dirty="0"/>
              <a:t>: il </a:t>
            </a:r>
            <a:r>
              <a:rPr lang="it-IT" sz="1800" i="1" u="sng" dirty="0"/>
              <a:t>modello bilanciato </a:t>
            </a:r>
            <a:r>
              <a:rPr lang="it-IT" sz="1800" dirty="0"/>
              <a:t>a livello di recensioni (con meno KO) è migliore per la previsione di EN ed IT, mentre il </a:t>
            </a:r>
            <a:r>
              <a:rPr lang="it-IT" sz="1800" i="1" u="sng" dirty="0"/>
              <a:t>modello con 60k </a:t>
            </a:r>
            <a:r>
              <a:rPr lang="it-IT" sz="1800" dirty="0"/>
              <a:t>recensioni KO (sbilanciato) è migliore a livello generale e per KO. Tenderei a privilegiare il modello bilanciato anche in questo caso</a:t>
            </a:r>
          </a:p>
          <a:p>
            <a:r>
              <a:rPr lang="it-IT" sz="1800" dirty="0"/>
              <a:t>Ad ogni modo le performance risultano essere molto elevate </a:t>
            </a:r>
            <a:r>
              <a:rPr lang="it-IT" sz="1800" i="1" dirty="0"/>
              <a:t>per tutti e due modelli</a:t>
            </a:r>
            <a:r>
              <a:rPr lang="it-IT" sz="1800" dirty="0"/>
              <a:t>. </a:t>
            </a:r>
            <a:r>
              <a:rPr lang="it-IT" sz="1800" i="1" dirty="0"/>
              <a:t>Vale la pena escludere le neutre per guadagnare qualche punto di </a:t>
            </a:r>
            <a:r>
              <a:rPr lang="it-IT" sz="1800" i="1" dirty="0" err="1"/>
              <a:t>accuracy</a:t>
            </a:r>
            <a:r>
              <a:rPr lang="it-IT" sz="1800" i="1" dirty="0"/>
              <a:t> media?</a:t>
            </a:r>
          </a:p>
          <a:p>
            <a:r>
              <a:rPr lang="it-IT" sz="1800" b="1" dirty="0"/>
              <a:t>Conclusione: </a:t>
            </a:r>
            <a:r>
              <a:rPr lang="it-IT" sz="1800" dirty="0"/>
              <a:t>Difficile determinare se escludere le recensioni neutre o meno, tuttavia anche per le osservazioni effettuate nella slide precedente tenderei a non eliminarle</a:t>
            </a:r>
          </a:p>
          <a:p>
            <a:r>
              <a:rPr lang="it-IT" sz="1800" b="1" dirty="0"/>
              <a:t>Confronto</a:t>
            </a:r>
            <a:r>
              <a:rPr lang="it-IT" sz="1800" dirty="0"/>
              <a:t> </a:t>
            </a:r>
            <a:r>
              <a:rPr lang="it-IT" sz="1800" i="1" dirty="0"/>
              <a:t>tra modelli vincitori </a:t>
            </a:r>
            <a:r>
              <a:rPr lang="it-IT" sz="1800" b="1" dirty="0"/>
              <a:t>con e senza neutre</a:t>
            </a:r>
            <a:r>
              <a:rPr lang="it-IT" sz="1800" dirty="0"/>
              <a:t>, in entrambi casi bilanciati a livello di reviews KO (</a:t>
            </a:r>
            <a:r>
              <a:rPr lang="it-IT" sz="1800" i="1" dirty="0"/>
              <a:t>si neutre vs no neutre</a:t>
            </a:r>
            <a:r>
              <a:rPr lang="it-IT" sz="1800" dirty="0"/>
              <a:t>):</a:t>
            </a:r>
          </a:p>
          <a:p>
            <a:pPr lvl="1"/>
            <a:r>
              <a:rPr lang="it-IT" sz="1400" dirty="0"/>
              <a:t>I modelli hanno le stesse proporzioni tra IT,EN,KO sul </a:t>
            </a:r>
            <a:r>
              <a:rPr lang="it-IT" sz="1400" dirty="0" err="1"/>
              <a:t>train</a:t>
            </a:r>
            <a:r>
              <a:rPr lang="it-IT" sz="1400" dirty="0"/>
              <a:t> e sul test set</a:t>
            </a:r>
          </a:p>
          <a:p>
            <a:pPr lvl="1"/>
            <a:r>
              <a:rPr lang="it-IT" sz="1400" b="1" dirty="0"/>
              <a:t>Overall </a:t>
            </a:r>
            <a:r>
              <a:rPr lang="it-IT" sz="1400" b="1" dirty="0" err="1"/>
              <a:t>accuracy</a:t>
            </a:r>
            <a:r>
              <a:rPr lang="it-IT" sz="1400" b="1" dirty="0"/>
              <a:t> sul test set</a:t>
            </a:r>
            <a:r>
              <a:rPr lang="it-IT" sz="1400" dirty="0"/>
              <a:t>: </a:t>
            </a:r>
            <a:r>
              <a:rPr lang="it-IT" sz="1400" i="1" dirty="0"/>
              <a:t>88% </a:t>
            </a:r>
            <a:r>
              <a:rPr lang="it-IT" sz="1400" dirty="0"/>
              <a:t>contro </a:t>
            </a:r>
            <a:r>
              <a:rPr lang="it-IT" sz="1400" i="1" dirty="0"/>
              <a:t>88% </a:t>
            </a:r>
            <a:r>
              <a:rPr lang="it-IT" sz="1400" dirty="0"/>
              <a:t>del modello migliore senza neutre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EN test: </a:t>
            </a:r>
            <a:r>
              <a:rPr lang="it-IT" sz="1400" i="1" dirty="0"/>
              <a:t>86% </a:t>
            </a:r>
            <a:r>
              <a:rPr lang="it-IT" sz="1400" dirty="0"/>
              <a:t>contro  </a:t>
            </a:r>
            <a:r>
              <a:rPr lang="it-IT" sz="1400" i="1" dirty="0"/>
              <a:t>93% </a:t>
            </a:r>
            <a:r>
              <a:rPr lang="it-IT" sz="1400" dirty="0"/>
              <a:t>del modello migliore no neutre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IT test: </a:t>
            </a:r>
            <a:r>
              <a:rPr lang="it-IT" sz="1400" i="1" dirty="0"/>
              <a:t>95% </a:t>
            </a:r>
            <a:r>
              <a:rPr lang="it-IT" sz="1400" dirty="0"/>
              <a:t>contro </a:t>
            </a:r>
            <a:r>
              <a:rPr lang="it-IT" sz="1400" i="1" dirty="0"/>
              <a:t>97% </a:t>
            </a:r>
            <a:r>
              <a:rPr lang="it-IT" sz="1400" dirty="0"/>
              <a:t>modello migliore no neutre </a:t>
            </a:r>
          </a:p>
          <a:p>
            <a:pPr lvl="1"/>
            <a:r>
              <a:rPr lang="it-IT" sz="1400" b="1" dirty="0" err="1"/>
              <a:t>Accuracy</a:t>
            </a:r>
            <a:r>
              <a:rPr lang="it-IT" sz="1400" b="1" dirty="0"/>
              <a:t> KO test: </a:t>
            </a:r>
            <a:r>
              <a:rPr lang="it-IT" sz="1400" i="1" dirty="0"/>
              <a:t>81% </a:t>
            </a:r>
            <a:r>
              <a:rPr lang="it-IT" sz="1400" dirty="0"/>
              <a:t>contro </a:t>
            </a:r>
            <a:r>
              <a:rPr lang="it-IT" sz="1400" i="1" dirty="0"/>
              <a:t>81% </a:t>
            </a:r>
            <a:r>
              <a:rPr lang="it-IT" sz="1400" dirty="0"/>
              <a:t>del modello migliore no neutre, a documentare la capacità del modello con neutre di non sbagliare la classificazione (solo 2/4000 classificate erroneamente come neutre)</a:t>
            </a:r>
          </a:p>
        </p:txBody>
      </p:sp>
    </p:spTree>
    <p:extLst>
      <p:ext uri="{BB962C8B-B14F-4D97-AF65-F5344CB8AC3E}">
        <p14:creationId xmlns:p14="http://schemas.microsoft.com/office/powerpoint/2010/main" val="243397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B344A-AE71-4786-9C86-E97EE557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" y="106532"/>
            <a:ext cx="12014447" cy="1038687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IMPROVEMENT DELL’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49C786-AACC-497C-9C21-E978EB9B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650"/>
            <a:ext cx="12112100" cy="5419818"/>
          </a:xfrm>
        </p:spPr>
        <p:txBody>
          <a:bodyPr/>
          <a:lstStyle/>
          <a:p>
            <a:r>
              <a:rPr lang="it-IT" sz="2000" dirty="0"/>
              <a:t>A questo punto l’analisi viene migliorata in qualità con l’inserimento di un nuovo dataset per </a:t>
            </a:r>
            <a:r>
              <a:rPr lang="it-IT" sz="2000" dirty="0">
                <a:hlinkClick r:id="rId2"/>
              </a:rPr>
              <a:t>IT movie review</a:t>
            </a:r>
            <a:endParaRPr lang="it-IT" sz="2000" dirty="0"/>
          </a:p>
          <a:p>
            <a:r>
              <a:rPr lang="it-IT" sz="2000" dirty="0"/>
              <a:t>Questo dataset garantisce un domain uguale a KO ed allo stesso tempo più vicino a quello principale EN 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Si ripete la strategia di analisi e </a:t>
            </a:r>
            <a:r>
              <a:rPr lang="it-IT" sz="2000" i="1" dirty="0"/>
              <a:t>testing</a:t>
            </a:r>
            <a:r>
              <a:rPr lang="it-IT" sz="2000" dirty="0"/>
              <a:t> precedentemente elencata:</a:t>
            </a:r>
          </a:p>
          <a:p>
            <a:pPr lvl="1"/>
            <a:r>
              <a:rPr lang="it-IT" sz="2000" dirty="0"/>
              <a:t>Divisione </a:t>
            </a:r>
            <a:r>
              <a:rPr lang="it-IT" sz="2000" dirty="0" err="1"/>
              <a:t>train</a:t>
            </a:r>
            <a:r>
              <a:rPr lang="it-IT" sz="2000" dirty="0"/>
              <a:t>/test/</a:t>
            </a:r>
            <a:r>
              <a:rPr lang="it-IT" sz="2000" dirty="0" err="1"/>
              <a:t>dev</a:t>
            </a:r>
            <a:r>
              <a:rPr lang="it-IT" sz="2000" dirty="0"/>
              <a:t> (70,25,5 %)</a:t>
            </a:r>
          </a:p>
          <a:p>
            <a:pPr lvl="1"/>
            <a:r>
              <a:rPr lang="it-IT" sz="2000" dirty="0"/>
              <a:t>Per </a:t>
            </a:r>
            <a:r>
              <a:rPr lang="it-IT" sz="2000" dirty="0" err="1"/>
              <a:t>development</a:t>
            </a:r>
            <a:r>
              <a:rPr lang="it-IT" sz="2000" dirty="0"/>
              <a:t> a parità di risultati si è scelto </a:t>
            </a:r>
            <a:r>
              <a:rPr lang="it-IT" sz="2000" dirty="0" err="1"/>
              <a:t>learn</a:t>
            </a:r>
            <a:r>
              <a:rPr lang="it-IT" sz="2000" dirty="0"/>
              <a:t>-rate =2e-5</a:t>
            </a:r>
          </a:p>
          <a:p>
            <a:pPr lvl="1"/>
            <a:r>
              <a:rPr lang="it-IT" sz="2000" i="1" dirty="0"/>
              <a:t>Sostituzione</a:t>
            </a:r>
            <a:r>
              <a:rPr lang="it-IT" sz="2000" dirty="0"/>
              <a:t> dei vecchi dati IT con quelli nuovi IT</a:t>
            </a:r>
          </a:p>
          <a:p>
            <a:pPr lvl="1"/>
            <a:r>
              <a:rPr lang="it-IT" sz="2000" dirty="0"/>
              <a:t>4 diversi FT </a:t>
            </a:r>
            <a:r>
              <a:rPr lang="it-IT" sz="2000" dirty="0" err="1"/>
              <a:t>Distil-mBERT</a:t>
            </a:r>
            <a:r>
              <a:rPr lang="it-IT" sz="2000" dirty="0"/>
              <a:t> con </a:t>
            </a:r>
            <a:r>
              <a:rPr lang="it-IT" sz="2000" b="1" i="1" dirty="0" err="1"/>
              <a:t>trainset</a:t>
            </a:r>
            <a:r>
              <a:rPr lang="it-IT" sz="2000" b="1" i="1" dirty="0"/>
              <a:t> livellati </a:t>
            </a:r>
            <a:r>
              <a:rPr lang="it-IT" sz="2000" dirty="0"/>
              <a:t>(</a:t>
            </a:r>
            <a:r>
              <a:rPr lang="it-IT" sz="2000" i="1" dirty="0"/>
              <a:t>10k </a:t>
            </a:r>
            <a:r>
              <a:rPr lang="it-IT" sz="2000" i="1" dirty="0" err="1"/>
              <a:t>obs</a:t>
            </a:r>
            <a:r>
              <a:rPr lang="it-IT" sz="2000" i="1" dirty="0"/>
              <a:t> </a:t>
            </a:r>
            <a:r>
              <a:rPr lang="it-IT" sz="2000" dirty="0"/>
              <a:t>in tutto circa prima,  poi </a:t>
            </a:r>
            <a:r>
              <a:rPr lang="it-IT" sz="2000" i="1" dirty="0"/>
              <a:t>7600</a:t>
            </a:r>
            <a:r>
              <a:rPr lang="it-IT" sz="2000" dirty="0"/>
              <a:t> con n </a:t>
            </a:r>
            <a:r>
              <a:rPr lang="it-IT" sz="2000" i="1" dirty="0"/>
              <a:t>IT=KO</a:t>
            </a:r>
            <a:r>
              <a:rPr lang="it-IT" sz="2000" dirty="0"/>
              <a:t>, poi </a:t>
            </a:r>
            <a:r>
              <a:rPr lang="it-IT" sz="2000" i="1" dirty="0"/>
              <a:t>4500</a:t>
            </a:r>
            <a:r>
              <a:rPr lang="it-IT" sz="2000" dirty="0"/>
              <a:t> con IT=KO=EN) e </a:t>
            </a:r>
            <a:r>
              <a:rPr lang="it-IT" sz="2000" b="1" i="1" dirty="0" err="1"/>
              <a:t>trainset</a:t>
            </a:r>
            <a:r>
              <a:rPr lang="it-IT" sz="2000" b="1" i="1" dirty="0"/>
              <a:t> non livellato </a:t>
            </a:r>
            <a:r>
              <a:rPr lang="it-IT" sz="2000" dirty="0"/>
              <a:t>(50k </a:t>
            </a:r>
            <a:r>
              <a:rPr lang="it-IT" sz="2000" dirty="0" err="1"/>
              <a:t>obs</a:t>
            </a:r>
            <a:r>
              <a:rPr lang="it-IT" sz="2000" dirty="0"/>
              <a:t> in tutto circa) sbilanciate a favore di KO</a:t>
            </a:r>
          </a:p>
          <a:p>
            <a:pPr lvl="1"/>
            <a:r>
              <a:rPr lang="it-IT" sz="2000" dirty="0"/>
              <a:t>Verranno rispettivamente riportati come M1, M2, M3, M4 per semplicità</a:t>
            </a:r>
          </a:p>
          <a:p>
            <a:pPr lvl="1"/>
            <a:r>
              <a:rPr lang="it-IT" sz="2000" dirty="0"/>
              <a:t>Bilanciamento tra classi in ogni caso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34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400A4-2D72-4026-A288-E43960E7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75461"/>
            <a:ext cx="12038121" cy="723529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RISULTATI E CONCLUSIONE PRIMA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94B198-ACA3-4F5E-953F-F92E84EA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923278"/>
            <a:ext cx="12038121" cy="5859262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E si ottengono i seguenti </a:t>
            </a:r>
            <a:r>
              <a:rPr lang="it-IT" sz="2000" b="1" i="1" dirty="0"/>
              <a:t>risultati</a:t>
            </a:r>
          </a:p>
          <a:p>
            <a:pPr marL="0" indent="0">
              <a:buNone/>
            </a:pPr>
            <a:r>
              <a:rPr lang="it-IT" sz="2000" dirty="0"/>
              <a:t>:</a:t>
            </a:r>
          </a:p>
          <a:p>
            <a:pPr lvl="1"/>
            <a:r>
              <a:rPr lang="it-IT" sz="1800" dirty="0"/>
              <a:t>Modelli livellati </a:t>
            </a:r>
            <a:r>
              <a:rPr lang="it-IT" sz="1800" b="1" dirty="0"/>
              <a:t>M1,M2 </a:t>
            </a:r>
            <a:r>
              <a:rPr lang="it-IT" sz="1800" dirty="0"/>
              <a:t>nettamente </a:t>
            </a:r>
            <a:r>
              <a:rPr lang="it-IT" sz="1800" i="1" dirty="0"/>
              <a:t>migliori</a:t>
            </a:r>
            <a:r>
              <a:rPr lang="it-IT" sz="1800" dirty="0"/>
              <a:t> in prestazioni generali e intra-lingua rispetto a quello non livellato (</a:t>
            </a:r>
            <a:r>
              <a:rPr lang="it-IT" sz="1800" b="1" dirty="0"/>
              <a:t>M4</a:t>
            </a:r>
            <a:r>
              <a:rPr lang="it-IT" sz="1800" dirty="0"/>
              <a:t>), e anche di </a:t>
            </a:r>
            <a:r>
              <a:rPr lang="it-IT" sz="1800" b="1" dirty="0"/>
              <a:t>M3</a:t>
            </a:r>
          </a:p>
          <a:p>
            <a:pPr lvl="1"/>
            <a:r>
              <a:rPr lang="it-IT" sz="1800" dirty="0"/>
              <a:t>Troppo livellamento abbassa le performance a dismisura, troppo sbilanciamento anche. La via di mezzo è la soluzione. </a:t>
            </a:r>
            <a:r>
              <a:rPr lang="it-IT" sz="1800" i="1" dirty="0"/>
              <a:t>M2 o M1</a:t>
            </a:r>
            <a:r>
              <a:rPr lang="it-IT" sz="1800" dirty="0"/>
              <a:t>?</a:t>
            </a:r>
          </a:p>
          <a:p>
            <a:pPr lvl="1"/>
            <a:r>
              <a:rPr lang="it-IT" sz="1800" dirty="0"/>
              <a:t>M2 ed M1 risultano migliori per EN e per KO del modello vincitore con il vecchio set di dati IT, peggiorando però per IT</a:t>
            </a:r>
          </a:p>
          <a:p>
            <a:pPr lvl="1"/>
            <a:r>
              <a:rPr lang="it-IT" sz="1800" dirty="0"/>
              <a:t>Tuttavia a noi interessa la performance su EN e su KO su tutti, dal momento che KO è l’analisi fondamentale per il nostro lavoro, mentre EN è la lingua con il maggior numero di reviews raccolte, ed è quella relativa al domain di nostro interesse. IT sarebbe la terza lingua in ordine di importanza per il nostro lavoro</a:t>
            </a:r>
          </a:p>
          <a:p>
            <a:pPr lvl="1"/>
            <a:r>
              <a:rPr lang="it-IT" sz="1800" dirty="0"/>
              <a:t>L’inserimento di questo dataset migliora le performance su i set delle altre lingue, probabilmente perché il domain è più affine</a:t>
            </a:r>
          </a:p>
          <a:p>
            <a:pPr lvl="1"/>
            <a:r>
              <a:rPr lang="it-IT" sz="1800" dirty="0"/>
              <a:t>L’inserimento di questo nuovo dataset migliora la performance sulla classificazione di neutre di 5 punti% in media</a:t>
            </a:r>
          </a:p>
          <a:p>
            <a:pPr lvl="1"/>
            <a:r>
              <a:rPr lang="it-IT" sz="1800" dirty="0"/>
              <a:t>M2 ed M1 hanno performance molto simili ed effettuare una scelta non è semplice</a:t>
            </a:r>
          </a:p>
          <a:p>
            <a:pPr lvl="1"/>
            <a:r>
              <a:rPr lang="it-IT" sz="1800" b="1" dirty="0"/>
              <a:t>M2</a:t>
            </a:r>
            <a:r>
              <a:rPr lang="it-IT" sz="1800" dirty="0"/>
              <a:t> garantisce performance </a:t>
            </a:r>
            <a:r>
              <a:rPr lang="it-IT" sz="1800" i="1" dirty="0"/>
              <a:t>leggermente migliore </a:t>
            </a:r>
            <a:r>
              <a:rPr lang="it-IT" sz="1800" dirty="0"/>
              <a:t>per EN (1% </a:t>
            </a:r>
            <a:r>
              <a:rPr lang="it-IT" sz="1800" dirty="0" err="1"/>
              <a:t>accuracy</a:t>
            </a:r>
            <a:r>
              <a:rPr lang="it-IT" sz="1800" dirty="0"/>
              <a:t> rispetto a </a:t>
            </a:r>
            <a:r>
              <a:rPr lang="it-IT" sz="1800" b="1" dirty="0"/>
              <a:t>M1</a:t>
            </a:r>
            <a:r>
              <a:rPr lang="it-IT" sz="1800" dirty="0"/>
              <a:t>), tuttavia garantisce </a:t>
            </a:r>
            <a:r>
              <a:rPr lang="it-IT" sz="1800" i="1" dirty="0"/>
              <a:t>performance peggiori</a:t>
            </a:r>
            <a:r>
              <a:rPr lang="it-IT" sz="1800" dirty="0"/>
              <a:t> per le altre 2 lingue (9% per KO, 3% IT). Questo perché diminuendo le reviews coreane di training si lascia più spazio ad EN, per cui migliora la performance </a:t>
            </a:r>
          </a:p>
          <a:p>
            <a:pPr lvl="1"/>
            <a:r>
              <a:rPr lang="it-IT" sz="1800" dirty="0"/>
              <a:t>Per cui il modello </a:t>
            </a:r>
            <a:r>
              <a:rPr lang="it-IT" sz="1800" b="1" dirty="0"/>
              <a:t>vincitore può essere M1 </a:t>
            </a:r>
            <a:r>
              <a:rPr lang="it-IT" sz="1800" dirty="0"/>
              <a:t>dal momento che le performance su EN sono approssimativamente uguali a fronte di un migliore risultato per IT e KO. Dopotutto il dominio utilizzato sono recensioni su film, per cui un dominio sufficientemente affine a book reviews. Inoltre per cogliere le sfaccettature della lingua coreana, meglio avere </a:t>
            </a:r>
            <a:r>
              <a:rPr lang="it-IT" sz="1800" dirty="0" err="1"/>
              <a:t>qaulche</a:t>
            </a:r>
            <a:r>
              <a:rPr lang="it-IT" sz="1800" dirty="0"/>
              <a:t> dato in più (vedi tabella </a:t>
            </a:r>
            <a:r>
              <a:rPr lang="it-IT" sz="1800" dirty="0" err="1"/>
              <a:t>excel</a:t>
            </a:r>
            <a:r>
              <a:rPr lang="it-IT" sz="1800" dirty="0"/>
              <a:t> Results_Polarity.xlsx)</a:t>
            </a:r>
          </a:p>
          <a:p>
            <a:pPr lvl="1"/>
            <a:r>
              <a:rPr lang="it-IT" sz="1800" dirty="0"/>
              <a:t>La proporzione di reviews inserite nel training risulta dunque essere 1:2:4 per EN:IT:KO </a:t>
            </a:r>
            <a:endParaRPr lang="it-IT" sz="2000" dirty="0"/>
          </a:p>
          <a:p>
            <a:pPr lvl="1"/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80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CBF81-73BE-4FFF-9F86-1E7803F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3" y="62144"/>
            <a:ext cx="11718525" cy="1482571"/>
          </a:xfrm>
        </p:spPr>
        <p:txBody>
          <a:bodyPr/>
          <a:lstStyle/>
          <a:p>
            <a:pPr algn="ctr"/>
            <a:r>
              <a:rPr lang="it-IT" b="1" i="1" u="sng" dirty="0">
                <a:solidFill>
                  <a:srgbClr val="FF0000"/>
                </a:solidFill>
              </a:rPr>
              <a:t>IMPROVEMENT ANALISI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459B54-7B0F-4DC2-862E-829D528E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1313896"/>
            <a:ext cx="11993731" cy="5379868"/>
          </a:xfrm>
        </p:spPr>
        <p:txBody>
          <a:bodyPr/>
          <a:lstStyle/>
          <a:p>
            <a:r>
              <a:rPr lang="it-IT" sz="2000" dirty="0"/>
              <a:t>Ci accorgiamo che per KO ci sono pochissime classificazioni di frasi neutre, per il fatto che nel training set non ci sono neutre per KO. Il transfer learning non basta</a:t>
            </a:r>
          </a:p>
          <a:p>
            <a:r>
              <a:rPr lang="it-IT" sz="2000" dirty="0"/>
              <a:t>Per cui si procede con la data </a:t>
            </a:r>
            <a:r>
              <a:rPr lang="it-IT" sz="2000" dirty="0" err="1"/>
              <a:t>augmentation</a:t>
            </a:r>
            <a:r>
              <a:rPr lang="it-IT" sz="2000" dirty="0"/>
              <a:t>, inserendo nel training set e nel test set recensioni annotate per book reviews prese da EN e tradotte in KO</a:t>
            </a:r>
          </a:p>
          <a:p>
            <a:r>
              <a:rPr lang="it-IT" sz="2000" dirty="0"/>
              <a:t>In particolare vengono sostituite 650 recensioni KO annotate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 con 650 recensioni KO annotate </a:t>
            </a:r>
            <a:r>
              <a:rPr lang="it-IT" sz="2000" dirty="0" err="1"/>
              <a:t>neu</a:t>
            </a:r>
            <a:endParaRPr lang="it-IT" sz="2000" dirty="0"/>
          </a:p>
          <a:p>
            <a:r>
              <a:rPr lang="it-IT" sz="2000" dirty="0"/>
              <a:t>M6 come M1 (modello vincitore) ma con data </a:t>
            </a:r>
            <a:r>
              <a:rPr lang="it-IT" sz="2000" dirty="0" err="1"/>
              <a:t>augmentation</a:t>
            </a:r>
            <a:r>
              <a:rPr lang="it-IT" sz="2000" dirty="0"/>
              <a:t> sfruttando la traduzione</a:t>
            </a:r>
          </a:p>
          <a:p>
            <a:r>
              <a:rPr lang="it-IT" sz="2000" dirty="0"/>
              <a:t>M6 non migliora M1 a livello di performance generale, tuttavia permette di ottenere risultati più attendibili in fase di predizione dei nostri dati, come si evince nei grafici che vengono riportati nelle prossime slide</a:t>
            </a:r>
          </a:p>
          <a:p>
            <a:r>
              <a:rPr lang="it-IT" sz="2000" dirty="0"/>
              <a:t>Gli istogrammi verdi nelle prossime slide riportano per ogni lingua la distribuzione del sentiment </a:t>
            </a:r>
            <a:r>
              <a:rPr lang="it-IT" sz="2000" dirty="0" err="1"/>
              <a:t>polarity</a:t>
            </a:r>
            <a:r>
              <a:rPr lang="it-IT" sz="2000" dirty="0"/>
              <a:t> score aggregato e normalizzato tra -2.5 e 2.5 (viene riportato il valore per ognuna delle 5 soglie), generale e per piattaforma, per un campione di 30k recensioni predette dal nostro set di dati </a:t>
            </a:r>
            <a:r>
              <a:rPr lang="it-IT" sz="2000" dirty="0" err="1"/>
              <a:t>scrapato</a:t>
            </a:r>
            <a:endParaRPr lang="it-IT" sz="2000" dirty="0"/>
          </a:p>
          <a:p>
            <a:r>
              <a:rPr lang="it-IT" sz="2000" dirty="0"/>
              <a:t>I pie chart riportano la percentuale di frasi singole all’interno di una recensione predette come </a:t>
            </a:r>
            <a:r>
              <a:rPr lang="it-IT" sz="2000" dirty="0" err="1"/>
              <a:t>pos</a:t>
            </a:r>
            <a:r>
              <a:rPr lang="it-IT" sz="2000" dirty="0"/>
              <a:t>/</a:t>
            </a:r>
            <a:r>
              <a:rPr lang="it-IT" sz="2000" dirty="0" err="1"/>
              <a:t>neg</a:t>
            </a:r>
            <a:r>
              <a:rPr lang="it-IT" sz="2000" dirty="0"/>
              <a:t>/</a:t>
            </a:r>
            <a:r>
              <a:rPr lang="it-IT" sz="2000" dirty="0" err="1"/>
              <a:t>neu</a:t>
            </a:r>
            <a:endParaRPr lang="it-IT" sz="2000" dirty="0"/>
          </a:p>
          <a:p>
            <a:r>
              <a:rPr lang="it-IT" sz="2000" dirty="0"/>
              <a:t>Si evince come per KO la situazione sia ora bilanciata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6707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45908</TotalTime>
  <Words>3219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di Office</vt:lpstr>
      <vt:lpstr>FineTuning BERT Polarity</vt:lpstr>
      <vt:lpstr>PIPELINE DI LAVORO</vt:lpstr>
      <vt:lpstr>CREAZIONE DATASET</vt:lpstr>
      <vt:lpstr>RISULTATI CONFRONTO STRAT1 vs STRAT2</vt:lpstr>
      <vt:lpstr>ESCLUSIONE RECENSIONI NEUTRE?</vt:lpstr>
      <vt:lpstr>RISULTATI ANALISI SENZA NEUTRE</vt:lpstr>
      <vt:lpstr>IMPROVEMENT DELL’ ANALISI</vt:lpstr>
      <vt:lpstr>RISULTATI E CONCLUSIONE PRIMA ANALISI</vt:lpstr>
      <vt:lpstr>IMPROVEMENT ANALISI</vt:lpstr>
      <vt:lpstr>RISULTATI DATA AUGMENTATION EN</vt:lpstr>
      <vt:lpstr>RISULTATI DATA AUGMENTATION IT</vt:lpstr>
      <vt:lpstr> RISULTATI DATA AUGMENTATION KO</vt:lpstr>
      <vt:lpstr>ULTERIORE SVILUPPO DELL’ANALISI</vt:lpstr>
      <vt:lpstr>CONCLUSIONE E RISULTATI</vt:lpstr>
      <vt:lpstr>STRATEGIA FINALE</vt:lpstr>
      <vt:lpstr>CONSLUSIONI POLARITY</vt:lpstr>
      <vt:lpstr>TEST PER POLARITY: NO NEUTRE PER KO</vt:lpstr>
      <vt:lpstr>TEST PER POLARITY: LIVELLAMENTO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a.fossati@campus.unimib.it</dc:creator>
  <cp:lastModifiedBy>a.fossati@campus.unimib.it</cp:lastModifiedBy>
  <cp:revision>102</cp:revision>
  <dcterms:created xsi:type="dcterms:W3CDTF">2022-02-07T14:53:04Z</dcterms:created>
  <dcterms:modified xsi:type="dcterms:W3CDTF">2022-03-11T18:00:07Z</dcterms:modified>
</cp:coreProperties>
</file>