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05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64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81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36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0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76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28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41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50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1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7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8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81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07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2897-4D83-4F85-A69F-5432D5FE8E17}" type="datetimeFigureOut">
              <a:rPr lang="it-IT" smtClean="0"/>
              <a:t>19/07/2021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BB0F30-F666-43D0-98C8-5A0F815DF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50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cypark.kr/courses/2015-ba/" TargetMode="External"/><Relationship Id="rId3" Type="http://schemas.openxmlformats.org/officeDocument/2006/relationships/hyperlink" Target="https://arxiv.org/abs/1708.02657" TargetMode="External"/><Relationship Id="rId7" Type="http://schemas.openxmlformats.org/officeDocument/2006/relationships/hyperlink" Target="https://wikidocs.net/21667" TargetMode="External"/><Relationship Id="rId2" Type="http://schemas.openxmlformats.org/officeDocument/2006/relationships/hyperlink" Target="https://arxiv.org/abs/2010.025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8667838" TargetMode="External"/><Relationship Id="rId5" Type="http://schemas.openxmlformats.org/officeDocument/2006/relationships/hyperlink" Target="https://arxiv.org/abs/1708.01766" TargetMode="External"/><Relationship Id="rId4" Type="http://schemas.openxmlformats.org/officeDocument/2006/relationships/hyperlink" Target="https://s-space.snu.ac.kr/handle/10371/14155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opwords-iso/stopwords-k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soylemm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esomeopensource.com/project/SKTBrain/KoBERT" TargetMode="External"/><Relationship Id="rId2" Type="http://schemas.openxmlformats.org/officeDocument/2006/relationships/hyperlink" Target="https://konlpy.org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models" TargetMode="External"/><Relationship Id="rId5" Type="http://schemas.openxmlformats.org/officeDocument/2006/relationships/hyperlink" Target="http://ling.snu.ac.kr/index.html#p2" TargetMode="External"/><Relationship Id="rId4" Type="http://schemas.openxmlformats.org/officeDocument/2006/relationships/hyperlink" Target="https://awesomeopensource.com/project/lovit/soynlp#word-extrac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4AFFB-6254-4268-92A2-B280E4831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645" y="416560"/>
            <a:ext cx="10264878" cy="4360822"/>
          </a:xfrm>
        </p:spPr>
        <p:txBody>
          <a:bodyPr>
            <a:normAutofit/>
          </a:bodyPr>
          <a:lstStyle/>
          <a:p>
            <a:r>
              <a:rPr lang="it-IT" b="1" i="1" dirty="0"/>
              <a:t>DIFFERENZE NELL’ANALISI TESTUALE TRA COREANO E INGLESE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D0F86-9731-42FD-84A7-BC1BCD30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645" y="4777382"/>
            <a:ext cx="10264878" cy="185939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Alessandro Fossati</a:t>
            </a:r>
          </a:p>
        </p:txBody>
      </p:sp>
      <p:pic>
        <p:nvPicPr>
          <p:cNvPr id="2050" name="Picture 2" descr="Università degli Studi di Milano-Bicocca - Wikipedia">
            <a:extLst>
              <a:ext uri="{FF2B5EF4-FFF2-40B4-BE49-F238E27FC236}">
                <a16:creationId xmlns:a16="http://schemas.microsoft.com/office/drawing/2014/main" id="{D85BA293-70E4-41A7-B396-6AF7FC8D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20" y="4869792"/>
            <a:ext cx="2011680" cy="19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 fontScale="90000"/>
          </a:bodyPr>
          <a:lstStyle/>
          <a:p>
            <a:r>
              <a:rPr lang="it-IT" sz="5400" b="1" i="1" u="sng" dirty="0"/>
              <a:t>POSSIBILE PIPELINE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513840"/>
            <a:ext cx="11257280" cy="534416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it-IT" sz="2000" b="1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b="1" i="1" dirty="0" err="1">
                <a:latin typeface="Arial Narrow" panose="020B0606020202030204" pitchFamily="34" charset="0"/>
              </a:rPr>
              <a:t>Scraping</a:t>
            </a:r>
            <a:r>
              <a:rPr lang="it-IT" sz="2000" b="1" i="1" dirty="0">
                <a:latin typeface="Arial Narrow" panose="020B0606020202030204" pitchFamily="34" charset="0"/>
              </a:rPr>
              <a:t> dei dati </a:t>
            </a:r>
            <a:r>
              <a:rPr lang="it-IT" sz="2000" dirty="0">
                <a:latin typeface="Arial Narrow" panose="020B0606020202030204" pitchFamily="34" charset="0"/>
              </a:rPr>
              <a:t>da Amazon/</a:t>
            </a:r>
            <a:r>
              <a:rPr lang="it-IT" sz="2000" dirty="0" err="1">
                <a:latin typeface="Arial Narrow" panose="020B0606020202030204" pitchFamily="34" charset="0"/>
              </a:rPr>
              <a:t>Goodreads</a:t>
            </a:r>
            <a:r>
              <a:rPr lang="it-IT" sz="2000" dirty="0">
                <a:latin typeface="Arial Narrow" panose="020B0606020202030204" pitchFamily="34" charset="0"/>
              </a:rPr>
              <a:t> e da </a:t>
            </a:r>
            <a:r>
              <a:rPr lang="it-IT" sz="2000" dirty="0" err="1">
                <a:latin typeface="Arial Narrow" panose="020B0606020202030204" pitchFamily="34" charset="0"/>
              </a:rPr>
              <a:t>Naver</a:t>
            </a:r>
            <a:r>
              <a:rPr lang="it-IT" sz="2000" dirty="0">
                <a:latin typeface="Arial Narrow" panose="020B0606020202030204" pitchFamily="34" charset="0"/>
              </a:rPr>
              <a:t>/Yes24 per Corea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Operazioni di </a:t>
            </a:r>
            <a:r>
              <a:rPr lang="it-IT" sz="2000" b="1" i="1" dirty="0">
                <a:latin typeface="Arial Narrow" panose="020B0606020202030204" pitchFamily="34" charset="0"/>
              </a:rPr>
              <a:t>text mining </a:t>
            </a:r>
            <a:r>
              <a:rPr lang="it-IT" sz="2000" dirty="0">
                <a:latin typeface="Arial Narrow" panose="020B0606020202030204" pitchFamily="34" charset="0"/>
              </a:rPr>
              <a:t>sulle reviews senza traduzione (e con traduzione successivamente):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1800" dirty="0">
                <a:latin typeface="Arial Narrow" panose="020B0606020202030204" pitchFamily="34" charset="0"/>
              </a:rPr>
              <a:t>Diversi metodi di </a:t>
            </a:r>
            <a:r>
              <a:rPr lang="it-IT" sz="1800" b="1" i="1" dirty="0" err="1">
                <a:latin typeface="Arial Narrow" panose="020B0606020202030204" pitchFamily="34" charset="0"/>
              </a:rPr>
              <a:t>Topic</a:t>
            </a:r>
            <a:r>
              <a:rPr lang="it-IT" sz="1800" b="1" i="1" dirty="0">
                <a:latin typeface="Arial Narrow" panose="020B0606020202030204" pitchFamily="34" charset="0"/>
              </a:rPr>
              <a:t> </a:t>
            </a:r>
            <a:r>
              <a:rPr lang="it-IT" sz="1800" b="1" i="1" dirty="0" err="1">
                <a:latin typeface="Arial Narrow" panose="020B0606020202030204" pitchFamily="34" charset="0"/>
              </a:rPr>
              <a:t>Modeling</a:t>
            </a:r>
            <a:r>
              <a:rPr lang="it-IT" sz="1800" b="1" i="1" dirty="0">
                <a:latin typeface="Arial Narrow" panose="020B0606020202030204" pitchFamily="34" charset="0"/>
              </a:rPr>
              <a:t> </a:t>
            </a:r>
            <a:r>
              <a:rPr lang="it-IT" sz="1800" dirty="0">
                <a:latin typeface="Arial Narrow" panose="020B0606020202030204" pitchFamily="34" charset="0"/>
              </a:rPr>
              <a:t>per evidenziare eventuali differenze di espressioni ed i </a:t>
            </a:r>
            <a:r>
              <a:rPr lang="it-IT" sz="1800" i="1" dirty="0" err="1">
                <a:latin typeface="Arial Narrow" panose="020B0606020202030204" pitchFamily="34" charset="0"/>
              </a:rPr>
              <a:t>topic</a:t>
            </a:r>
            <a:r>
              <a:rPr lang="it-IT" sz="1800" dirty="0">
                <a:latin typeface="Arial Narrow" panose="020B0606020202030204" pitchFamily="34" charset="0"/>
              </a:rPr>
              <a:t> utilizzati per commentare i libri di un determinato genere</a:t>
            </a:r>
          </a:p>
          <a:p>
            <a:pPr marL="914400" lvl="2" indent="0">
              <a:buNone/>
            </a:pPr>
            <a:endParaRPr lang="it-IT" sz="18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1800" b="1" i="1" dirty="0">
                <a:latin typeface="Arial Narrow" panose="020B0606020202030204" pitchFamily="34" charset="0"/>
              </a:rPr>
              <a:t>Text clustering </a:t>
            </a:r>
            <a:r>
              <a:rPr lang="it-IT" sz="1800" dirty="0">
                <a:latin typeface="Arial Narrow" panose="020B0606020202030204" pitchFamily="34" charset="0"/>
              </a:rPr>
              <a:t>per evidenziare gruppi e valutare eventuali similarità e differenze</a:t>
            </a:r>
          </a:p>
          <a:p>
            <a:pPr marL="914400" lvl="2" indent="0">
              <a:buNone/>
            </a:pPr>
            <a:endParaRPr lang="it-IT" sz="18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1800" dirty="0">
                <a:latin typeface="Arial Narrow" panose="020B0606020202030204" pitchFamily="34" charset="0"/>
              </a:rPr>
              <a:t>Analisi dei </a:t>
            </a:r>
            <a:r>
              <a:rPr lang="it-IT" sz="1800" b="1" i="1" dirty="0">
                <a:latin typeface="Arial Narrow" panose="020B0606020202030204" pitchFamily="34" charset="0"/>
              </a:rPr>
              <a:t>metadati</a:t>
            </a:r>
            <a:r>
              <a:rPr lang="it-IT" sz="1800" dirty="0">
                <a:latin typeface="Arial Narrow" panose="020B0606020202030204" pitchFamily="34" charset="0"/>
              </a:rPr>
              <a:t> delle reviews: data, luogo di pubblicazione, info sull’user, numero di stelle, lunghezza delle reviews, etc.</a:t>
            </a:r>
          </a:p>
          <a:p>
            <a:pPr marL="914400" lvl="2" indent="0">
              <a:buNone/>
            </a:pPr>
            <a:endParaRPr lang="it-IT" sz="18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1800" b="1" i="1" dirty="0">
                <a:latin typeface="Arial Narrow" panose="020B0606020202030204" pitchFamily="34" charset="0"/>
              </a:rPr>
              <a:t>Sentiment/</a:t>
            </a:r>
            <a:r>
              <a:rPr lang="it-IT" sz="1800" b="1" i="1" dirty="0" err="1">
                <a:latin typeface="Arial Narrow" panose="020B0606020202030204" pitchFamily="34" charset="0"/>
              </a:rPr>
              <a:t>Emotion</a:t>
            </a:r>
            <a:r>
              <a:rPr lang="it-IT" sz="1800" b="1" i="1" dirty="0">
                <a:latin typeface="Arial Narrow" panose="020B0606020202030204" pitchFamily="34" charset="0"/>
              </a:rPr>
              <a:t> </a:t>
            </a:r>
            <a:r>
              <a:rPr lang="it-IT" sz="1800" b="1" i="1" dirty="0" err="1">
                <a:latin typeface="Arial Narrow" panose="020B0606020202030204" pitchFamily="34" charset="0"/>
              </a:rPr>
              <a:t>analysis</a:t>
            </a:r>
            <a:r>
              <a:rPr lang="it-IT" sz="1800" b="1" i="1" dirty="0">
                <a:latin typeface="Arial Narrow" panose="020B0606020202030204" pitchFamily="34" charset="0"/>
              </a:rPr>
              <a:t> </a:t>
            </a:r>
            <a:r>
              <a:rPr lang="it-IT" sz="1800" dirty="0">
                <a:latin typeface="Arial Narrow" panose="020B0606020202030204" pitchFamily="34" charset="0"/>
              </a:rPr>
              <a:t>di confronto </a:t>
            </a:r>
          </a:p>
          <a:p>
            <a:pPr marL="914400" lvl="2" indent="0">
              <a:buNone/>
            </a:pPr>
            <a:endParaRPr lang="it-IT" sz="18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1800" dirty="0">
                <a:latin typeface="Arial Narrow" panose="020B0606020202030204" pitchFamily="34" charset="0"/>
              </a:rPr>
              <a:t>Confronto statistico tramite test di ipotesi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it-IT" sz="1600" b="1" i="1" dirty="0"/>
          </a:p>
          <a:p>
            <a:pPr lvl="1">
              <a:buFont typeface="Wingdings" panose="05000000000000000000" pitchFamily="2" charset="2"/>
              <a:buChar char="q"/>
            </a:pP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418502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/>
          </a:bodyPr>
          <a:lstStyle/>
          <a:p>
            <a:r>
              <a:rPr lang="it-IT" sz="5400" b="1" i="1" u="sng" dirty="0"/>
              <a:t>DOMANDE E DUBBI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513840"/>
            <a:ext cx="10810240" cy="534416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it-IT" sz="2000" b="1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Funzionamento dei siti </a:t>
            </a:r>
            <a:r>
              <a:rPr lang="it-IT" sz="2000" dirty="0" err="1">
                <a:latin typeface="Arial Narrow" panose="020B0606020202030204" pitchFamily="34" charset="0"/>
              </a:rPr>
              <a:t>koreani</a:t>
            </a:r>
            <a:r>
              <a:rPr lang="it-IT" sz="2000" dirty="0">
                <a:latin typeface="Arial Narrow" panose="020B0606020202030204" pitchFamily="34" charset="0"/>
              </a:rPr>
              <a:t>  </a:t>
            </a:r>
            <a:r>
              <a:rPr lang="it-IT" sz="2000" b="1" i="1" dirty="0" err="1">
                <a:latin typeface="Arial Narrow" panose="020B0606020202030204" pitchFamily="34" charset="0"/>
              </a:rPr>
              <a:t>Naver</a:t>
            </a:r>
            <a:r>
              <a:rPr lang="it-IT" sz="2000" b="1" i="1" dirty="0">
                <a:latin typeface="Arial Narrow" panose="020B0606020202030204" pitchFamily="34" charset="0"/>
              </a:rPr>
              <a:t> e Yes24</a:t>
            </a:r>
          </a:p>
          <a:p>
            <a:pPr marL="457200" lvl="1" indent="0">
              <a:buNone/>
            </a:pPr>
            <a:endParaRPr lang="it-IT" sz="2000" i="1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i="1" dirty="0" err="1">
                <a:latin typeface="Arial Narrow" panose="020B0606020202030204" pitchFamily="34" charset="0"/>
              </a:rPr>
              <a:t>Scraping</a:t>
            </a:r>
            <a:r>
              <a:rPr lang="it-IT" sz="2000" i="1" dirty="0">
                <a:latin typeface="Arial Narrow" panose="020B0606020202030204" pitchFamily="34" charset="0"/>
              </a:rPr>
              <a:t> </a:t>
            </a:r>
            <a:r>
              <a:rPr lang="it-IT" sz="2000" dirty="0">
                <a:latin typeface="Arial Narrow" panose="020B0606020202030204" pitchFamily="34" charset="0"/>
              </a:rPr>
              <a:t>dai siti coreani </a:t>
            </a:r>
          </a:p>
          <a:p>
            <a:pPr marL="457200" lvl="1" indent="0">
              <a:buNone/>
            </a:pPr>
            <a:endParaRPr lang="it-IT" sz="20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Svantaggi </a:t>
            </a:r>
            <a:r>
              <a:rPr lang="it-IT" sz="2000" dirty="0">
                <a:latin typeface="Arial Narrow" panose="020B0606020202030204" pitchFamily="34" charset="0"/>
              </a:rPr>
              <a:t>nel tradurre con Papago le reviews coreane per applicare tecniche di text mining uniformate (Si può provare traduzione e fare confronto)</a:t>
            </a:r>
          </a:p>
          <a:p>
            <a:pPr marL="457200" lvl="1" indent="0">
              <a:buNone/>
            </a:pPr>
            <a:endParaRPr lang="it-IT" sz="20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Lingue </a:t>
            </a:r>
            <a:r>
              <a:rPr lang="it-IT" sz="2000" dirty="0">
                <a:latin typeface="Arial Narrow" panose="020B0606020202030204" pitchFamily="34" charset="0"/>
              </a:rPr>
              <a:t>da analizzare per quanto riguarda </a:t>
            </a:r>
            <a:r>
              <a:rPr lang="it-IT" sz="2000" i="1" dirty="0">
                <a:latin typeface="Arial Narrow" panose="020B0606020202030204" pitchFamily="34" charset="0"/>
              </a:rPr>
              <a:t>le piattaforme internazionali? (Inglese-Italiano vs Coreano)</a:t>
            </a:r>
          </a:p>
          <a:p>
            <a:pPr marL="457200" lvl="1" indent="0">
              <a:buNone/>
            </a:pPr>
            <a:endParaRPr lang="it-IT" sz="2000" i="1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Scelta della </a:t>
            </a:r>
            <a:r>
              <a:rPr lang="it-IT" sz="2000" i="1" dirty="0">
                <a:latin typeface="Arial Narrow" panose="020B0606020202030204" pitchFamily="34" charset="0"/>
              </a:rPr>
              <a:t>categoria </a:t>
            </a:r>
            <a:r>
              <a:rPr lang="it-IT" sz="2000" dirty="0">
                <a:latin typeface="Arial Narrow" panose="020B0606020202030204" pitchFamily="34" charset="0"/>
              </a:rPr>
              <a:t>di libri di cui analizzare le reviews (Letteratura per bambini, generi letterari quali Romanzi, thriller, fantasy)</a:t>
            </a:r>
          </a:p>
        </p:txBody>
      </p:sp>
    </p:spTree>
    <p:extLst>
      <p:ext uri="{BB962C8B-B14F-4D97-AF65-F5344CB8AC3E}">
        <p14:creationId xmlns:p14="http://schemas.microsoft.com/office/powerpoint/2010/main" val="96802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/>
          </a:bodyPr>
          <a:lstStyle/>
          <a:p>
            <a:r>
              <a:rPr lang="it-IT" sz="5400" b="1" i="1" u="sng" dirty="0"/>
              <a:t>SITOGRAFIA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513840"/>
            <a:ext cx="11257280" cy="53441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q"/>
            </a:pPr>
            <a:r>
              <a:rPr lang="it-IT" sz="2000" b="1" i="1"/>
              <a:t> Paper </a:t>
            </a:r>
            <a:r>
              <a:rPr lang="it-IT" sz="2000" b="1" i="1" dirty="0"/>
              <a:t>utili: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it-IT" sz="1800" b="1" i="1" dirty="0"/>
              <a:t> </a:t>
            </a:r>
            <a:r>
              <a:rPr lang="en-US" sz="1800" b="1" i="1" dirty="0">
                <a:hlinkClick r:id="rId2"/>
              </a:rPr>
              <a:t>An Empirical Study of Tokenization Strategies for Various Korean NLP Tasks</a:t>
            </a: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800" b="1" i="1" dirty="0">
                <a:hlinkClick r:id="rId3"/>
              </a:rPr>
              <a:t>Which Encoding is the Best for Text Classification in Chinese, English, Japanese and Korean?</a:t>
            </a: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800" b="1" i="1" dirty="0">
                <a:hlinkClick r:id="rId4"/>
              </a:rPr>
              <a:t>Morpheme-based Efficient Korean WE</a:t>
            </a: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800" b="1" i="1" dirty="0">
                <a:hlinkClick r:id="rId5"/>
              </a:rPr>
              <a:t>A Syllable-based Technique </a:t>
            </a:r>
            <a:r>
              <a:rPr lang="en-US" sz="1800" b="1" i="1" dirty="0" err="1">
                <a:hlinkClick r:id="rId5"/>
              </a:rPr>
              <a:t>forWord</a:t>
            </a:r>
            <a:r>
              <a:rPr lang="en-US" sz="1800" b="1" i="1" dirty="0">
                <a:hlinkClick r:id="rId5"/>
              </a:rPr>
              <a:t> Embeddings of </a:t>
            </a:r>
            <a:r>
              <a:rPr lang="en-US" sz="1800" b="1" i="1" dirty="0" err="1">
                <a:hlinkClick r:id="rId5"/>
              </a:rPr>
              <a:t>KoreanWords</a:t>
            </a: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800" b="1" i="1" dirty="0">
                <a:hlinkClick r:id="rId6"/>
              </a:rPr>
              <a:t>Skip-Gram-KR: Korean Word Embedding</a:t>
            </a:r>
            <a:endParaRPr lang="en-US" sz="1800" b="1" i="1" dirty="0"/>
          </a:p>
          <a:p>
            <a:pPr marL="1371600" lvl="3" indent="0">
              <a:buNone/>
            </a:pPr>
            <a:endParaRPr lang="en-US" sz="1800" b="1" i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b="1" i="1" dirty="0"/>
              <a:t> Altre Risorse utili: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it-IT" sz="1800" b="1" i="1" dirty="0"/>
              <a:t> </a:t>
            </a:r>
            <a:r>
              <a:rPr lang="it-IT" sz="1800" b="1" i="1" dirty="0">
                <a:hlinkClick r:id="rId7"/>
              </a:rPr>
              <a:t>Differenze Text Mining per inglese e </a:t>
            </a:r>
            <a:r>
              <a:rPr lang="it-IT" sz="1800" b="1" i="1" dirty="0" err="1">
                <a:hlinkClick r:id="rId7"/>
              </a:rPr>
              <a:t>koreano</a:t>
            </a:r>
            <a:endParaRPr lang="it-IT" sz="1800" b="1" i="1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it-IT" sz="1800" b="1" i="1" dirty="0"/>
              <a:t> </a:t>
            </a:r>
            <a:r>
              <a:rPr lang="it-IT" sz="1800" b="1" i="1" dirty="0">
                <a:hlinkClick r:id="rId8"/>
              </a:rPr>
              <a:t>Analisi completa </a:t>
            </a:r>
            <a:r>
              <a:rPr lang="it-IT" sz="1800" b="1" i="1" dirty="0" err="1">
                <a:hlinkClick r:id="rId8"/>
              </a:rPr>
              <a:t>koreano</a:t>
            </a:r>
            <a:r>
              <a:rPr lang="it-IT" sz="1800" b="1" i="1" dirty="0">
                <a:hlinkClick r:id="rId8"/>
              </a:rPr>
              <a:t>-inglese</a:t>
            </a:r>
            <a:endParaRPr lang="it-IT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en-US" sz="1800" b="1" i="1" dirty="0"/>
          </a:p>
          <a:p>
            <a:pPr marL="1371600" lvl="3" indent="0">
              <a:buNone/>
            </a:pP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en-US" sz="1800" b="1" i="1" dirty="0"/>
          </a:p>
          <a:p>
            <a:pPr lvl="3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endParaRPr lang="it-IT" sz="2000" b="1" i="1" dirty="0"/>
          </a:p>
        </p:txBody>
      </p:sp>
    </p:spTree>
    <p:extLst>
      <p:ext uri="{BB962C8B-B14F-4D97-AF65-F5344CB8AC3E}">
        <p14:creationId xmlns:p14="http://schemas.microsoft.com/office/powerpoint/2010/main" val="1538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 fontScale="90000"/>
          </a:bodyPr>
          <a:lstStyle/>
          <a:p>
            <a:r>
              <a:rPr lang="it-IT" sz="5400" b="1" i="1" u="sng" dirty="0"/>
              <a:t>PIPELINE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080" y="1330960"/>
            <a:ext cx="10027919" cy="53958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it-IT" b="1" i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1900" b="1" i="1" dirty="0"/>
              <a:t>Introduzione alla lingua coreana</a:t>
            </a:r>
          </a:p>
          <a:p>
            <a:pPr marL="0" indent="0">
              <a:buNone/>
            </a:pPr>
            <a:endParaRPr lang="it-IT" sz="1900" b="1" i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1900" b="1" i="1" dirty="0"/>
              <a:t>Differenze a livello di </a:t>
            </a:r>
            <a:r>
              <a:rPr lang="it-IT" sz="1900" b="1" i="1" dirty="0" err="1"/>
              <a:t>preprocessing</a:t>
            </a:r>
            <a:r>
              <a:rPr lang="it-IT" sz="1900" b="1" i="1" dirty="0"/>
              <a:t> del testo</a:t>
            </a:r>
          </a:p>
          <a:p>
            <a:pPr marL="0" indent="0">
              <a:buNone/>
            </a:pPr>
            <a:endParaRPr lang="it-IT" sz="1900" b="1" i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1900" b="1" i="1" dirty="0"/>
              <a:t>Differenze a livello di Text </a:t>
            </a:r>
            <a:r>
              <a:rPr lang="it-IT" sz="1900" b="1" i="1" dirty="0" err="1"/>
              <a:t>Representation</a:t>
            </a:r>
            <a:r>
              <a:rPr lang="it-IT" sz="1900" b="1" i="1" dirty="0"/>
              <a:t> e Word </a:t>
            </a:r>
            <a:r>
              <a:rPr lang="it-IT" sz="1900" b="1" i="1" dirty="0" err="1"/>
              <a:t>Embedding</a:t>
            </a:r>
            <a:endParaRPr lang="it-IT" sz="1900" b="1" i="1" dirty="0"/>
          </a:p>
          <a:p>
            <a:pPr marL="0" indent="0">
              <a:buNone/>
            </a:pPr>
            <a:endParaRPr lang="it-IT" sz="1900" b="1" i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1900" b="1" i="1" dirty="0"/>
              <a:t>Elenco pacchetti e risorse più utilizzati per </a:t>
            </a:r>
            <a:r>
              <a:rPr lang="it-IT" sz="1900" b="1" i="1" dirty="0" err="1"/>
              <a:t>Korean</a:t>
            </a:r>
            <a:r>
              <a:rPr lang="it-IT" sz="1900" b="1" i="1" dirty="0"/>
              <a:t> NLP</a:t>
            </a:r>
          </a:p>
          <a:p>
            <a:pPr marL="0" indent="0">
              <a:buNone/>
            </a:pPr>
            <a:endParaRPr lang="it-IT" sz="1900" b="1" i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1900" b="1" i="1" dirty="0"/>
              <a:t>Altri papers e proposta di una possibile pipeline di lavoro di tesi</a:t>
            </a:r>
          </a:p>
          <a:p>
            <a:pPr marL="0" indent="0">
              <a:buNone/>
            </a:pPr>
            <a:endParaRPr lang="it-IT" sz="1900" b="1" i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1900" b="1" i="1" dirty="0"/>
              <a:t>Domande e dubbi</a:t>
            </a:r>
          </a:p>
          <a:p>
            <a:pPr marL="0" indent="0">
              <a:buNone/>
            </a:pPr>
            <a:endParaRPr lang="it-IT" sz="1900" b="1" i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1900" b="1" i="1" dirty="0"/>
              <a:t>Sitografia</a:t>
            </a:r>
          </a:p>
        </p:txBody>
      </p:sp>
    </p:spTree>
    <p:extLst>
      <p:ext uri="{BB962C8B-B14F-4D97-AF65-F5344CB8AC3E}">
        <p14:creationId xmlns:p14="http://schemas.microsoft.com/office/powerpoint/2010/main" val="32993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 fontScale="90000"/>
          </a:bodyPr>
          <a:lstStyle/>
          <a:p>
            <a:r>
              <a:rPr lang="it-IT" sz="5400" b="1" i="1" u="sng" dirty="0"/>
              <a:t>INTRO ALLA LINGUA COREANA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12" y="1625600"/>
            <a:ext cx="10621176" cy="5101203"/>
          </a:xfrm>
        </p:spPr>
        <p:txBody>
          <a:bodyPr>
            <a:normAutofit fontScale="92500" lnSpcReduction="10000"/>
          </a:bodyPr>
          <a:lstStyle/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Lingua di forma differente rispetto all’inglese (</a:t>
            </a:r>
            <a:r>
              <a:rPr lang="it-IT" sz="2000" i="1" dirty="0">
                <a:latin typeface="Arial Narrow" panose="020B0606020202030204" pitchFamily="34" charset="0"/>
              </a:rPr>
              <a:t>linguaggio </a:t>
            </a:r>
            <a:r>
              <a:rPr lang="it-IT" sz="2000" b="1" i="1" dirty="0">
                <a:latin typeface="Arial Narrow" panose="020B0606020202030204" pitchFamily="34" charset="0"/>
              </a:rPr>
              <a:t>agglutinante</a:t>
            </a:r>
            <a:r>
              <a:rPr lang="it-IT" sz="2000" dirty="0">
                <a:latin typeface="Arial Narrow" panose="020B0606020202030204" pitchFamily="34" charset="0"/>
              </a:rPr>
              <a:t>, formato da morfemi)</a:t>
            </a:r>
          </a:p>
          <a:p>
            <a:pPr marL="914400" lvl="2" indent="0">
              <a:buNone/>
            </a:pPr>
            <a:endParaRPr lang="it-IT" sz="2000" i="1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Alfabeto </a:t>
            </a:r>
            <a:r>
              <a:rPr lang="it-IT" sz="2000" i="1" dirty="0">
                <a:latin typeface="Arial Narrow" panose="020B0606020202030204" pitchFamily="34" charset="0"/>
              </a:rPr>
              <a:t>HANGUL</a:t>
            </a:r>
            <a:r>
              <a:rPr lang="it-IT" sz="2000" dirty="0">
                <a:latin typeface="Arial Narrow" panose="020B0606020202030204" pitchFamily="34" charset="0"/>
              </a:rPr>
              <a:t>, per separarsi dalla scrittura cinese (quindi differisce da giapponese e cinese)</a:t>
            </a:r>
          </a:p>
          <a:p>
            <a:pPr marL="914400" lvl="2" indent="0">
              <a:buNone/>
            </a:pPr>
            <a:endParaRPr lang="it-IT" sz="20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Presenza di </a:t>
            </a:r>
            <a:r>
              <a:rPr lang="it-IT" sz="2000" b="1" i="1" dirty="0">
                <a:latin typeface="Arial Narrow" panose="020B0606020202030204" pitchFamily="34" charset="0"/>
              </a:rPr>
              <a:t>morfemi</a:t>
            </a:r>
            <a:r>
              <a:rPr lang="it-IT" sz="2000" dirty="0">
                <a:latin typeface="Arial Narrow" panose="020B0606020202030204" pitchFamily="34" charset="0"/>
              </a:rPr>
              <a:t> dipendenti (suffissi, verbi e </a:t>
            </a:r>
            <a:r>
              <a:rPr lang="it-IT" sz="2000" dirty="0" err="1">
                <a:latin typeface="Arial Narrow" panose="020B0606020202030204" pitchFamily="34" charset="0"/>
              </a:rPr>
              <a:t>stem</a:t>
            </a:r>
            <a:r>
              <a:rPr lang="it-IT" sz="2000" dirty="0">
                <a:latin typeface="Arial Narrow" panose="020B0606020202030204" pitchFamily="34" charset="0"/>
              </a:rPr>
              <a:t>) ed indipendenti (aggettivi, avverbi ed esclamazioni) che si uniscono formando parole </a:t>
            </a:r>
          </a:p>
          <a:p>
            <a:pPr marL="914400" lvl="2" indent="0">
              <a:buNone/>
            </a:pPr>
            <a:endParaRPr lang="it-IT" sz="2000" dirty="0">
              <a:latin typeface="Arial Narrow" panose="020B0606020202030204" pitchFamily="34" charset="0"/>
            </a:endParaRP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Morfema</a:t>
            </a:r>
            <a:r>
              <a:rPr lang="it-IT" sz="2000" dirty="0">
                <a:latin typeface="Arial Narrow" panose="020B0606020202030204" pitchFamily="34" charset="0"/>
              </a:rPr>
              <a:t> = più piccola unità del discorso con significato</a:t>
            </a:r>
          </a:p>
          <a:p>
            <a:pPr marL="914400" lvl="2" indent="0">
              <a:buNone/>
            </a:pPr>
            <a:endParaRPr lang="it-IT" sz="20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Il </a:t>
            </a:r>
            <a:r>
              <a:rPr lang="it-IT" sz="2000" b="1" i="1" dirty="0">
                <a:latin typeface="Arial Narrow" panose="020B0606020202030204" pitchFamily="34" charset="0"/>
              </a:rPr>
              <a:t>carattere</a:t>
            </a:r>
            <a:r>
              <a:rPr lang="it-IT" sz="2000" dirty="0">
                <a:latin typeface="Arial Narrow" panose="020B0606020202030204" pitchFamily="34" charset="0"/>
              </a:rPr>
              <a:t> è la componente più piccola della parola (vocale/consonante), più caratteri (2-3) formano la </a:t>
            </a:r>
            <a:r>
              <a:rPr lang="it-IT" sz="2000" b="1" i="1" dirty="0">
                <a:latin typeface="Arial Narrow" panose="020B0606020202030204" pitchFamily="34" charset="0"/>
              </a:rPr>
              <a:t>sillaba</a:t>
            </a:r>
            <a:r>
              <a:rPr lang="it-IT" sz="2000" dirty="0">
                <a:latin typeface="Arial Narrow" panose="020B0606020202030204" pitchFamily="34" charset="0"/>
              </a:rPr>
              <a:t>, più sillabe formano la </a:t>
            </a:r>
            <a:r>
              <a:rPr lang="it-IT" sz="2000" b="1" i="1" dirty="0">
                <a:latin typeface="Arial Narrow" panose="020B0606020202030204" pitchFamily="34" charset="0"/>
              </a:rPr>
              <a:t>parola</a:t>
            </a:r>
          </a:p>
          <a:p>
            <a:pPr marL="914400" lvl="2" indent="0">
              <a:buNone/>
            </a:pPr>
            <a:endParaRPr lang="it-IT" sz="20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I mescolamenti di morfemi conducono a </a:t>
            </a:r>
            <a:r>
              <a:rPr lang="it-IT" sz="2000" i="1" dirty="0">
                <a:latin typeface="Arial Narrow" panose="020B0606020202030204" pitchFamily="34" charset="0"/>
              </a:rPr>
              <a:t>vocabolari enormi </a:t>
            </a:r>
            <a:r>
              <a:rPr lang="it-IT" sz="2000" dirty="0">
                <a:latin typeface="Arial Narrow" panose="020B0606020202030204" pitchFamily="34" charset="0"/>
              </a:rPr>
              <a:t>e difficilmente gestibili nell’ambito del text mining, creando di fatto matrici sparse in fase di text </a:t>
            </a:r>
            <a:r>
              <a:rPr lang="it-IT" sz="2000" dirty="0" err="1">
                <a:latin typeface="Arial Narrow" panose="020B0606020202030204" pitchFamily="34" charset="0"/>
              </a:rPr>
              <a:t>representation</a:t>
            </a:r>
            <a:endParaRPr lang="it-IT" sz="20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it-IT" sz="2000" b="1" i="1" dirty="0"/>
          </a:p>
        </p:txBody>
      </p:sp>
    </p:spTree>
    <p:extLst>
      <p:ext uri="{BB962C8B-B14F-4D97-AF65-F5344CB8AC3E}">
        <p14:creationId xmlns:p14="http://schemas.microsoft.com/office/powerpoint/2010/main" val="30581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/>
          </a:bodyPr>
          <a:lstStyle/>
          <a:p>
            <a:r>
              <a:rPr lang="it-IT" sz="5400" b="1" i="1" u="sng" dirty="0"/>
              <a:t>DIFFERENZE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513840"/>
            <a:ext cx="11257280" cy="5344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600" b="1" i="1" u="sng" dirty="0"/>
              <a:t>TOKENIZATION:</a:t>
            </a:r>
          </a:p>
          <a:p>
            <a:pPr marL="0" indent="0">
              <a:buNone/>
            </a:pPr>
            <a:endParaRPr lang="it-IT" b="1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b="1" i="1" u="sng" dirty="0"/>
              <a:t>Lingua inglese</a:t>
            </a:r>
            <a:r>
              <a:rPr lang="it-IT" sz="2000" b="1" i="1" dirty="0"/>
              <a:t>: </a:t>
            </a:r>
            <a:r>
              <a:rPr lang="it-IT" sz="2000" i="1" dirty="0" err="1">
                <a:latin typeface="Arial Narrow" panose="020B0606020202030204" pitchFamily="34" charset="0"/>
              </a:rPr>
              <a:t>Tokenizzazione</a:t>
            </a:r>
            <a:r>
              <a:rPr lang="it-IT" sz="2000" dirty="0">
                <a:latin typeface="Arial Narrow" panose="020B0606020202030204" pitchFamily="34" charset="0"/>
              </a:rPr>
              <a:t> semplice sfruttando gli spazi </a:t>
            </a:r>
          </a:p>
          <a:p>
            <a:pPr marL="457200" lvl="1" indent="0">
              <a:buNone/>
            </a:pPr>
            <a:endParaRPr lang="it-IT" sz="2000" b="1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b="1" i="1" u="sng" dirty="0"/>
              <a:t>Lingua coreana</a:t>
            </a:r>
            <a:r>
              <a:rPr lang="it-IT" sz="2000" b="1" i="1" dirty="0"/>
              <a:t>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b="1" i="1" dirty="0"/>
              <a:t> </a:t>
            </a:r>
            <a:r>
              <a:rPr lang="it-IT" sz="2000" dirty="0">
                <a:latin typeface="Arial Narrow" panose="020B0606020202030204" pitchFamily="34" charset="0"/>
              </a:rPr>
              <a:t>Rischio di </a:t>
            </a:r>
            <a:r>
              <a:rPr lang="it-IT" sz="2000" i="1" dirty="0">
                <a:latin typeface="Arial Narrow" panose="020B0606020202030204" pitchFamily="34" charset="0"/>
              </a:rPr>
              <a:t>perdita di </a:t>
            </a:r>
            <a:r>
              <a:rPr lang="it-IT" sz="2000" i="1" dirty="0" err="1">
                <a:latin typeface="Arial Narrow" panose="020B0606020202030204" pitchFamily="34" charset="0"/>
              </a:rPr>
              <a:t>informatività</a:t>
            </a:r>
            <a:r>
              <a:rPr lang="it-IT" sz="2000" i="1" dirty="0">
                <a:latin typeface="Arial Narrow" panose="020B0606020202030204" pitchFamily="34" charset="0"/>
              </a:rPr>
              <a:t> </a:t>
            </a:r>
            <a:r>
              <a:rPr lang="it-IT" sz="2000" dirty="0">
                <a:latin typeface="Arial Narrow" panose="020B0606020202030204" pitchFamily="34" charset="0"/>
              </a:rPr>
              <a:t>nello sfruttare gli </a:t>
            </a:r>
            <a:r>
              <a:rPr lang="it-IT" sz="2000" i="1" dirty="0">
                <a:latin typeface="Arial Narrow" panose="020B0606020202030204" pitchFamily="34" charset="0"/>
              </a:rPr>
              <a:t>spazi</a:t>
            </a:r>
            <a:r>
              <a:rPr lang="it-IT" sz="2000" dirty="0">
                <a:latin typeface="Arial Narrow" panose="020B0606020202030204" pitchFamily="34" charset="0"/>
              </a:rPr>
              <a:t> per </a:t>
            </a:r>
            <a:r>
              <a:rPr lang="it-IT" sz="2000" dirty="0" err="1">
                <a:latin typeface="Arial Narrow" panose="020B0606020202030204" pitchFamily="34" charset="0"/>
              </a:rPr>
              <a:t>tokenizzare</a:t>
            </a:r>
            <a:endParaRPr lang="it-IT" sz="20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Si seleziona una delle seguenti tecniche per </a:t>
            </a:r>
            <a:r>
              <a:rPr lang="it-IT" sz="2000" dirty="0" err="1">
                <a:latin typeface="Arial Narrow" panose="020B0606020202030204" pitchFamily="34" charset="0"/>
              </a:rPr>
              <a:t>tokenizzare</a:t>
            </a:r>
            <a:r>
              <a:rPr lang="it-IT" sz="2000" dirty="0">
                <a:latin typeface="Arial Narrow" panose="020B0606020202030204" pitchFamily="34" charset="0"/>
              </a:rPr>
              <a:t> di solito: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Per consonante o vocale </a:t>
            </a:r>
            <a:r>
              <a:rPr lang="it-IT" sz="2000" dirty="0">
                <a:latin typeface="Arial Narrow" panose="020B0606020202030204" pitchFamily="34" charset="0"/>
              </a:rPr>
              <a:t>(meno utilizzata)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Per sillabe (poco utilizzata)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Per morfemi (più utilizzata) 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Per parola, e quindi per spazi (usata ma poco efficace)</a:t>
            </a:r>
          </a:p>
          <a:p>
            <a:pPr marL="914400" lvl="2" indent="0">
              <a:buNone/>
            </a:pPr>
            <a:endParaRPr lang="it-IT" sz="1600" b="1" i="1" dirty="0"/>
          </a:p>
          <a:p>
            <a:pPr lvl="1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1">
              <a:buFont typeface="Wingdings" panose="05000000000000000000" pitchFamily="2" charset="2"/>
              <a:buChar char="q"/>
            </a:pPr>
            <a:endParaRPr lang="it-IT" sz="1800" b="1" i="1" dirty="0"/>
          </a:p>
        </p:txBody>
      </p:sp>
      <p:pic>
        <p:nvPicPr>
          <p:cNvPr id="1028" name="Picture 4" descr="CHECK | definizione, significato - che cosa è CHECK nel dizionario Inglese  - Cambridge Dictionary">
            <a:extLst>
              <a:ext uri="{FF2B5EF4-FFF2-40B4-BE49-F238E27FC236}">
                <a16:creationId xmlns:a16="http://schemas.microsoft.com/office/drawing/2014/main" id="{975773DF-2EB7-493C-BC18-4F6B98A3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23" y="5505066"/>
            <a:ext cx="425837" cy="42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03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/>
          </a:bodyPr>
          <a:lstStyle/>
          <a:p>
            <a:r>
              <a:rPr lang="it-IT" sz="5400" b="1" i="1" u="sng" dirty="0"/>
              <a:t>DIFFERENZE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99155"/>
            <a:ext cx="11257280" cy="53441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800" b="1" i="1" u="sng" dirty="0"/>
              <a:t>TEXT CLEANING:</a:t>
            </a:r>
          </a:p>
          <a:p>
            <a:pPr marL="0" indent="0">
              <a:buNone/>
            </a:pPr>
            <a:endParaRPr lang="it-IT" b="1" i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Parole rare </a:t>
            </a:r>
            <a:r>
              <a:rPr lang="it-IT" sz="2000" dirty="0">
                <a:latin typeface="Arial Narrow" panose="020B0606020202030204" pitchFamily="34" charset="0"/>
              </a:rPr>
              <a:t>spesso eliminate in NLP lingua inglese. In Coreano se non ben </a:t>
            </a:r>
            <a:r>
              <a:rPr lang="it-IT" sz="2000" dirty="0" err="1">
                <a:latin typeface="Arial Narrow" panose="020B0606020202030204" pitchFamily="34" charset="0"/>
              </a:rPr>
              <a:t>preprocessate</a:t>
            </a:r>
            <a:r>
              <a:rPr lang="it-IT" sz="2000" dirty="0">
                <a:latin typeface="Arial Narrow" panose="020B0606020202030204" pitchFamily="34" charset="0"/>
              </a:rPr>
              <a:t> si hanno molte parole rare</a:t>
            </a:r>
          </a:p>
          <a:p>
            <a:pPr marL="914400" lvl="2" indent="0">
              <a:buNone/>
            </a:pPr>
            <a:endParaRPr lang="it-IT" sz="2000" i="1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Parole corte (2-3) </a:t>
            </a:r>
            <a:r>
              <a:rPr lang="it-IT" sz="2000" dirty="0">
                <a:latin typeface="Arial Narrow" panose="020B0606020202030204" pitchFamily="34" charset="0"/>
              </a:rPr>
              <a:t>lettere spesso eliminate in inglese perché </a:t>
            </a:r>
            <a:r>
              <a:rPr lang="it-IT" sz="2000" dirty="0" err="1">
                <a:latin typeface="Arial Narrow" panose="020B0606020202030204" pitchFamily="34" charset="0"/>
              </a:rPr>
              <a:t>stopword</a:t>
            </a:r>
            <a:r>
              <a:rPr lang="it-IT" sz="2000" dirty="0">
                <a:latin typeface="Arial Narrow" panose="020B0606020202030204" pitchFamily="34" charset="0"/>
              </a:rPr>
              <a:t>, ma non in coreano </a:t>
            </a:r>
          </a:p>
          <a:p>
            <a:pPr marL="914400" lvl="2" indent="0">
              <a:buNone/>
            </a:pPr>
            <a:endParaRPr lang="it-IT" sz="2000" i="1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Coreano non prevede la distinzione tra </a:t>
            </a:r>
            <a:r>
              <a:rPr lang="it-IT" sz="2000" i="1" dirty="0">
                <a:latin typeface="Arial Narrow" panose="020B0606020202030204" pitchFamily="34" charset="0"/>
              </a:rPr>
              <a:t>maiuscolo e minuscolo</a:t>
            </a:r>
          </a:p>
          <a:p>
            <a:pPr marL="914400" lvl="2" indent="0">
              <a:buNone/>
            </a:pPr>
            <a:endParaRPr lang="it-IT" sz="2000" i="1" u="sng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Segni di interpunzione </a:t>
            </a:r>
            <a:r>
              <a:rPr lang="it-IT" sz="2000" dirty="0">
                <a:latin typeface="Arial Narrow" panose="020B0606020202030204" pitchFamily="34" charset="0"/>
              </a:rPr>
              <a:t>introdotti di recente nel linguaggio coreano, ma spesso superflui (se ne trovano pochi)</a:t>
            </a:r>
          </a:p>
          <a:p>
            <a:pPr marL="914400" lvl="2" indent="0">
              <a:buNone/>
            </a:pPr>
            <a:endParaRPr lang="it-IT" sz="2000" i="1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Rimozione </a:t>
            </a:r>
            <a:r>
              <a:rPr lang="it-IT" sz="2000" i="1" dirty="0" err="1">
                <a:latin typeface="Arial Narrow" panose="020B0606020202030204" pitchFamily="34" charset="0"/>
              </a:rPr>
              <a:t>Stopwords</a:t>
            </a:r>
            <a:r>
              <a:rPr lang="it-IT" sz="2000" i="1" dirty="0">
                <a:latin typeface="Arial Narrow" panose="020B0606020202030204" pitchFamily="34" charset="0"/>
              </a:rPr>
              <a:t> (</a:t>
            </a:r>
            <a:r>
              <a:rPr lang="it-IT" sz="2000" i="1" dirty="0">
                <a:latin typeface="Arial Narrow" panose="020B0606020202030204" pitchFamily="34" charset="0"/>
                <a:hlinkClick r:id="rId2"/>
              </a:rPr>
              <a:t>https://github.com/stopwords-iso/stopwords-ko</a:t>
            </a:r>
            <a:r>
              <a:rPr lang="it-IT" sz="2000" i="1" dirty="0">
                <a:latin typeface="Arial Narrow" panose="020B0606020202030204" pitchFamily="34" charset="0"/>
              </a:rPr>
              <a:t>): </a:t>
            </a:r>
            <a:r>
              <a:rPr lang="it-IT" sz="2000" dirty="0">
                <a:latin typeface="Arial Narrow" panose="020B0606020202030204" pitchFamily="34" charset="0"/>
              </a:rPr>
              <a:t>liste predefinite per inglese e coreano</a:t>
            </a:r>
          </a:p>
          <a:p>
            <a:pPr marL="914400" lvl="2" indent="0">
              <a:buNone/>
            </a:pPr>
            <a:endParaRPr lang="it-IT" sz="2000" b="1" i="1" dirty="0"/>
          </a:p>
          <a:p>
            <a:pPr lvl="1">
              <a:buFont typeface="Wingdings" panose="05000000000000000000" pitchFamily="2" charset="2"/>
              <a:buChar char="q"/>
            </a:pP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299054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/>
          </a:bodyPr>
          <a:lstStyle/>
          <a:p>
            <a:r>
              <a:rPr lang="it-IT" sz="5400" b="1" i="1" u="sng" dirty="0"/>
              <a:t>DIFFERENZE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513840"/>
            <a:ext cx="11257280" cy="5344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800" b="1" i="1" u="sng" dirty="0"/>
              <a:t>STEMMING/LEMMATIZATION e POS: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it-IT" sz="2400" b="1" i="1" u="sng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b="1" i="1" dirty="0" err="1">
                <a:latin typeface="Arial Narrow" panose="020B0606020202030204" pitchFamily="34" charset="0"/>
              </a:rPr>
              <a:t>Stemming</a:t>
            </a:r>
            <a:r>
              <a:rPr lang="it-IT" sz="2000" b="1" i="1" dirty="0">
                <a:latin typeface="Arial Narrow" panose="020B0606020202030204" pitchFamily="34" charset="0"/>
              </a:rPr>
              <a:t> e </a:t>
            </a:r>
            <a:r>
              <a:rPr lang="it-IT" sz="2000" b="1" i="1" dirty="0" err="1">
                <a:latin typeface="Arial Narrow" panose="020B0606020202030204" pitchFamily="34" charset="0"/>
              </a:rPr>
              <a:t>Lemmatization</a:t>
            </a:r>
            <a:r>
              <a:rPr lang="it-IT" sz="2000" b="1" i="1" dirty="0">
                <a:latin typeface="Arial Narrow" panose="020B0606020202030204" pitchFamily="34" charset="0"/>
              </a:rPr>
              <a:t> </a:t>
            </a:r>
            <a:r>
              <a:rPr lang="it-IT" sz="2000" i="1" dirty="0">
                <a:latin typeface="Arial Narrow" panose="020B0606020202030204" pitchFamily="34" charset="0"/>
              </a:rPr>
              <a:t>(</a:t>
            </a:r>
            <a:r>
              <a:rPr lang="it-IT" sz="2000" i="1" dirty="0">
                <a:solidFill>
                  <a:srgbClr val="FB9318"/>
                </a:solidFill>
                <a:latin typeface="Arial Narrow" panose="020B0606020202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https://pypi.org/project/soylemma/</a:t>
            </a:r>
            <a:r>
              <a:rPr lang="it-IT" sz="2000" i="1" dirty="0">
                <a:solidFill>
                  <a:schemeClr val="tx1"/>
                </a:solidFill>
                <a:latin typeface="Arial Narrow" panose="020B0606020202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it-IT" sz="2000" i="1" dirty="0">
                <a:solidFill>
                  <a:srgbClr val="FB9318"/>
                </a:solidFill>
                <a:latin typeface="Arial Narrow" panose="020B0606020202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dirty="0">
                <a:latin typeface="Arial Narrow" panose="020B0606020202030204" pitchFamily="34" charset="0"/>
              </a:rPr>
              <a:t>si applicano alla stessa maniera per inglese e coreano. Per coreano aggettivi e verbi sono composti da </a:t>
            </a:r>
            <a:r>
              <a:rPr lang="it-IT" sz="2000" dirty="0" err="1">
                <a:latin typeface="Arial Narrow" panose="020B0606020202030204" pitchFamily="34" charset="0"/>
              </a:rPr>
              <a:t>stem</a:t>
            </a:r>
            <a:r>
              <a:rPr lang="it-IT" sz="2000" dirty="0">
                <a:latin typeface="Arial Narrow" panose="020B0606020202030204" pitchFamily="34" charset="0"/>
              </a:rPr>
              <a:t> + </a:t>
            </a:r>
            <a:r>
              <a:rPr lang="it-IT" sz="2000" dirty="0" err="1">
                <a:latin typeface="Arial Narrow" panose="020B0606020202030204" pitchFamily="34" charset="0"/>
              </a:rPr>
              <a:t>eomi</a:t>
            </a:r>
            <a:endParaRPr lang="it-IT" sz="20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it-IT" sz="20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Differenza nelle parti del discorso (</a:t>
            </a:r>
            <a:r>
              <a:rPr lang="it-IT" sz="2000" b="1" i="1" dirty="0">
                <a:latin typeface="Arial Narrow" panose="020B0606020202030204" pitchFamily="34" charset="0"/>
              </a:rPr>
              <a:t>POS</a:t>
            </a:r>
            <a:r>
              <a:rPr lang="it-IT" sz="2000" i="1" dirty="0">
                <a:latin typeface="Arial Narrow" panose="020B0606020202030204" pitchFamily="34" charset="0"/>
              </a:rPr>
              <a:t>):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i="1" u="sng" dirty="0">
                <a:latin typeface="Arial Narrow" panose="020B0606020202030204" pitchFamily="34" charset="0"/>
              </a:rPr>
              <a:t>Inglese, 9 POS</a:t>
            </a:r>
            <a:r>
              <a:rPr lang="it-IT" sz="2000" i="1" dirty="0">
                <a:latin typeface="Arial Narrow" panose="020B0606020202030204" pitchFamily="34" charset="0"/>
              </a:rPr>
              <a:t>:  nome, pronome, verbo, aggettivo, avverbio, preposizione, congiunzione, esclamazione, articolo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i="1" u="sng" dirty="0" err="1">
                <a:latin typeface="Arial Narrow" panose="020B0606020202030204" pitchFamily="34" charset="0"/>
              </a:rPr>
              <a:t>Koreano</a:t>
            </a:r>
            <a:r>
              <a:rPr lang="it-IT" sz="2000" i="1" u="sng" dirty="0">
                <a:latin typeface="Arial Narrow" panose="020B0606020202030204" pitchFamily="34" charset="0"/>
              </a:rPr>
              <a:t>, 9 POS</a:t>
            </a:r>
            <a:r>
              <a:rPr lang="it-IT" sz="2000" i="1" dirty="0">
                <a:latin typeface="Arial Narrow" panose="020B0606020202030204" pitchFamily="34" charset="0"/>
              </a:rPr>
              <a:t>: nome, pronome, numero, verbo, aggettivo, postposizione, </a:t>
            </a:r>
            <a:r>
              <a:rPr lang="it-IT" sz="2000" i="1" dirty="0" err="1">
                <a:latin typeface="Arial Narrow" panose="020B0606020202030204" pitchFamily="34" charset="0"/>
              </a:rPr>
              <a:t>pre</a:t>
            </a:r>
            <a:r>
              <a:rPr lang="it-IT" sz="2000" i="1" dirty="0">
                <a:latin typeface="Arial Narrow" panose="020B0606020202030204" pitchFamily="34" charset="0"/>
              </a:rPr>
              <a:t>-nome, avverbio, esclamazione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i="1" dirty="0">
                <a:latin typeface="Arial Narrow" panose="020B0606020202030204" pitchFamily="34" charset="0"/>
              </a:rPr>
              <a:t>Struttura differente, l’oggetto si trova in posizioni differenti per i due linguaggi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it-IT" sz="2000" b="1" dirty="0"/>
          </a:p>
          <a:p>
            <a:pPr marL="914400" lvl="2" indent="0">
              <a:buNone/>
            </a:pPr>
            <a:endParaRPr lang="it-IT" sz="2000" b="1" i="1" dirty="0"/>
          </a:p>
          <a:p>
            <a:pPr marL="457200" lvl="1" indent="0">
              <a:buNone/>
            </a:pP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226127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/>
          </a:bodyPr>
          <a:lstStyle/>
          <a:p>
            <a:r>
              <a:rPr lang="it-IT" sz="4400" b="1" i="1" u="sng" dirty="0"/>
              <a:t>TEXT REPRESENTATION E WORD EMEBEDDING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513840"/>
            <a:ext cx="11257280" cy="53441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q"/>
            </a:pPr>
            <a:endParaRPr lang="it-IT" b="1" dirty="0"/>
          </a:p>
          <a:p>
            <a:pPr lvl="2">
              <a:buFont typeface="Wingdings" panose="05000000000000000000" pitchFamily="2" charset="2"/>
              <a:buChar char="q"/>
            </a:pPr>
            <a:endParaRPr lang="it-IT" sz="1800" b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Si possono applicare metodi di </a:t>
            </a:r>
            <a:r>
              <a:rPr lang="it-IT" sz="2000" i="1" dirty="0">
                <a:latin typeface="Arial Narrow" panose="020B0606020202030204" pitchFamily="34" charset="0"/>
              </a:rPr>
              <a:t>rappresentazione testuale locale e distribuita</a:t>
            </a:r>
            <a:r>
              <a:rPr lang="it-IT" sz="2000" dirty="0">
                <a:latin typeface="Arial Narrow" panose="020B0606020202030204" pitchFamily="34" charset="0"/>
              </a:rPr>
              <a:t>, </a:t>
            </a:r>
            <a:r>
              <a:rPr lang="it-IT" sz="2000" dirty="0" err="1">
                <a:latin typeface="Arial Narrow" panose="020B0606020202030204" pitchFamily="34" charset="0"/>
              </a:rPr>
              <a:t>purchè</a:t>
            </a:r>
            <a:r>
              <a:rPr lang="it-IT" sz="2000" dirty="0">
                <a:latin typeface="Arial Narrow" panose="020B0606020202030204" pitchFamily="34" charset="0"/>
              </a:rPr>
              <a:t> sia stata effettuata la giusta scelta relativa alla </a:t>
            </a:r>
            <a:r>
              <a:rPr lang="it-IT" sz="2000" dirty="0" err="1">
                <a:latin typeface="Arial Narrow" panose="020B0606020202030204" pitchFamily="34" charset="0"/>
              </a:rPr>
              <a:t>tokenizzazione</a:t>
            </a:r>
            <a:r>
              <a:rPr lang="it-IT" sz="2000" dirty="0">
                <a:latin typeface="Arial Narrow" panose="020B0606020202030204" pitchFamily="34" charset="0"/>
              </a:rPr>
              <a:t> (</a:t>
            </a:r>
            <a:r>
              <a:rPr lang="it-IT" sz="2000" dirty="0" err="1">
                <a:latin typeface="Arial Narrow" panose="020B0606020202030204" pitchFamily="34" charset="0"/>
              </a:rPr>
              <a:t>es.OHE</a:t>
            </a:r>
            <a:r>
              <a:rPr lang="it-IT" sz="2000" dirty="0">
                <a:latin typeface="Arial Narrow" panose="020B0606020202030204" pitchFamily="34" charset="0"/>
              </a:rPr>
              <a:t>, BOW, TF-IDF)</a:t>
            </a:r>
          </a:p>
          <a:p>
            <a:pPr marL="914400" lvl="2" indent="0">
              <a:buNone/>
            </a:pPr>
            <a:endParaRPr lang="it-IT" sz="20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i="1" dirty="0" err="1">
                <a:latin typeface="Arial Narrow" panose="020B0606020202030204" pitchFamily="34" charset="0"/>
              </a:rPr>
              <a:t>Glove</a:t>
            </a:r>
            <a:r>
              <a:rPr lang="it-IT" sz="2000" i="1" dirty="0">
                <a:latin typeface="Arial Narrow" panose="020B0606020202030204" pitchFamily="34" charset="0"/>
              </a:rPr>
              <a:t> e Word2Vec (Skip-</a:t>
            </a:r>
            <a:r>
              <a:rPr lang="it-IT" sz="2000" i="1" dirty="0" err="1">
                <a:latin typeface="Arial Narrow" panose="020B0606020202030204" pitchFamily="34" charset="0"/>
              </a:rPr>
              <a:t>gram</a:t>
            </a:r>
            <a:r>
              <a:rPr lang="it-IT" sz="2000" i="1" dirty="0">
                <a:latin typeface="Arial Narrow" panose="020B0606020202030204" pitchFamily="34" charset="0"/>
              </a:rPr>
              <a:t> e CBOW) </a:t>
            </a:r>
            <a:r>
              <a:rPr lang="it-IT" sz="2000" dirty="0">
                <a:latin typeface="Arial Narrow" panose="020B0606020202030204" pitchFamily="34" charset="0"/>
              </a:rPr>
              <a:t>i metodi più utilizzati per WE coreano e inglese</a:t>
            </a:r>
          </a:p>
          <a:p>
            <a:pPr marL="914400" lvl="2" indent="0">
              <a:buNone/>
            </a:pPr>
            <a:endParaRPr lang="it-IT" sz="20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Applicabili solo in seguito ad una </a:t>
            </a:r>
            <a:r>
              <a:rPr lang="it-IT" sz="2000" i="1" dirty="0" err="1">
                <a:latin typeface="Arial Narrow" panose="020B0606020202030204" pitchFamily="34" charset="0"/>
              </a:rPr>
              <a:t>tokenizzazione</a:t>
            </a:r>
            <a:r>
              <a:rPr lang="it-IT" sz="2000" i="1" dirty="0">
                <a:latin typeface="Arial Narrow" panose="020B0606020202030204" pitchFamily="34" charset="0"/>
              </a:rPr>
              <a:t> adeguata </a:t>
            </a:r>
            <a:r>
              <a:rPr lang="it-IT" sz="2000" dirty="0">
                <a:latin typeface="Arial Narrow" panose="020B0606020202030204" pitchFamily="34" charset="0"/>
              </a:rPr>
              <a:t>(per sillabe o morfemi)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it-IT" sz="2000" dirty="0">
              <a:latin typeface="Arial Narrow" panose="020B060602020203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000" dirty="0">
                <a:latin typeface="Arial Narrow" panose="020B0606020202030204" pitchFamily="34" charset="0"/>
              </a:rPr>
              <a:t>Formulazione di nuovi modelli per WE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it-IT" sz="1800" b="1" dirty="0"/>
          </a:p>
          <a:p>
            <a:pPr marL="914400" lvl="2" indent="0">
              <a:buNone/>
            </a:pPr>
            <a:endParaRPr lang="it-IT" sz="2000" b="1" i="1" dirty="0"/>
          </a:p>
          <a:p>
            <a:pPr lvl="1">
              <a:buFont typeface="Wingdings" panose="05000000000000000000" pitchFamily="2" charset="2"/>
              <a:buChar char="q"/>
            </a:pP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302314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 fontScale="90000"/>
          </a:bodyPr>
          <a:lstStyle/>
          <a:p>
            <a:r>
              <a:rPr lang="it-IT" sz="5400" b="1" i="1" u="sng" dirty="0"/>
              <a:t>TOP TOOLS PER NLP KOREANO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219200"/>
            <a:ext cx="11433492" cy="563880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it-IT" b="1" dirty="0"/>
          </a:p>
          <a:p>
            <a:pPr lvl="3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endParaRPr lang="it-IT" sz="1600" b="1" i="1" dirty="0"/>
          </a:p>
          <a:p>
            <a:pPr lvl="2">
              <a:buFont typeface="Wingdings" panose="05000000000000000000" pitchFamily="2" charset="2"/>
              <a:buChar char="q"/>
            </a:pPr>
            <a:endParaRPr lang="it-IT" sz="1600" b="1" i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800" b="1" i="1" dirty="0" err="1"/>
              <a:t>KoNLpy</a:t>
            </a:r>
            <a:r>
              <a:rPr lang="it-IT" sz="1800" b="1" i="1" dirty="0"/>
              <a:t>       </a:t>
            </a:r>
            <a:r>
              <a:rPr lang="it-IT" sz="1800" b="1" i="1" dirty="0">
                <a:hlinkClick r:id="rId2"/>
              </a:rPr>
              <a:t>https://konlpy.org/en/latest/</a:t>
            </a: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800" b="1" i="1" dirty="0"/>
              <a:t>KOBERT </a:t>
            </a:r>
            <a:r>
              <a:rPr lang="it-IT" sz="1800" b="1" i="1" dirty="0"/>
              <a:t>     </a:t>
            </a:r>
            <a:r>
              <a:rPr lang="it-IT" sz="1800" b="1" i="1" dirty="0">
                <a:hlinkClick r:id="rId3"/>
              </a:rPr>
              <a:t>https://awesomeopensource.com/project/SKTBrain/KoBERT#</a:t>
            </a: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800" b="1" i="1" dirty="0"/>
              <a:t>SOYNLP </a:t>
            </a:r>
            <a:r>
              <a:rPr lang="it-IT" sz="1800" b="1" i="1" dirty="0"/>
              <a:t>    </a:t>
            </a:r>
            <a:r>
              <a:rPr lang="it-IT" sz="1800" b="1" i="1" dirty="0">
                <a:hlinkClick r:id="rId4"/>
              </a:rPr>
              <a:t>https://awesomeopensource.com/project/lovit/soynlp#word-extraction</a:t>
            </a:r>
            <a:endParaRPr lang="it-IT" sz="1800" b="1" i="1" dirty="0"/>
          </a:p>
          <a:p>
            <a:pPr marL="914400" lvl="2" indent="0">
              <a:buNone/>
            </a:pP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800" b="1" i="1" dirty="0"/>
              <a:t>KR-BERT</a:t>
            </a:r>
            <a:r>
              <a:rPr lang="it-IT" sz="1800" b="1" i="1" dirty="0"/>
              <a:t>      </a:t>
            </a:r>
            <a:r>
              <a:rPr lang="it-IT" sz="1800" b="1" i="1" dirty="0">
                <a:hlinkClick r:id="rId5"/>
              </a:rPr>
              <a:t>http://ling.snu.ac.kr/index.html#p2</a:t>
            </a:r>
            <a:endParaRPr lang="it-IT" sz="1800" b="1" i="1" dirty="0"/>
          </a:p>
          <a:p>
            <a:pPr marL="914400" lvl="2" indent="0">
              <a:buNone/>
            </a:pP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it-IT" sz="2800" b="1" i="1" dirty="0"/>
              <a:t>HUGGING-FACE</a:t>
            </a:r>
            <a:r>
              <a:rPr lang="it-IT" sz="1800" b="1" i="1" dirty="0"/>
              <a:t>      </a:t>
            </a:r>
            <a:r>
              <a:rPr lang="it-IT" sz="1800" b="1" i="1" dirty="0">
                <a:hlinkClick r:id="rId6"/>
              </a:rPr>
              <a:t>https://huggingface.co/models</a:t>
            </a: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2">
              <a:buFont typeface="Wingdings" panose="05000000000000000000" pitchFamily="2" charset="2"/>
              <a:buChar char="q"/>
            </a:pPr>
            <a:endParaRPr lang="it-IT" sz="1600" b="1" i="1" dirty="0"/>
          </a:p>
        </p:txBody>
      </p:sp>
    </p:spTree>
    <p:extLst>
      <p:ext uri="{BB962C8B-B14F-4D97-AF65-F5344CB8AC3E}">
        <p14:creationId xmlns:p14="http://schemas.microsoft.com/office/powerpoint/2010/main" val="329728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1C706-3263-4A27-9F02-ACBDC52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14685"/>
            <a:ext cx="9715569" cy="1690315"/>
          </a:xfrm>
        </p:spPr>
        <p:txBody>
          <a:bodyPr>
            <a:normAutofit/>
          </a:bodyPr>
          <a:lstStyle/>
          <a:p>
            <a:r>
              <a:rPr lang="it-IT" sz="5400" b="1" i="1" u="sng" dirty="0"/>
              <a:t>ALTRE RICERCHE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E4BD0-11D0-4FB1-8EDB-EE9385EE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513840"/>
            <a:ext cx="11257280" cy="534416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it-IT" sz="2000" b="1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400" dirty="0">
                <a:latin typeface="Arial Narrow" panose="020B0606020202030204" pitchFamily="34" charset="0"/>
              </a:rPr>
              <a:t>Esempi di analisi di reviews da </a:t>
            </a:r>
            <a:r>
              <a:rPr lang="it-IT" sz="2400" i="1" dirty="0">
                <a:latin typeface="Arial Narrow" panose="020B0606020202030204" pitchFamily="34" charset="0"/>
              </a:rPr>
              <a:t>Amazon e </a:t>
            </a:r>
            <a:r>
              <a:rPr lang="it-IT" sz="2400" i="1" dirty="0" err="1">
                <a:latin typeface="Arial Narrow" panose="020B0606020202030204" pitchFamily="34" charset="0"/>
              </a:rPr>
              <a:t>Goodreads</a:t>
            </a:r>
            <a:r>
              <a:rPr lang="it-IT" sz="2400" i="1" dirty="0">
                <a:latin typeface="Arial Narrow" panose="020B0606020202030204" pitchFamily="34" charset="0"/>
              </a:rPr>
              <a:t> (Dimitrov </a:t>
            </a:r>
            <a:r>
              <a:rPr lang="it-IT" sz="2400" i="1" dirty="0" err="1">
                <a:latin typeface="Arial Narrow" panose="020B0606020202030204" pitchFamily="34" charset="0"/>
              </a:rPr>
              <a:t>at</a:t>
            </a:r>
            <a:r>
              <a:rPr lang="it-IT" sz="2400" i="1" dirty="0">
                <a:latin typeface="Arial Narrow" panose="020B0606020202030204" pitchFamily="34" charset="0"/>
              </a:rPr>
              <a:t> al., </a:t>
            </a:r>
            <a:r>
              <a:rPr lang="it-IT" sz="2400" i="1" dirty="0" err="1">
                <a:latin typeface="Arial Narrow" panose="020B0606020202030204" pitchFamily="34" charset="0"/>
              </a:rPr>
              <a:t>Newell</a:t>
            </a:r>
            <a:r>
              <a:rPr lang="it-IT" sz="2400" i="1" dirty="0">
                <a:latin typeface="Arial Narrow" panose="020B0606020202030204" pitchFamily="34" charset="0"/>
              </a:rPr>
              <a:t> et al.)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it-IT" sz="24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400" dirty="0">
                <a:latin typeface="Arial Narrow" panose="020B0606020202030204" pitchFamily="34" charset="0"/>
              </a:rPr>
              <a:t>Comprensione del funzionamento delle due piattaforme Amazon e </a:t>
            </a:r>
            <a:r>
              <a:rPr lang="it-IT" sz="2400" dirty="0" err="1">
                <a:latin typeface="Arial Narrow" panose="020B0606020202030204" pitchFamily="34" charset="0"/>
              </a:rPr>
              <a:t>Goodreads</a:t>
            </a:r>
            <a:r>
              <a:rPr lang="it-IT" sz="2400" dirty="0">
                <a:latin typeface="Arial Narrow" panose="020B0606020202030204" pitchFamily="34" charset="0"/>
              </a:rPr>
              <a:t> in relazione alle reviews ed ai relativi metadati</a:t>
            </a:r>
          </a:p>
          <a:p>
            <a:pPr marL="457200" lvl="1" indent="0">
              <a:buNone/>
            </a:pPr>
            <a:endParaRPr lang="it-IT" sz="24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400" dirty="0">
                <a:latin typeface="Arial Narrow" panose="020B0606020202030204" pitchFamily="34" charset="0"/>
              </a:rPr>
              <a:t>Papers relativi ad analisi di </a:t>
            </a:r>
            <a:r>
              <a:rPr lang="it-IT" sz="2400" i="1" dirty="0" err="1">
                <a:latin typeface="Arial Narrow" panose="020B0606020202030204" pitchFamily="34" charset="0"/>
              </a:rPr>
              <a:t>Topic</a:t>
            </a:r>
            <a:r>
              <a:rPr lang="it-IT" sz="2400" i="1" dirty="0">
                <a:latin typeface="Arial Narrow" panose="020B0606020202030204" pitchFamily="34" charset="0"/>
              </a:rPr>
              <a:t> </a:t>
            </a:r>
            <a:r>
              <a:rPr lang="it-IT" sz="2400" i="1" dirty="0" err="1">
                <a:latin typeface="Arial Narrow" panose="020B0606020202030204" pitchFamily="34" charset="0"/>
              </a:rPr>
              <a:t>Modeling,Text</a:t>
            </a:r>
            <a:r>
              <a:rPr lang="it-IT" sz="2400" i="1" dirty="0">
                <a:latin typeface="Arial Narrow" panose="020B0606020202030204" pitchFamily="34" charset="0"/>
              </a:rPr>
              <a:t> </a:t>
            </a:r>
            <a:r>
              <a:rPr lang="it-IT" sz="2400" i="1" dirty="0" err="1">
                <a:latin typeface="Arial Narrow" panose="020B0606020202030204" pitchFamily="34" charset="0"/>
              </a:rPr>
              <a:t>Classification</a:t>
            </a:r>
            <a:r>
              <a:rPr lang="it-IT" sz="2400" i="1" dirty="0">
                <a:latin typeface="Arial Narrow" panose="020B0606020202030204" pitchFamily="34" charset="0"/>
              </a:rPr>
              <a:t> e </a:t>
            </a:r>
            <a:r>
              <a:rPr lang="it-IT" sz="2400" i="1" dirty="0" err="1">
                <a:latin typeface="Arial Narrow" panose="020B0606020202030204" pitchFamily="34" charset="0"/>
              </a:rPr>
              <a:t>SentimentAnalysis</a:t>
            </a:r>
            <a:r>
              <a:rPr lang="it-IT" sz="2400" i="1" dirty="0">
                <a:latin typeface="Arial Narrow" panose="020B0606020202030204" pitchFamily="34" charset="0"/>
              </a:rPr>
              <a:t> </a:t>
            </a:r>
            <a:r>
              <a:rPr lang="it-IT" sz="2400" dirty="0">
                <a:latin typeface="Arial Narrow" panose="020B0606020202030204" pitchFamily="34" charset="0"/>
              </a:rPr>
              <a:t>inerenti a reviews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it-IT" sz="24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it-IT" sz="2400" dirty="0">
                <a:latin typeface="Arial Narrow" panose="020B0606020202030204" pitchFamily="34" charset="0"/>
              </a:rPr>
              <a:t>Pipeline di lavoro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it-IT" sz="1800" b="1" i="1" dirty="0"/>
          </a:p>
          <a:p>
            <a:pPr lvl="1">
              <a:buFont typeface="Wingdings" panose="05000000000000000000" pitchFamily="2" charset="2"/>
              <a:buChar char="q"/>
            </a:pP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7805983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888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Century Gothic</vt:lpstr>
      <vt:lpstr>Wingdings</vt:lpstr>
      <vt:lpstr>Wingdings 3</vt:lpstr>
      <vt:lpstr>Filo</vt:lpstr>
      <vt:lpstr>DIFFERENZE NELL’ANALISI TESTUALE TRA COREANO E INGLESE</vt:lpstr>
      <vt:lpstr>PIPELINE DELLA PRESENTAZIONE</vt:lpstr>
      <vt:lpstr>INTRO ALLA LINGUA COREANA</vt:lpstr>
      <vt:lpstr>DIFFERENZE PREPROCESSING</vt:lpstr>
      <vt:lpstr>DIFFERENZE PREPROCESSING</vt:lpstr>
      <vt:lpstr>DIFFERENZE PREPROCESSING</vt:lpstr>
      <vt:lpstr>TEXT REPRESENTATION E WORD EMEBEDDING</vt:lpstr>
      <vt:lpstr>TOP TOOLS PER NLP KOREANO</vt:lpstr>
      <vt:lpstr>ALTRE RICERCHE</vt:lpstr>
      <vt:lpstr>POSSIBILE PIPELINE DI LAVORO</vt:lpstr>
      <vt:lpstr>DOMANDE E DUBBI</vt:lpstr>
      <vt:lpstr>SITOGRAFIA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DIFFERENZE DI RAPPRESENTAZIONE TESTUALE TRA KOREANO E LINGUE OCCIDENTALI</dc:title>
  <dc:creator>a.fossati@campus.unimib.it</dc:creator>
  <cp:lastModifiedBy>a.fossati@campus.unimib.it</cp:lastModifiedBy>
  <cp:revision>46</cp:revision>
  <dcterms:created xsi:type="dcterms:W3CDTF">2021-07-17T13:24:34Z</dcterms:created>
  <dcterms:modified xsi:type="dcterms:W3CDTF">2021-07-19T10:42:45Z</dcterms:modified>
</cp:coreProperties>
</file>