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DBEF4-60FC-4E3A-8AA9-3BDF50F5F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BD7602-071A-4787-96E8-199EF4764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C63C2A-7EAB-4797-A601-32098A2F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756AF7-3F03-4160-B9DB-A7EFF74F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8226E2-8DF5-4053-A3A1-A282C158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67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427AF-A6CB-4A31-AB79-411D64EA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A6B337-7968-43FA-AE50-1C8FDD7AF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A1312E-CC59-46C3-AA77-B7E3F7F2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EC64D9-9EBF-433D-963D-AB26E204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620240-0959-4E29-B855-24E81B1C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3F7B35-9CBE-4B37-8487-ABE74C755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BF9EB0-4280-4708-A8DB-0CF55BC35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9CF783-86A9-4987-B48F-53FA13B3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63345B-9BF7-40AC-A510-12DA8FC9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23F8D0-2379-4D59-AC36-2F19D7AC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94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AD033-6660-420F-851E-40E22C98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5ED6CB-34D9-462D-9F02-25674036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9B0669-4266-47E5-9509-0B65A751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302E6-9358-44AC-888B-52056023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CFD229-519A-4695-A646-28BDC009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655D3-5E5C-4431-A938-EAA7F80A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F5B761-1C38-4A58-A6E4-C839F0C6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F5051D-95D2-4252-9195-49A85994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BEF94F-9192-4A53-B199-BF64A103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7A3450-F1B9-4EB8-9331-A4012016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09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A7028-B028-437F-9DBE-4F03323E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2F179-38AC-46DA-92EE-904FA78B0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50A031-F619-487B-883A-C154F7888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EBA304-ED0B-4A2F-A91D-F87D99FF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4CF12A-2742-4859-BE14-11A27237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0531E5-CAB0-4EDA-9730-1A8EF312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4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160B4-2B26-49DA-B6CB-CB041B15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9855A9-799C-46E2-B0AC-7F6FE931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494E79-40BB-4A9B-91A4-A1B1EA38C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E22DBB-E8FE-4D1D-971B-177B95E67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82A5DB-9DD8-4E27-9487-4BF36620B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BF8A79A-0956-4481-BDBB-806733B5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6B7646-7FA4-4DF1-A1FB-446AEF97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3DA456-2708-41C2-8538-39B104D8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89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828CD-5B85-492C-A89C-651D1445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2FAB842-6956-4F83-8037-722D776E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EBAF1B-C6AE-416E-96BA-83233C09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B30F98-078A-4F0D-B279-C5CA32D2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03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9F455B-4461-496A-820E-7B5E01BF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E9038F-1BF9-49A9-BC41-9947FB21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421FBE-A61A-43D2-A489-8EA6578C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0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46028-89C1-4675-8EA4-688EBB93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1E0963-17F4-4221-A546-ABD754E3B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375A22-2198-426D-8569-44298446A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AF9696-97FC-4052-987A-4ECBC239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72466-CFD7-47DA-B9D5-C4199B1F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F4DFC3-59A7-4A0A-B840-926FE5E6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1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39DB3-4E37-4EAC-BE80-519310CE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1EB574-1EF1-479E-8B65-AFBEE35CF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31F8DF-5201-4626-8B8F-676E3DB8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B1C826-BEF6-463C-856F-89381AB3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1B197B-E161-46A0-AE2C-25C82CD4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EF95E9-753B-4B46-8FBD-96BA203D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81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4DCBC1-FEB8-4E47-83EC-CBD6DECC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C4AE6C-4746-4625-AEEC-4939999A2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FB856A-A08A-4944-82DB-6F3BC3697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38D6-3435-4A74-8C8B-DC2EA9988195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8ECF88-3D29-4462-A34F-CBE152A9B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0C584E-936B-4B0B-8DB6-67CC24650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A7E8-8C18-4BF9-A84E-B4F164E4A2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3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0EEE4A-0965-497B-82EB-396E2FA5D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905" y="868362"/>
            <a:ext cx="9949912" cy="3099661"/>
          </a:xfrm>
        </p:spPr>
        <p:txBody>
          <a:bodyPr/>
          <a:lstStyle/>
          <a:p>
            <a:r>
              <a:rPr lang="it-IT" b="1" u="sng" dirty="0">
                <a:solidFill>
                  <a:srgbClr val="FF0000"/>
                </a:solidFill>
              </a:rPr>
              <a:t>I NUMERI DELLE RACCOLTE DATI PER LE 3 LINGUE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7A8D6C-3FC9-490A-8397-13F59AA97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806" y="5570282"/>
            <a:ext cx="6076335" cy="41935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Alessandro Fossati</a:t>
            </a:r>
          </a:p>
        </p:txBody>
      </p:sp>
    </p:spTree>
    <p:extLst>
      <p:ext uri="{BB962C8B-B14F-4D97-AF65-F5344CB8AC3E}">
        <p14:creationId xmlns:p14="http://schemas.microsoft.com/office/powerpoint/2010/main" val="12532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20BD0-9131-40CE-B373-7376CB64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878"/>
            <a:ext cx="10018363" cy="1091716"/>
          </a:xfrm>
        </p:spPr>
        <p:txBody>
          <a:bodyPr>
            <a:normAutofit fontScale="90000"/>
          </a:bodyPr>
          <a:lstStyle/>
          <a:p>
            <a:r>
              <a:rPr lang="it-IT" b="1" i="1" u="sng" dirty="0"/>
              <a:t>REGOLE GENERALI DELLA RACCOLTA PER LINGUA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14F690-F782-4276-853C-1C6CEAB1A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65" y="1848872"/>
            <a:ext cx="11028336" cy="4823148"/>
          </a:xfrm>
        </p:spPr>
        <p:txBody>
          <a:bodyPr>
            <a:normAutofit fontScale="77500" lnSpcReduction="20000"/>
          </a:bodyPr>
          <a:lstStyle/>
          <a:p>
            <a:r>
              <a:rPr lang="it-IT" sz="2400" dirty="0"/>
              <a:t>Ricerca dei top </a:t>
            </a:r>
            <a:r>
              <a:rPr lang="it-IT" sz="2400" b="1" i="1" dirty="0"/>
              <a:t>1000</a:t>
            </a:r>
            <a:r>
              <a:rPr lang="it-IT" sz="2400" dirty="0"/>
              <a:t> libri (obiettivo </a:t>
            </a:r>
            <a:r>
              <a:rPr lang="it-IT" sz="2400" b="1" dirty="0"/>
              <a:t>200</a:t>
            </a:r>
            <a:r>
              <a:rPr lang="it-IT" sz="2400" dirty="0"/>
              <a:t> per genere) per ogni lingua, non duplicati per genere</a:t>
            </a:r>
          </a:p>
          <a:p>
            <a:endParaRPr lang="it-IT" sz="2400" dirty="0"/>
          </a:p>
          <a:p>
            <a:r>
              <a:rPr lang="it-IT" sz="2400" dirty="0"/>
              <a:t>Si utilizzano gli stessi libri per piattaforme della stessa lingua (</a:t>
            </a:r>
            <a:r>
              <a:rPr lang="it-IT" sz="2400" dirty="0" err="1"/>
              <a:t>Anobii</a:t>
            </a:r>
            <a:r>
              <a:rPr lang="it-IT" sz="2400" dirty="0"/>
              <a:t> - </a:t>
            </a:r>
            <a:r>
              <a:rPr lang="it-IT" sz="2400" dirty="0" err="1"/>
              <a:t>AmazonIT</a:t>
            </a:r>
            <a:r>
              <a:rPr lang="it-IT" sz="2400" dirty="0"/>
              <a:t> e </a:t>
            </a:r>
            <a:r>
              <a:rPr lang="it-IT" sz="2400" dirty="0" err="1"/>
              <a:t>Goodreads</a:t>
            </a:r>
            <a:r>
              <a:rPr lang="it-IT" sz="2400" dirty="0"/>
              <a:t> – Amazon EN). In sostanza basta che una delle due raccolte per lingua arrivi ad essere completa a livello di numero di libri</a:t>
            </a:r>
          </a:p>
          <a:p>
            <a:endParaRPr lang="it-IT" sz="2400" dirty="0"/>
          </a:p>
          <a:p>
            <a:r>
              <a:rPr lang="it-IT" sz="2400" dirty="0"/>
              <a:t>Cattura dei metadati richiesti. Per quanto riguarda gli </a:t>
            </a:r>
            <a:r>
              <a:rPr lang="it-IT" sz="2400" dirty="0" err="1"/>
              <a:t>shelves</a:t>
            </a:r>
            <a:r>
              <a:rPr lang="it-IT" sz="2400" dirty="0"/>
              <a:t>, per lingua italiana abbiamo </a:t>
            </a:r>
            <a:r>
              <a:rPr lang="it-IT" sz="2400" b="1" i="1" dirty="0"/>
              <a:t>269</a:t>
            </a:r>
            <a:r>
              <a:rPr lang="it-IT" sz="2400" dirty="0"/>
              <a:t> suggerimenti, per inglese e coreano tutti e </a:t>
            </a:r>
            <a:r>
              <a:rPr lang="it-IT" sz="2400" b="1" i="1" dirty="0"/>
              <a:t>1000</a:t>
            </a:r>
            <a:r>
              <a:rPr lang="it-IT" sz="2400" dirty="0"/>
              <a:t> i libri presentano il campo </a:t>
            </a:r>
          </a:p>
          <a:p>
            <a:endParaRPr lang="it-IT" sz="2400" dirty="0"/>
          </a:p>
          <a:p>
            <a:r>
              <a:rPr lang="it-IT" sz="2400" dirty="0"/>
              <a:t>Cattura delle recensioni, con conseguenti filtri (lingua, errori, duplicati) </a:t>
            </a:r>
          </a:p>
          <a:p>
            <a:endParaRPr lang="it-IT" sz="2400" dirty="0"/>
          </a:p>
          <a:p>
            <a:r>
              <a:rPr lang="it-IT" sz="2400" dirty="0"/>
              <a:t>Cattura delle recensioni più recenti sulle piattaforme</a:t>
            </a:r>
          </a:p>
          <a:p>
            <a:endParaRPr lang="it-IT" sz="2400" dirty="0"/>
          </a:p>
          <a:p>
            <a:r>
              <a:rPr lang="it-IT" sz="2400" dirty="0"/>
              <a:t>Re-</a:t>
            </a:r>
            <a:r>
              <a:rPr lang="it-IT" sz="2400" dirty="0" err="1"/>
              <a:t>scraping</a:t>
            </a:r>
            <a:r>
              <a:rPr lang="it-IT" sz="2400" dirty="0"/>
              <a:t> per ricatturare dati persi</a:t>
            </a:r>
          </a:p>
          <a:p>
            <a:endParaRPr lang="it-IT" sz="2400" dirty="0"/>
          </a:p>
          <a:p>
            <a:r>
              <a:rPr lang="it-IT" sz="2400" dirty="0"/>
              <a:t>Limite a </a:t>
            </a:r>
            <a:r>
              <a:rPr lang="it-IT" sz="2400" b="1" i="1" dirty="0"/>
              <a:t>300</a:t>
            </a:r>
            <a:r>
              <a:rPr lang="it-IT" sz="2400" dirty="0"/>
              <a:t> reviews per libro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12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D7504-EE2F-488A-A309-B8FB09F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20" y="341878"/>
            <a:ext cx="10777780" cy="1325563"/>
          </a:xfrm>
        </p:spPr>
        <p:txBody>
          <a:bodyPr/>
          <a:lstStyle/>
          <a:p>
            <a:r>
              <a:rPr lang="it-IT" b="1" i="1" u="sng" dirty="0"/>
              <a:t>RACCOLTA DATI LINGUA ITALIANA: ANOBII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1C72A-0B98-4547-B423-9BAD1FAF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3" y="1511085"/>
            <a:ext cx="11368007" cy="5284922"/>
          </a:xfrm>
        </p:spPr>
        <p:txBody>
          <a:bodyPr>
            <a:normAutofit/>
          </a:bodyPr>
          <a:lstStyle/>
          <a:p>
            <a:endParaRPr lang="it-IT" sz="2400" dirty="0"/>
          </a:p>
          <a:p>
            <a:r>
              <a:rPr lang="it-IT" sz="2400" b="1" i="1" dirty="0"/>
              <a:t>101K</a:t>
            </a:r>
            <a:r>
              <a:rPr lang="it-IT" sz="2400" dirty="0"/>
              <a:t> recensioni da </a:t>
            </a:r>
            <a:r>
              <a:rPr lang="it-IT" sz="2400" b="1" i="1" dirty="0"/>
              <a:t>734</a:t>
            </a:r>
            <a:r>
              <a:rPr lang="it-IT" sz="2400" dirty="0"/>
              <a:t> libri (su 1000). </a:t>
            </a:r>
            <a:r>
              <a:rPr lang="it-IT" sz="2400" i="1" dirty="0"/>
              <a:t>266</a:t>
            </a:r>
            <a:r>
              <a:rPr lang="it-IT" sz="2400" dirty="0"/>
              <a:t> Libri non presentano recensioni (anche in seguito a re-</a:t>
            </a:r>
            <a:r>
              <a:rPr lang="it-IT" sz="2400" dirty="0" err="1"/>
              <a:t>scraping</a:t>
            </a:r>
            <a:r>
              <a:rPr lang="it-IT" sz="2400" dirty="0"/>
              <a:t> degli stessi libri)</a:t>
            </a:r>
          </a:p>
          <a:p>
            <a:r>
              <a:rPr lang="it-IT" sz="2400" dirty="0"/>
              <a:t>Vengono riportati: numero di libri per genere e numero di reviews per genere:</a:t>
            </a:r>
          </a:p>
          <a:p>
            <a:pPr marL="0" indent="0">
              <a:buNone/>
            </a:pPr>
            <a:endParaRPr lang="it-IT" sz="24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2000" dirty="0"/>
              <a:t>Limite 300 recensioni per libro: </a:t>
            </a:r>
          </a:p>
          <a:p>
            <a:pPr lvl="1"/>
            <a:r>
              <a:rPr lang="it-IT" sz="2000" dirty="0"/>
              <a:t>Molti libri (</a:t>
            </a:r>
            <a:r>
              <a:rPr lang="it-IT" sz="2000" b="1" i="1" dirty="0"/>
              <a:t>266</a:t>
            </a:r>
            <a:r>
              <a:rPr lang="it-IT" sz="2000" dirty="0"/>
              <a:t>) non hanno recensioni su </a:t>
            </a:r>
            <a:r>
              <a:rPr lang="it-IT" sz="2000" dirty="0" err="1"/>
              <a:t>Anobii</a:t>
            </a:r>
            <a:endParaRPr lang="it-IT" sz="2000" dirty="0"/>
          </a:p>
          <a:p>
            <a:pPr lvl="1"/>
            <a:r>
              <a:rPr lang="it-IT" sz="2000" b="1" i="1" dirty="0"/>
              <a:t>85</a:t>
            </a:r>
            <a:r>
              <a:rPr lang="it-IT" sz="2000" dirty="0"/>
              <a:t> libri su 734 superano le 300 reviews, con media pari a </a:t>
            </a:r>
            <a:r>
              <a:rPr lang="it-IT" sz="2000" i="1" dirty="0"/>
              <a:t>751</a:t>
            </a:r>
            <a:r>
              <a:rPr lang="it-IT" sz="2000" dirty="0"/>
              <a:t> recensioni. Sbilanciamento</a:t>
            </a:r>
          </a:p>
          <a:p>
            <a:pPr lvl="1"/>
            <a:r>
              <a:rPr lang="it-IT" sz="2000" dirty="0"/>
              <a:t>Limitando a 300 le reviews per questi libri perderemmo </a:t>
            </a:r>
            <a:r>
              <a:rPr lang="it-IT" sz="2000" b="1" dirty="0"/>
              <a:t>38k</a:t>
            </a:r>
            <a:r>
              <a:rPr lang="it-IT" sz="2000" dirty="0"/>
              <a:t> reviews, più di </a:t>
            </a:r>
            <a:r>
              <a:rPr lang="it-IT" sz="2000" b="1" dirty="0"/>
              <a:t>1/3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4DCF1E-1194-4A1C-B079-E1C5954E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51" y="3309535"/>
            <a:ext cx="2233036" cy="1133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60966A8-3062-401D-8F34-98F389E7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345" y="3319060"/>
            <a:ext cx="21240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6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D7504-EE2F-488A-A309-B8FB09F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20" y="341878"/>
            <a:ext cx="10777780" cy="1325563"/>
          </a:xfrm>
        </p:spPr>
        <p:txBody>
          <a:bodyPr/>
          <a:lstStyle/>
          <a:p>
            <a:r>
              <a:rPr lang="it-IT" b="1" i="1" u="sng" dirty="0"/>
              <a:t>RACCOLTA DATI LINGUA ITALIANA: AMAZON 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1C72A-0B98-4547-B423-9BAD1FAF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3" y="1511085"/>
            <a:ext cx="11096787" cy="4981790"/>
          </a:xfrm>
        </p:spPr>
        <p:txBody>
          <a:bodyPr/>
          <a:lstStyle/>
          <a:p>
            <a:endParaRPr lang="it-IT" sz="2400" dirty="0"/>
          </a:p>
          <a:p>
            <a:r>
              <a:rPr lang="it-IT" sz="2400" b="1" i="1" dirty="0"/>
              <a:t>104K</a:t>
            </a:r>
            <a:r>
              <a:rPr lang="it-IT" sz="2400" dirty="0"/>
              <a:t> recensioni da </a:t>
            </a:r>
            <a:r>
              <a:rPr lang="it-IT" sz="2400" b="1" i="1" dirty="0"/>
              <a:t>952</a:t>
            </a:r>
            <a:r>
              <a:rPr lang="it-IT" sz="2400" dirty="0"/>
              <a:t> libri (su 1000). </a:t>
            </a:r>
            <a:r>
              <a:rPr lang="it-IT" sz="2400" i="1" dirty="0"/>
              <a:t>48</a:t>
            </a:r>
            <a:r>
              <a:rPr lang="it-IT" sz="2400" dirty="0"/>
              <a:t> Libri non presentano reviews (anche a seguito di re-</a:t>
            </a:r>
            <a:r>
              <a:rPr lang="it-IT" sz="2400" dirty="0" err="1"/>
              <a:t>scraping</a:t>
            </a:r>
            <a:r>
              <a:rPr lang="it-IT" sz="2400" dirty="0"/>
              <a:t>). </a:t>
            </a:r>
            <a:r>
              <a:rPr lang="it-IT" sz="2400" b="1" i="1" dirty="0"/>
              <a:t>205K</a:t>
            </a:r>
            <a:r>
              <a:rPr lang="it-IT" sz="2400" dirty="0"/>
              <a:t> recensioni totali pulite per lingua italiana</a:t>
            </a:r>
          </a:p>
          <a:p>
            <a:r>
              <a:rPr lang="it-IT" sz="2400" dirty="0"/>
              <a:t> Vengono riportati: numero di libri per genere e numero di reviews per genere: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2000" dirty="0"/>
              <a:t>Limite 300 recensioni per libro: 	</a:t>
            </a:r>
          </a:p>
          <a:p>
            <a:pPr lvl="1"/>
            <a:r>
              <a:rPr lang="it-IT" sz="2000" b="1" i="1" dirty="0"/>
              <a:t>64</a:t>
            </a:r>
            <a:r>
              <a:rPr lang="it-IT" sz="2000" dirty="0"/>
              <a:t> libri su 952 superano le 300 reviews, con media pari a </a:t>
            </a:r>
            <a:r>
              <a:rPr lang="it-IT" sz="2000" b="1" dirty="0"/>
              <a:t>480</a:t>
            </a:r>
            <a:r>
              <a:rPr lang="it-IT" sz="2000" dirty="0"/>
              <a:t> recensioni. Più bilanciamento di </a:t>
            </a:r>
            <a:r>
              <a:rPr lang="it-IT" sz="2000" dirty="0" err="1"/>
              <a:t>Anobii</a:t>
            </a:r>
            <a:endParaRPr lang="it-IT" sz="2000" dirty="0"/>
          </a:p>
          <a:p>
            <a:pPr lvl="1"/>
            <a:r>
              <a:rPr lang="it-IT" sz="2000" dirty="0"/>
              <a:t>Limitando a 300 le reviews per questi libri perderemmo </a:t>
            </a:r>
            <a:r>
              <a:rPr lang="it-IT" sz="2000" b="1" dirty="0"/>
              <a:t>11k</a:t>
            </a:r>
            <a:r>
              <a:rPr lang="it-IT" sz="2000" dirty="0"/>
              <a:t> reviews, circa </a:t>
            </a:r>
            <a:r>
              <a:rPr lang="it-IT" sz="2000" b="1" dirty="0"/>
              <a:t>1/10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65A0E8-8C78-411A-AB11-C9A30297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97" y="3175215"/>
            <a:ext cx="2009775" cy="1143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DE981E-59D3-4C23-B03F-93C870CEF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39" y="3175215"/>
            <a:ext cx="21621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D7504-EE2F-488A-A309-B8FB09F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3" y="365125"/>
            <a:ext cx="10777780" cy="1325563"/>
          </a:xfrm>
        </p:spPr>
        <p:txBody>
          <a:bodyPr>
            <a:normAutofit/>
          </a:bodyPr>
          <a:lstStyle/>
          <a:p>
            <a:r>
              <a:rPr lang="it-IT" sz="3600" b="1" i="1" u="sng" dirty="0"/>
              <a:t>RACCOLTA DATI LINGUA ITALIANA: LIMITE a 300 Recensioni ed Integrazione libri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1C72A-0B98-4547-B423-9BAD1FAF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3" y="1511085"/>
            <a:ext cx="11096787" cy="4981790"/>
          </a:xfrm>
        </p:spPr>
        <p:txBody>
          <a:bodyPr/>
          <a:lstStyle/>
          <a:p>
            <a:endParaRPr lang="it-IT" sz="2400" dirty="0"/>
          </a:p>
          <a:p>
            <a:r>
              <a:rPr lang="it-IT" sz="1800" dirty="0" err="1"/>
              <a:t>Rescraping</a:t>
            </a:r>
            <a:r>
              <a:rPr lang="it-IT" sz="1800" dirty="0"/>
              <a:t> dei </a:t>
            </a:r>
            <a:r>
              <a:rPr lang="it-IT" sz="1800" b="1" dirty="0"/>
              <a:t>48</a:t>
            </a:r>
            <a:r>
              <a:rPr lang="it-IT" sz="1800" dirty="0"/>
              <a:t> libri persi. Si arriva a </a:t>
            </a:r>
            <a:r>
              <a:rPr lang="it-IT" sz="1800" b="1" dirty="0"/>
              <a:t>975</a:t>
            </a:r>
            <a:r>
              <a:rPr lang="it-IT" sz="1800" dirty="0"/>
              <a:t> libri per Amazon e </a:t>
            </a:r>
            <a:r>
              <a:rPr lang="it-IT" sz="1800" b="1" dirty="0"/>
              <a:t>757</a:t>
            </a:r>
            <a:r>
              <a:rPr lang="it-IT" sz="1800" dirty="0"/>
              <a:t> per </a:t>
            </a:r>
            <a:r>
              <a:rPr lang="it-IT" sz="1800" dirty="0" err="1"/>
              <a:t>Anobii</a:t>
            </a:r>
            <a:r>
              <a:rPr lang="it-IT" sz="1800" dirty="0"/>
              <a:t> (molti libri con 0 reviews per IT)</a:t>
            </a:r>
          </a:p>
          <a:p>
            <a:r>
              <a:rPr lang="it-IT" sz="1800" dirty="0"/>
              <a:t>Filtro a massimo 300 reviews per libro</a:t>
            </a:r>
          </a:p>
          <a:p>
            <a:r>
              <a:rPr lang="it-IT" sz="1800" b="1" i="1" dirty="0"/>
              <a:t>93K e 64K  </a:t>
            </a:r>
            <a:r>
              <a:rPr lang="it-IT" sz="1800" dirty="0"/>
              <a:t>recensioni per Amazon e </a:t>
            </a:r>
            <a:r>
              <a:rPr lang="it-IT" sz="1800" dirty="0" err="1"/>
              <a:t>Anobii</a:t>
            </a:r>
            <a:r>
              <a:rPr lang="it-IT" sz="1800" dirty="0"/>
              <a:t> rispettivamente. </a:t>
            </a:r>
            <a:r>
              <a:rPr lang="it-IT" sz="1800" b="1" i="1" dirty="0"/>
              <a:t>157K</a:t>
            </a:r>
            <a:r>
              <a:rPr lang="it-IT" sz="1800" dirty="0"/>
              <a:t> recensioni pulite circa in totale per IT</a:t>
            </a:r>
          </a:p>
          <a:p>
            <a:r>
              <a:rPr lang="it-IT" sz="1800" dirty="0"/>
              <a:t> Vengono riportati: numero di libri per genere e numero di reviews per genere (Amazon</a:t>
            </a:r>
            <a:r>
              <a:rPr lang="it-IT" sz="1800" i="1" dirty="0"/>
              <a:t> </a:t>
            </a:r>
            <a:r>
              <a:rPr lang="it-IT" sz="1800" i="1" dirty="0" err="1"/>
              <a:t>sx</a:t>
            </a:r>
            <a:r>
              <a:rPr lang="it-IT" sz="1800" dirty="0"/>
              <a:t>, </a:t>
            </a:r>
            <a:r>
              <a:rPr lang="it-IT" sz="1800" dirty="0" err="1"/>
              <a:t>Anobii</a:t>
            </a:r>
            <a:r>
              <a:rPr lang="it-IT" sz="1800" dirty="0"/>
              <a:t> </a:t>
            </a:r>
            <a:r>
              <a:rPr lang="it-IT" sz="1800" i="1" dirty="0"/>
              <a:t>dx</a:t>
            </a:r>
            <a:r>
              <a:rPr lang="it-IT" sz="1800" dirty="0"/>
              <a:t>):</a:t>
            </a:r>
          </a:p>
          <a:p>
            <a:endParaRPr lang="it-IT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577CA0-C746-4BDC-8631-18783B42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27" y="3591358"/>
            <a:ext cx="2593612" cy="14001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2DC8017-62E0-447C-B983-617D80DB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86" y="3591358"/>
            <a:ext cx="2492432" cy="132556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E82E4A3-E723-48FE-9CCB-F387B37D8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386" y="5244533"/>
            <a:ext cx="3335756" cy="13545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2C213D9-2E3F-45E0-8A97-84131F251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827" y="5244533"/>
            <a:ext cx="3429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D7504-EE2F-488A-A309-B8FB09F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20" y="341878"/>
            <a:ext cx="10777780" cy="1325563"/>
          </a:xfrm>
        </p:spPr>
        <p:txBody>
          <a:bodyPr/>
          <a:lstStyle/>
          <a:p>
            <a:r>
              <a:rPr lang="it-IT" b="1" i="1" u="sng" dirty="0"/>
              <a:t>RACCOLTA DATI LINGUA INGLESE: AMAZON EN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1C72A-0B98-4547-B423-9BAD1FAF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3" y="1511085"/>
            <a:ext cx="11096787" cy="4981790"/>
          </a:xfrm>
        </p:spPr>
        <p:txBody>
          <a:bodyPr>
            <a:normAutofit fontScale="25000" lnSpcReduction="20000"/>
          </a:bodyPr>
          <a:lstStyle/>
          <a:p>
            <a:endParaRPr lang="it-IT" sz="2400" dirty="0"/>
          </a:p>
          <a:p>
            <a:r>
              <a:rPr lang="it-IT" sz="9600" b="1" i="1" dirty="0"/>
              <a:t>270K</a:t>
            </a:r>
            <a:r>
              <a:rPr lang="it-IT" sz="9600" dirty="0"/>
              <a:t> recensioni da </a:t>
            </a:r>
            <a:r>
              <a:rPr lang="it-IT" sz="9600" b="1" i="1" dirty="0"/>
              <a:t>999</a:t>
            </a:r>
            <a:r>
              <a:rPr lang="it-IT" sz="9600" dirty="0"/>
              <a:t> libri (su 1000) con limite a </a:t>
            </a:r>
            <a:r>
              <a:rPr lang="it-IT" sz="9600" i="1" dirty="0"/>
              <a:t>300</a:t>
            </a:r>
            <a:r>
              <a:rPr lang="it-IT" sz="9600" dirty="0"/>
              <a:t> (365K senza limite)</a:t>
            </a:r>
          </a:p>
          <a:p>
            <a:pPr marL="0" indent="0">
              <a:buNone/>
            </a:pPr>
            <a:endParaRPr lang="it-IT" sz="9600" dirty="0"/>
          </a:p>
          <a:p>
            <a:r>
              <a:rPr lang="it-IT" sz="9600" dirty="0"/>
              <a:t> Vengono riportati: numero di libri per genere e numero di reviews per genere:</a:t>
            </a:r>
          </a:p>
          <a:p>
            <a:endParaRPr lang="it-IT" sz="9600" dirty="0"/>
          </a:p>
          <a:p>
            <a:pPr marL="0" indent="0">
              <a:buNone/>
            </a:pPr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r>
              <a:rPr lang="it-IT" sz="9600" dirty="0"/>
              <a:t>Raccolta in lingua inglese in generale è più completa e migliore rispetto a quella in lingua italiana e coreana</a:t>
            </a:r>
          </a:p>
          <a:p>
            <a:endParaRPr lang="it-IT" sz="96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9CF393-8F75-4B1E-B855-202E264A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90" y="3297381"/>
            <a:ext cx="2720792" cy="150729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DBBCCB1-8E88-4A45-B5CE-7DD95098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32" y="3297381"/>
            <a:ext cx="3104710" cy="14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6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D7504-EE2F-488A-A309-B8FB09F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20" y="341878"/>
            <a:ext cx="10777780" cy="1325563"/>
          </a:xfrm>
        </p:spPr>
        <p:txBody>
          <a:bodyPr/>
          <a:lstStyle/>
          <a:p>
            <a:r>
              <a:rPr lang="it-IT" b="1" i="1" u="sng" dirty="0"/>
              <a:t>RACCOLTA DATI LINGUA INGLESE: GOODREADS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1C72A-0B98-4547-B423-9BAD1FAF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3" y="1511085"/>
            <a:ext cx="11303352" cy="5166806"/>
          </a:xfrm>
        </p:spPr>
        <p:txBody>
          <a:bodyPr>
            <a:normAutofit fontScale="25000" lnSpcReduction="20000"/>
          </a:bodyPr>
          <a:lstStyle/>
          <a:p>
            <a:endParaRPr lang="it-IT" sz="2400" dirty="0"/>
          </a:p>
          <a:p>
            <a:r>
              <a:rPr lang="it-IT" sz="9600" b="1" i="1" dirty="0"/>
              <a:t>247K</a:t>
            </a:r>
            <a:r>
              <a:rPr lang="it-IT" sz="9600" dirty="0"/>
              <a:t> recensioni da </a:t>
            </a:r>
            <a:r>
              <a:rPr lang="it-IT" sz="9600" b="1" i="1" dirty="0"/>
              <a:t>999</a:t>
            </a:r>
            <a:r>
              <a:rPr lang="it-IT" sz="9600" dirty="0"/>
              <a:t> libri (su 1000) con limite a </a:t>
            </a:r>
            <a:r>
              <a:rPr lang="it-IT" sz="9600" i="1" dirty="0"/>
              <a:t>300</a:t>
            </a:r>
            <a:r>
              <a:rPr lang="it-IT" sz="9600" dirty="0"/>
              <a:t> obbligato</a:t>
            </a:r>
          </a:p>
          <a:p>
            <a:endParaRPr lang="it-IT" sz="9600" dirty="0"/>
          </a:p>
          <a:p>
            <a:r>
              <a:rPr lang="it-IT" sz="9600" dirty="0"/>
              <a:t>Totale recensioni lingua inglese: </a:t>
            </a:r>
            <a:r>
              <a:rPr lang="it-IT" sz="9600" b="1" i="1" dirty="0"/>
              <a:t>520K</a:t>
            </a:r>
            <a:r>
              <a:rPr lang="it-IT" sz="9600" dirty="0"/>
              <a:t> circa</a:t>
            </a:r>
          </a:p>
          <a:p>
            <a:pPr marL="0" indent="0">
              <a:buNone/>
            </a:pPr>
            <a:endParaRPr lang="it-IT" sz="9600" dirty="0"/>
          </a:p>
          <a:p>
            <a:r>
              <a:rPr lang="it-IT" sz="9600" dirty="0"/>
              <a:t> Vengono riportati: numero di libri per genere e numero di reviews per genere:</a:t>
            </a:r>
          </a:p>
          <a:p>
            <a:endParaRPr lang="it-IT" sz="9600" dirty="0"/>
          </a:p>
          <a:p>
            <a:pPr marL="0" indent="0">
              <a:buNone/>
            </a:pPr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r>
              <a:rPr lang="it-IT" sz="9600" dirty="0"/>
              <a:t>Campo </a:t>
            </a:r>
            <a:r>
              <a:rPr lang="it-IT" sz="9600" dirty="0" err="1"/>
              <a:t>shelves</a:t>
            </a:r>
            <a:r>
              <a:rPr lang="it-IT" sz="9600" dirty="0"/>
              <a:t>: attendibile, tutti i libri hanno il proprio genere nel campo </a:t>
            </a:r>
            <a:r>
              <a:rPr lang="it-IT" sz="9600" dirty="0" err="1"/>
              <a:t>shelves</a:t>
            </a:r>
            <a:endParaRPr lang="it-IT" sz="96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AE8DE0-F631-4685-93F3-CA52061C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42" y="3853516"/>
            <a:ext cx="2661622" cy="14933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AA1A31E-7DCD-4D70-B47A-F947F256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739" y="3918171"/>
            <a:ext cx="2760624" cy="14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4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D7504-EE2F-488A-A309-B8FB09F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20" y="341878"/>
            <a:ext cx="10777780" cy="1325563"/>
          </a:xfrm>
        </p:spPr>
        <p:txBody>
          <a:bodyPr/>
          <a:lstStyle/>
          <a:p>
            <a:r>
              <a:rPr lang="it-IT" b="1" i="1" u="sng" dirty="0"/>
              <a:t>RACCOLTA DATI LINGUA COREANA: YES24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1C72A-0B98-4547-B423-9BAD1FAF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3" y="1511085"/>
            <a:ext cx="11096787" cy="4981790"/>
          </a:xfrm>
        </p:spPr>
        <p:txBody>
          <a:bodyPr>
            <a:normAutofit fontScale="25000" lnSpcReduction="20000"/>
          </a:bodyPr>
          <a:lstStyle/>
          <a:p>
            <a:endParaRPr lang="it-IT" sz="2400" dirty="0"/>
          </a:p>
          <a:p>
            <a:r>
              <a:rPr lang="it-IT" sz="9600" b="1" i="1" dirty="0"/>
              <a:t>68K</a:t>
            </a:r>
            <a:r>
              <a:rPr lang="it-IT" sz="9600" dirty="0"/>
              <a:t> recensioni da </a:t>
            </a:r>
            <a:r>
              <a:rPr lang="it-IT" sz="9600" b="1" i="1" dirty="0"/>
              <a:t>998</a:t>
            </a:r>
            <a:r>
              <a:rPr lang="it-IT" sz="9600" dirty="0"/>
              <a:t> libri (su 1000) con limite a </a:t>
            </a:r>
            <a:r>
              <a:rPr lang="it-IT" sz="9600" i="1" dirty="0"/>
              <a:t>300</a:t>
            </a:r>
            <a:r>
              <a:rPr lang="it-IT" sz="9600" dirty="0"/>
              <a:t> recensioni</a:t>
            </a:r>
          </a:p>
          <a:p>
            <a:r>
              <a:rPr lang="it-IT" sz="9600" dirty="0"/>
              <a:t>Selezioniamo le prime 300 recensioni per libro in ordine cronologico, senza distinguere tra one line reviews e reviews lunghe</a:t>
            </a:r>
          </a:p>
          <a:p>
            <a:r>
              <a:rPr lang="it-IT" sz="9600" dirty="0"/>
              <a:t>Si decide di premiare l’ordine cronologico piuttosto che la lunghezza delle reviews, così da avere uniformità di metodo di raccolta con le altre 5 piattaforme</a:t>
            </a:r>
          </a:p>
          <a:p>
            <a:pPr marL="0" indent="0">
              <a:buNone/>
            </a:pPr>
            <a:endParaRPr lang="it-IT" sz="9600" dirty="0"/>
          </a:p>
          <a:p>
            <a:r>
              <a:rPr lang="it-IT" sz="9600" dirty="0"/>
              <a:t> Vengono riportati: numero di libri per genere e numero di reviews per genere:</a:t>
            </a:r>
          </a:p>
          <a:p>
            <a:endParaRPr lang="it-IT" sz="9600" dirty="0"/>
          </a:p>
          <a:p>
            <a:pPr marL="0" indent="0">
              <a:buNone/>
            </a:pPr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1A7283-C9FB-4E81-9BE8-AE4E4A37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21" y="4429652"/>
            <a:ext cx="2571750" cy="13430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CD00EA9-9204-43CA-A441-B014891D7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29652"/>
            <a:ext cx="3533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3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D7504-EE2F-488A-A309-B8FB09F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20" y="341878"/>
            <a:ext cx="10777780" cy="1325563"/>
          </a:xfrm>
        </p:spPr>
        <p:txBody>
          <a:bodyPr/>
          <a:lstStyle/>
          <a:p>
            <a:r>
              <a:rPr lang="it-IT" b="1" i="1" u="sng" dirty="0"/>
              <a:t>RACCOLTA DATI LINGUA COREANA: NAVER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1C72A-0B98-4547-B423-9BAD1FAF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3" y="1511085"/>
            <a:ext cx="11096787" cy="4981790"/>
          </a:xfrm>
        </p:spPr>
        <p:txBody>
          <a:bodyPr>
            <a:normAutofit fontScale="25000" lnSpcReduction="20000"/>
          </a:bodyPr>
          <a:lstStyle/>
          <a:p>
            <a:endParaRPr lang="it-IT" sz="2400" dirty="0"/>
          </a:p>
          <a:p>
            <a:r>
              <a:rPr lang="it-IT" sz="9600" b="1" i="1" dirty="0"/>
              <a:t>41K</a:t>
            </a:r>
            <a:r>
              <a:rPr lang="it-IT" sz="9600" dirty="0"/>
              <a:t> recensioni da </a:t>
            </a:r>
            <a:r>
              <a:rPr lang="it-IT" sz="9600" b="1" i="1" dirty="0"/>
              <a:t>950</a:t>
            </a:r>
            <a:r>
              <a:rPr lang="it-IT" sz="9600" dirty="0"/>
              <a:t> libri (su 1000) con limite a </a:t>
            </a:r>
            <a:r>
              <a:rPr lang="it-IT" sz="9600" i="1" dirty="0"/>
              <a:t>300</a:t>
            </a:r>
            <a:r>
              <a:rPr lang="it-IT" sz="9600" dirty="0"/>
              <a:t> recensioni</a:t>
            </a:r>
          </a:p>
          <a:p>
            <a:r>
              <a:rPr lang="it-IT" sz="9600" dirty="0"/>
              <a:t>Totale recensioni in lingua coreana: </a:t>
            </a:r>
            <a:r>
              <a:rPr lang="it-IT" sz="9600" b="1" i="1" dirty="0"/>
              <a:t>110K</a:t>
            </a:r>
            <a:r>
              <a:rPr lang="it-IT" sz="9600" dirty="0"/>
              <a:t> </a:t>
            </a:r>
          </a:p>
          <a:p>
            <a:pPr marL="0" indent="0">
              <a:buNone/>
            </a:pPr>
            <a:endParaRPr lang="it-IT" sz="9600" dirty="0"/>
          </a:p>
          <a:p>
            <a:r>
              <a:rPr lang="it-IT" sz="9600" dirty="0"/>
              <a:t> Vengono riportati: numero di libri per genere e numero di reviews per genere:</a:t>
            </a:r>
          </a:p>
          <a:p>
            <a:endParaRPr lang="it-IT" sz="9600" dirty="0"/>
          </a:p>
          <a:p>
            <a:pPr marL="0" indent="0">
              <a:buNone/>
            </a:pPr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r>
              <a:rPr lang="it-IT" sz="9600" dirty="0"/>
              <a:t>Dal momento che la raccolta Yes24 è completa si decide di non effettuare </a:t>
            </a:r>
            <a:r>
              <a:rPr lang="it-IT" sz="9600" dirty="0" err="1"/>
              <a:t>rescraping</a:t>
            </a:r>
            <a:r>
              <a:rPr lang="it-IT" sz="9600" dirty="0"/>
              <a:t> di altri 50 libri per </a:t>
            </a:r>
            <a:r>
              <a:rPr lang="it-IT" sz="9600" dirty="0" err="1"/>
              <a:t>Naver</a:t>
            </a:r>
            <a:r>
              <a:rPr lang="it-IT" sz="9600" dirty="0"/>
              <a:t>, così da avere uno stesso set di libri per fare confronti tra piattaforme, </a:t>
            </a:r>
            <a:r>
              <a:rPr lang="it-IT" sz="9600" dirty="0" err="1"/>
              <a:t>cosiccome</a:t>
            </a:r>
            <a:r>
              <a:rPr lang="it-IT" sz="9600" dirty="0"/>
              <a:t> fatto per le altre piattaforme</a:t>
            </a:r>
          </a:p>
          <a:p>
            <a:endParaRPr lang="it-IT" sz="9600" dirty="0"/>
          </a:p>
          <a:p>
            <a:endParaRPr lang="it-IT" sz="9600" dirty="0"/>
          </a:p>
          <a:p>
            <a:endParaRPr lang="it-IT" sz="96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CB6F65-4441-42D2-ACCD-B40CFE58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964" y="3634076"/>
            <a:ext cx="3438525" cy="13620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8B54309-DE18-436A-983E-509140E6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55" y="3625666"/>
            <a:ext cx="2662093" cy="13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0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696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I NUMERI DELLE RACCOLTE DATI PER LE 3 LINGUE</vt:lpstr>
      <vt:lpstr>REGOLE GENERALI DELLA RACCOLTA PER LINGUA</vt:lpstr>
      <vt:lpstr>RACCOLTA DATI LINGUA ITALIANA: ANOBII</vt:lpstr>
      <vt:lpstr>RACCOLTA DATI LINGUA ITALIANA: AMAZON IT</vt:lpstr>
      <vt:lpstr>RACCOLTA DATI LINGUA ITALIANA: LIMITE a 300 Recensioni ed Integrazione libri</vt:lpstr>
      <vt:lpstr>RACCOLTA DATI LINGUA INGLESE: AMAZON EN</vt:lpstr>
      <vt:lpstr>RACCOLTA DATI LINGUA INGLESE: GOODREADS</vt:lpstr>
      <vt:lpstr>RACCOLTA DATI LINGUA COREANA: YES24</vt:lpstr>
      <vt:lpstr>RACCOLTA DATI LINGUA COREANA: NAVER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RACCOLTA DATI LINGUA INGLESE ED ITALIANA</dc:title>
  <dc:creator>a.fossati@campus.unimib.it</dc:creator>
  <cp:lastModifiedBy>a.fossati@campus.unimib.it</cp:lastModifiedBy>
  <cp:revision>29</cp:revision>
  <dcterms:created xsi:type="dcterms:W3CDTF">2021-10-12T07:12:11Z</dcterms:created>
  <dcterms:modified xsi:type="dcterms:W3CDTF">2021-10-21T09:40:12Z</dcterms:modified>
</cp:coreProperties>
</file>