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 snapToGrid="0">
      <p:cViewPr varScale="1">
        <p:scale>
          <a:sx n="99" d="100"/>
          <a:sy n="99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200C67-EC60-4ADD-BD35-83D54C9C2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33B510-B0D9-4C29-BE0D-F0CCC7539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76E98D-2EC9-49B2-885B-77C6A435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A71-22F7-489F-BD16-B58870773108}" type="datetimeFigureOut">
              <a:rPr lang="it-IT" smtClean="0"/>
              <a:t>18/09/2021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BEDB44-F2C6-4B28-90BA-B96555B9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5B30C7-80B1-44AD-92AA-3A59D03D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9AD3-BBAC-418E-B920-7116B2FAA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535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77521-5755-4EF9-9A41-EE16A1F8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58CB74-F823-4C34-8884-C64CEB987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2408A9-2C74-450D-A7F8-1AFFDE98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A71-22F7-489F-BD16-B58870773108}" type="datetimeFigureOut">
              <a:rPr lang="it-IT" smtClean="0"/>
              <a:t>18/09/2021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432A3E-D3F7-48C8-9A90-B76D5F34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C77707-B0A9-4D51-A96D-FCFDD03B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9AD3-BBAC-418E-B920-7116B2FAA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00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3F88CDB-6020-4FEE-AE7C-F20786C12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35B4241-8C0B-425E-93A9-FB3CE11AF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1DB63B-722B-418F-8639-E7CA5C9A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A71-22F7-489F-BD16-B58870773108}" type="datetimeFigureOut">
              <a:rPr lang="it-IT" smtClean="0"/>
              <a:t>18/09/2021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4782ED-EF0D-4AF1-89E0-936073B1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065341-66B5-4F45-AD0D-8D1992D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9AD3-BBAC-418E-B920-7116B2FAA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51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27BBC7-183D-4310-B509-6CE540F2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B43036-0175-4A41-A70F-04A9406E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31EB58-DCD8-4406-9B51-0F0F7FC3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A71-22F7-489F-BD16-B58870773108}" type="datetimeFigureOut">
              <a:rPr lang="it-IT" smtClean="0"/>
              <a:t>18/09/2021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D27344-4E93-4AED-B94F-A5DDB578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7AE230-4D65-4861-8696-48832016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9AD3-BBAC-418E-B920-7116B2FAA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33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98FA65-A0BA-42E1-99DA-1F518B00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B49C1D-427F-4FDF-8F84-372ED3E45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58CBC9-14CC-4FA8-B839-4514BC4E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A71-22F7-489F-BD16-B58870773108}" type="datetimeFigureOut">
              <a:rPr lang="it-IT" smtClean="0"/>
              <a:t>18/09/2021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927311-230B-431F-AC6F-D0114207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7D5F29-8FBD-4828-A308-1B4EA286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9AD3-BBAC-418E-B920-7116B2FAA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88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0032F6-30A8-438D-85C7-CC5F4190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DACCE5-C10D-4810-AB5A-56CB487A3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241776-1401-4C0C-A2D5-8667FB314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562981-9450-456E-A69F-91167860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A71-22F7-489F-BD16-B58870773108}" type="datetimeFigureOut">
              <a:rPr lang="it-IT" smtClean="0"/>
              <a:t>18/09/2021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425797-3424-407A-B533-FEF21059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CB0568-FAEC-47B5-B94E-47B11335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9AD3-BBAC-418E-B920-7116B2FAA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084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DBC27-E7ED-4224-AB71-718CDE2B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785DC6-E26B-409C-B1FC-459D7C344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E2C442-74D0-4E4B-999B-DBD29A09A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1891864-FD53-4881-B834-EC5AABD7B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DF25554-47AE-4875-A317-C2F5215B1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C0C90B9-8095-434A-8746-7E75B542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A71-22F7-489F-BD16-B58870773108}" type="datetimeFigureOut">
              <a:rPr lang="it-IT" smtClean="0"/>
              <a:t>18/09/2021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29D0A6D-4E51-47E9-8F85-37272F10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0C7015F-8D20-4811-9E7A-9F06DA8B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9AD3-BBAC-418E-B920-7116B2FAA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069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089654-A4A6-4EA9-A2E8-66EDA36B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6D34A66-0B40-4867-9DC4-E19DF133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A71-22F7-489F-BD16-B58870773108}" type="datetimeFigureOut">
              <a:rPr lang="it-IT" smtClean="0"/>
              <a:t>18/09/2021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045066-E5D2-4B92-BB03-AF4BFBD5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13D0423-DC6E-4D74-B636-CAB8CD81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9AD3-BBAC-418E-B920-7116B2FAA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429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535FBDB-7936-4F69-87E7-064887AC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A71-22F7-489F-BD16-B58870773108}" type="datetimeFigureOut">
              <a:rPr lang="it-IT" smtClean="0"/>
              <a:t>18/09/2021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D176AF-3E1D-4090-9431-1DC2493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C1C1A0-8F97-4F05-8026-9118E4E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9AD3-BBAC-418E-B920-7116B2FAA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64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386FB7-FABF-4D1D-8757-C47BD2CC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9140B0-CE61-4985-B3C1-7F8F6C002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2A78BC2-35EC-4C17-BDAC-3AE38851F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CB8CFC-5F53-4CA3-9C04-D0E40A88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A71-22F7-489F-BD16-B58870773108}" type="datetimeFigureOut">
              <a:rPr lang="it-IT" smtClean="0"/>
              <a:t>18/09/2021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E64218-FC05-4C0F-9B82-E35B6F08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F3AA43-B63B-4AA7-8392-2ECFBE5D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9AD3-BBAC-418E-B920-7116B2FAA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15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FAA915-70C3-4444-877F-64C7B65D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5C02DF-96D9-422D-8790-CF5061C5E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213DE8-7928-4CA8-B24B-68211C7E7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99BC39-A59F-4882-8095-7BD83A00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A71-22F7-489F-BD16-B58870773108}" type="datetimeFigureOut">
              <a:rPr lang="it-IT" smtClean="0"/>
              <a:t>18/09/2021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B73884-915D-40BD-92AB-82119AAA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D3D116-2F72-4AB2-9628-4B7145FD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9AD3-BBAC-418E-B920-7116B2FAA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193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2959415-9F42-4963-9EB6-1D551A86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2D2A53-898A-4A78-92A4-18E06A97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15FCA7-345B-4436-85A8-30AC8D831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0A71-22F7-489F-BD16-B58870773108}" type="datetimeFigureOut">
              <a:rPr lang="it-IT" smtClean="0"/>
              <a:t>18/09/2021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A8FB19-CA8B-45C6-8BFD-36715F2B5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EADDCF-1C4B-47A2-A872-5FD8C5FD3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49AD3-BBAC-418E-B920-7116B2FAA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57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D035EF-53C5-4FCA-AE06-6328EB9F4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377" y="1122363"/>
            <a:ext cx="9586623" cy="3044120"/>
          </a:xfrm>
        </p:spPr>
        <p:txBody>
          <a:bodyPr>
            <a:normAutofit/>
          </a:bodyPr>
          <a:lstStyle/>
          <a:p>
            <a:r>
              <a:rPr lang="it-IT" sz="7200" b="1" i="1" dirty="0">
                <a:solidFill>
                  <a:srgbClr val="FF0000"/>
                </a:solidFill>
                <a:latin typeface="+mn-lt"/>
              </a:rPr>
              <a:t>RISULTATI PROVE DI RACCOLTA DATI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783E98-4ED2-48CF-9C5F-72EF759D7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984" y="5390984"/>
            <a:ext cx="8290560" cy="53472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it-IT" sz="2000" i="1" dirty="0"/>
              <a:t>Alessandro Fossati</a:t>
            </a:r>
          </a:p>
          <a:p>
            <a:pPr algn="l"/>
            <a:r>
              <a:rPr lang="it-IT" sz="2000" i="1" dirty="0"/>
              <a:t>Tesi Magistrale Data Science</a:t>
            </a:r>
          </a:p>
          <a:p>
            <a:pPr algn="l"/>
            <a:endParaRPr lang="it-IT" sz="2000" i="1" dirty="0"/>
          </a:p>
        </p:txBody>
      </p:sp>
    </p:spTree>
    <p:extLst>
      <p:ext uri="{BB962C8B-B14F-4D97-AF65-F5344CB8AC3E}">
        <p14:creationId xmlns:p14="http://schemas.microsoft.com/office/powerpoint/2010/main" val="210780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DB8854-1895-4DC6-92B9-1CCEE297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365125"/>
            <a:ext cx="10766065" cy="1089964"/>
          </a:xfrm>
        </p:spPr>
        <p:txBody>
          <a:bodyPr/>
          <a:lstStyle/>
          <a:p>
            <a:pPr algn="ctr"/>
            <a:r>
              <a:rPr lang="it-IT" b="1" i="1" u="sng" dirty="0"/>
              <a:t>RACCOLTA CON TOP 250 LIBRI PER GENERE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026538-9FBC-42BB-BC60-C6B9A96ED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248355"/>
            <a:ext cx="11974664" cy="5486400"/>
          </a:xfrm>
        </p:spPr>
        <p:txBody>
          <a:bodyPr>
            <a:normAutofit fontScale="62500" lnSpcReduction="20000"/>
          </a:bodyPr>
          <a:lstStyle/>
          <a:p>
            <a:endParaRPr lang="it-IT" dirty="0"/>
          </a:p>
          <a:p>
            <a:r>
              <a:rPr lang="it-IT" sz="3400" b="1" i="1" dirty="0"/>
              <a:t>Inglese</a:t>
            </a:r>
            <a:r>
              <a:rPr lang="it-IT" dirty="0"/>
              <a:t>:</a:t>
            </a:r>
          </a:p>
          <a:p>
            <a:pPr lvl="1"/>
            <a:r>
              <a:rPr lang="it-IT" b="1" dirty="0" err="1"/>
              <a:t>Goodreads</a:t>
            </a:r>
            <a:r>
              <a:rPr lang="it-IT" b="1" dirty="0"/>
              <a:t>: </a:t>
            </a:r>
            <a:r>
              <a:rPr lang="it-IT" i="1" dirty="0"/>
              <a:t>8 Mln </a:t>
            </a:r>
            <a:r>
              <a:rPr lang="it-IT" dirty="0"/>
              <a:t>reviews potenziali (da capire quante in inglese), ma limite a </a:t>
            </a:r>
            <a:r>
              <a:rPr lang="it-IT" i="1" dirty="0"/>
              <a:t>1500 per libro</a:t>
            </a:r>
            <a:r>
              <a:rPr lang="it-IT" dirty="0"/>
              <a:t>. Massimo 375k reviews con 250 libri. Metadati di qualità. </a:t>
            </a:r>
          </a:p>
          <a:p>
            <a:pPr lvl="1"/>
            <a:endParaRPr lang="it-IT" dirty="0"/>
          </a:p>
          <a:p>
            <a:pPr lvl="1"/>
            <a:r>
              <a:rPr lang="it-IT" b="1" dirty="0"/>
              <a:t>Amazon: </a:t>
            </a:r>
            <a:r>
              <a:rPr lang="it-IT" i="1" dirty="0"/>
              <a:t>1</a:t>
            </a:r>
            <a:r>
              <a:rPr lang="it-IT" dirty="0"/>
              <a:t> Mln + di reviews (da capire quante in lingua inglese). Tempo di raccolta indefinito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Edizioni inglesi hanno molte più reviews, però rappresentano una popolazione più ampia</a:t>
            </a:r>
          </a:p>
          <a:p>
            <a:endParaRPr lang="it-IT" dirty="0"/>
          </a:p>
          <a:p>
            <a:r>
              <a:rPr lang="it-IT" sz="3400" b="1" i="1" dirty="0"/>
              <a:t>Italiano: </a:t>
            </a:r>
            <a:r>
              <a:rPr lang="it-IT" dirty="0"/>
              <a:t>(</a:t>
            </a:r>
            <a:r>
              <a:rPr lang="it-IT" i="1" dirty="0"/>
              <a:t>217</a:t>
            </a:r>
            <a:r>
              <a:rPr lang="it-IT" dirty="0"/>
              <a:t> libri, lista prof. </a:t>
            </a:r>
            <a:r>
              <a:rPr lang="it-IT" dirty="0" err="1"/>
              <a:t>Pianzola</a:t>
            </a:r>
            <a:r>
              <a:rPr lang="it-IT" dirty="0"/>
              <a:t>)</a:t>
            </a:r>
          </a:p>
          <a:p>
            <a:pPr lvl="1"/>
            <a:r>
              <a:rPr lang="it-IT" b="1" dirty="0" err="1"/>
              <a:t>Anobii</a:t>
            </a:r>
            <a:r>
              <a:rPr lang="it-IT" b="1" dirty="0"/>
              <a:t>: </a:t>
            </a:r>
            <a:r>
              <a:rPr lang="it-IT" i="1" dirty="0"/>
              <a:t>54k</a:t>
            </a:r>
            <a:r>
              <a:rPr lang="it-IT" dirty="0"/>
              <a:t> reviews italiane. Metadati di qualità (24 ore di raccolta)</a:t>
            </a:r>
          </a:p>
          <a:p>
            <a:pPr marL="457200" lvl="1" indent="0">
              <a:buNone/>
            </a:pPr>
            <a:endParaRPr lang="it-IT" dirty="0"/>
          </a:p>
          <a:p>
            <a:pPr lvl="1"/>
            <a:r>
              <a:rPr lang="it-IT" b="1" dirty="0" err="1"/>
              <a:t>AmazonIT</a:t>
            </a:r>
            <a:r>
              <a:rPr lang="it-IT" b="1" dirty="0"/>
              <a:t>: </a:t>
            </a:r>
            <a:r>
              <a:rPr lang="it-IT" i="1" dirty="0"/>
              <a:t>43k</a:t>
            </a:r>
            <a:r>
              <a:rPr lang="it-IT" dirty="0"/>
              <a:t> reviews italiane. Metadati di qualità (48 ore di raccolta)</a:t>
            </a:r>
          </a:p>
          <a:p>
            <a:pPr marL="457200" lvl="1" indent="0">
              <a:buNone/>
            </a:pPr>
            <a:endParaRPr lang="it-IT" dirty="0"/>
          </a:p>
          <a:p>
            <a:pPr lvl="1"/>
            <a:r>
              <a:rPr lang="it-IT" dirty="0"/>
              <a:t>Totale circa </a:t>
            </a:r>
            <a:r>
              <a:rPr lang="it-IT" i="1" dirty="0"/>
              <a:t>96k</a:t>
            </a:r>
            <a:r>
              <a:rPr lang="it-IT" dirty="0"/>
              <a:t> reviews italiane per</a:t>
            </a:r>
            <a:r>
              <a:rPr lang="it-IT" i="1" dirty="0"/>
              <a:t> 217 </a:t>
            </a:r>
            <a:r>
              <a:rPr lang="it-IT" dirty="0"/>
              <a:t>libri (file definitivo già pronto)</a:t>
            </a:r>
          </a:p>
          <a:p>
            <a:endParaRPr lang="it-IT" dirty="0"/>
          </a:p>
          <a:p>
            <a:endParaRPr lang="it-IT" dirty="0"/>
          </a:p>
          <a:p>
            <a:r>
              <a:rPr lang="it-IT" sz="3800" b="1" i="1" dirty="0"/>
              <a:t>Coreano:</a:t>
            </a:r>
          </a:p>
          <a:p>
            <a:pPr lvl="1"/>
            <a:r>
              <a:rPr lang="it-IT" b="1" dirty="0"/>
              <a:t>YES24</a:t>
            </a:r>
            <a:r>
              <a:rPr lang="it-IT" dirty="0"/>
              <a:t>: </a:t>
            </a:r>
            <a:r>
              <a:rPr lang="it-IT" i="1" dirty="0"/>
              <a:t>164 </a:t>
            </a:r>
            <a:r>
              <a:rPr lang="it-IT" dirty="0"/>
              <a:t>libri da link GS, </a:t>
            </a:r>
            <a:r>
              <a:rPr lang="it-IT" i="1" dirty="0"/>
              <a:t>20k</a:t>
            </a:r>
            <a:r>
              <a:rPr lang="it-IT" dirty="0"/>
              <a:t> reviews, metadati di qualità (24 ore raccolta). Stima 40K con 250 libri</a:t>
            </a:r>
          </a:p>
          <a:p>
            <a:pPr marL="457200" lvl="1" indent="0">
              <a:buNone/>
            </a:pPr>
            <a:endParaRPr lang="it-IT" dirty="0"/>
          </a:p>
          <a:p>
            <a:pPr lvl="1"/>
            <a:r>
              <a:rPr lang="it-IT" b="1" dirty="0"/>
              <a:t>NAVER</a:t>
            </a:r>
            <a:r>
              <a:rPr lang="it-IT" dirty="0"/>
              <a:t>:  103 libri da link GS (Letteratura per bimbi),  5000 reviews, qualità inferiore per reviews a YES24, metadati di qualità  (15 ore)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951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B31A7-90FD-41CC-8E69-32CC570F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i="1" u="sng" dirty="0"/>
              <a:t>RACCOLTA CON ISBN/BID CASUALE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041A54-A8D3-4A15-A01F-9764699A4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93" y="1812896"/>
            <a:ext cx="11839492" cy="4679977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Generazione studiata con 4-5 cifre fisse per ISBN su 13 per EN e IT</a:t>
            </a:r>
          </a:p>
          <a:p>
            <a:pPr lvl="1"/>
            <a:r>
              <a:rPr lang="it-IT" dirty="0"/>
              <a:t>978 prefisso, 88 codice linguistico editori </a:t>
            </a:r>
            <a:r>
              <a:rPr lang="it-IT" dirty="0" err="1"/>
              <a:t>italia</a:t>
            </a:r>
            <a:r>
              <a:rPr lang="it-IT" dirty="0"/>
              <a:t>, 0 e 1 codici linguistici edizioni lingua inglese</a:t>
            </a:r>
          </a:p>
          <a:p>
            <a:r>
              <a:rPr lang="it-IT" dirty="0"/>
              <a:t>Generazione dei </a:t>
            </a:r>
            <a:r>
              <a:rPr lang="it-IT" dirty="0" err="1"/>
              <a:t>Bid</a:t>
            </a:r>
            <a:r>
              <a:rPr lang="it-IT" dirty="0"/>
              <a:t> casuale per YES24 e NAVER</a:t>
            </a:r>
          </a:p>
          <a:p>
            <a:endParaRPr lang="it-IT" dirty="0"/>
          </a:p>
          <a:p>
            <a:r>
              <a:rPr lang="it-IT" b="1" dirty="0"/>
              <a:t>Inglese:</a:t>
            </a:r>
            <a:r>
              <a:rPr lang="it-IT" dirty="0"/>
              <a:t>	</a:t>
            </a:r>
          </a:p>
          <a:p>
            <a:pPr lvl="1"/>
            <a:r>
              <a:rPr lang="it-IT" dirty="0" err="1"/>
              <a:t>Goodreads</a:t>
            </a:r>
            <a:r>
              <a:rPr lang="it-IT" dirty="0"/>
              <a:t>: 50k generazioni casuali, 100 libri circa con link esistente</a:t>
            </a:r>
          </a:p>
          <a:p>
            <a:pPr marL="457200" lvl="1" indent="0">
              <a:buNone/>
            </a:pPr>
            <a:endParaRPr lang="it-IT" dirty="0"/>
          </a:p>
          <a:p>
            <a:r>
              <a:rPr lang="it-IT" b="1" dirty="0"/>
              <a:t>Italiano:</a:t>
            </a:r>
          </a:p>
          <a:p>
            <a:pPr lvl="1"/>
            <a:r>
              <a:rPr lang="it-IT" b="1" dirty="0" err="1"/>
              <a:t>Anobii</a:t>
            </a:r>
            <a:r>
              <a:rPr lang="it-IT" b="1" dirty="0"/>
              <a:t>: </a:t>
            </a:r>
            <a:r>
              <a:rPr lang="it-IT" i="1" dirty="0"/>
              <a:t>83k</a:t>
            </a:r>
            <a:r>
              <a:rPr lang="it-IT" dirty="0"/>
              <a:t> generazioni casuali ISBN, solo </a:t>
            </a:r>
            <a:r>
              <a:rPr lang="it-IT" i="1" dirty="0"/>
              <a:t>160 </a:t>
            </a:r>
            <a:r>
              <a:rPr lang="it-IT" dirty="0"/>
              <a:t>libri con link esistente</a:t>
            </a:r>
          </a:p>
          <a:p>
            <a:pPr marL="457200" lvl="1" indent="0">
              <a:buNone/>
            </a:pPr>
            <a:endParaRPr lang="it-IT" dirty="0"/>
          </a:p>
          <a:p>
            <a:endParaRPr lang="it-IT" dirty="0"/>
          </a:p>
          <a:p>
            <a:r>
              <a:rPr lang="it-IT" b="1" dirty="0"/>
              <a:t>Coreano:</a:t>
            </a:r>
          </a:p>
          <a:p>
            <a:pPr lvl="1"/>
            <a:r>
              <a:rPr lang="it-IT" dirty="0"/>
              <a:t>YES24: </a:t>
            </a:r>
            <a:r>
              <a:rPr lang="it-IT" i="1" dirty="0"/>
              <a:t>15k</a:t>
            </a:r>
            <a:r>
              <a:rPr lang="it-IT" dirty="0"/>
              <a:t> BID casuali per metadati libro, solo 162 forniscono risultati, e non di qualità (problema HTML differente)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208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9E6A4-CFDD-4983-AE27-E7927D8C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i="1" u="sng" dirty="0"/>
              <a:t>RACCOLTA 250+ LIBRI CON LINK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18FCAC-C526-4E4E-A941-487E3C458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99" y="1367624"/>
            <a:ext cx="11696368" cy="5327374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b="1" i="1" dirty="0"/>
              <a:t>Inglese:</a:t>
            </a:r>
          </a:p>
          <a:p>
            <a:pPr lvl="1"/>
            <a:r>
              <a:rPr lang="it-IT" sz="2000" b="1" dirty="0" err="1"/>
              <a:t>Goodreads</a:t>
            </a:r>
            <a:r>
              <a:rPr lang="it-IT" sz="2000" dirty="0"/>
              <a:t>: massimo </a:t>
            </a:r>
            <a:r>
              <a:rPr lang="it-IT" sz="2000" i="1" dirty="0"/>
              <a:t>500k</a:t>
            </a:r>
            <a:r>
              <a:rPr lang="it-IT" sz="2000" dirty="0"/>
              <a:t> libri</a:t>
            </a:r>
          </a:p>
          <a:p>
            <a:pPr lvl="1"/>
            <a:r>
              <a:rPr lang="it-IT" sz="2000" b="1" dirty="0" err="1"/>
              <a:t>AmazonEN</a:t>
            </a:r>
            <a:r>
              <a:rPr lang="it-IT" sz="2000" b="1" dirty="0"/>
              <a:t>: </a:t>
            </a:r>
            <a:r>
              <a:rPr lang="it-IT" sz="2000" dirty="0"/>
              <a:t>prendiamo gli stessi di </a:t>
            </a:r>
            <a:r>
              <a:rPr lang="it-IT" sz="2000" dirty="0" err="1"/>
              <a:t>Goodreads</a:t>
            </a:r>
            <a:r>
              <a:rPr lang="it-IT" sz="2000" dirty="0"/>
              <a:t> se ci sono con ISBN, quindi no </a:t>
            </a:r>
            <a:r>
              <a:rPr lang="it-IT" sz="2000" dirty="0" err="1"/>
              <a:t>limit</a:t>
            </a:r>
            <a:r>
              <a:rPr lang="it-IT" sz="2000" dirty="0"/>
              <a:t> per EN</a:t>
            </a:r>
          </a:p>
          <a:p>
            <a:pPr lvl="1"/>
            <a:endParaRPr lang="it-IT" sz="2000" dirty="0"/>
          </a:p>
          <a:p>
            <a:r>
              <a:rPr lang="it-IT" b="1" i="1" dirty="0"/>
              <a:t>Italiano:</a:t>
            </a:r>
          </a:p>
          <a:p>
            <a:pPr lvl="1"/>
            <a:r>
              <a:rPr lang="it-IT" sz="2000" b="1" dirty="0" err="1"/>
              <a:t>AmazonIT</a:t>
            </a:r>
            <a:r>
              <a:rPr lang="it-IT" sz="2000" dirty="0"/>
              <a:t>: massimo </a:t>
            </a:r>
            <a:r>
              <a:rPr lang="it-IT" sz="2000" i="1" dirty="0"/>
              <a:t>1200</a:t>
            </a:r>
            <a:r>
              <a:rPr lang="it-IT" sz="2000" dirty="0"/>
              <a:t> libri per genere, 6000 totali</a:t>
            </a:r>
          </a:p>
          <a:p>
            <a:pPr lvl="1"/>
            <a:r>
              <a:rPr lang="it-IT" sz="2000" b="1" dirty="0" err="1"/>
              <a:t>Anobii</a:t>
            </a:r>
            <a:r>
              <a:rPr lang="it-IT" sz="2000" b="1" dirty="0"/>
              <a:t>: </a:t>
            </a:r>
            <a:r>
              <a:rPr lang="it-IT" sz="2000" dirty="0"/>
              <a:t>prendiamo gli stessi di Amazon con ISBN</a:t>
            </a:r>
          </a:p>
          <a:p>
            <a:pPr lvl="1"/>
            <a:endParaRPr lang="it-IT" sz="2000" dirty="0"/>
          </a:p>
          <a:p>
            <a:r>
              <a:rPr lang="it-IT" b="1" i="1" dirty="0"/>
              <a:t>Coreano:</a:t>
            </a:r>
          </a:p>
          <a:p>
            <a:pPr lvl="1"/>
            <a:r>
              <a:rPr lang="it-IT" sz="2000" b="1" dirty="0" err="1"/>
              <a:t>Naver</a:t>
            </a:r>
            <a:r>
              <a:rPr lang="it-IT" sz="2000" dirty="0"/>
              <a:t>: massimo </a:t>
            </a:r>
            <a:r>
              <a:rPr lang="it-IT" sz="2000" i="1" dirty="0"/>
              <a:t>500</a:t>
            </a:r>
            <a:r>
              <a:rPr lang="it-IT" sz="2000" dirty="0"/>
              <a:t> libri con Top list</a:t>
            </a:r>
          </a:p>
          <a:p>
            <a:pPr lvl="1"/>
            <a:r>
              <a:rPr lang="it-IT" sz="2000" b="1" dirty="0"/>
              <a:t>Yes24: </a:t>
            </a:r>
            <a:r>
              <a:rPr lang="it-IT" sz="2000" dirty="0"/>
              <a:t>massimo </a:t>
            </a:r>
            <a:r>
              <a:rPr lang="it-IT" sz="2000" i="1" dirty="0"/>
              <a:t>4000</a:t>
            </a:r>
            <a:r>
              <a:rPr lang="it-IT" sz="2000" dirty="0"/>
              <a:t> libri</a:t>
            </a:r>
          </a:p>
          <a:p>
            <a:pPr lvl="1"/>
            <a:r>
              <a:rPr lang="it-IT" sz="2000" dirty="0" err="1"/>
              <a:t>Bid</a:t>
            </a:r>
            <a:r>
              <a:rPr lang="it-IT" sz="2000" dirty="0"/>
              <a:t> di ricerca diverso, ma si può sfruttare il campo ISBN</a:t>
            </a:r>
          </a:p>
        </p:txBody>
      </p:sp>
    </p:spTree>
    <p:extLst>
      <p:ext uri="{BB962C8B-B14F-4D97-AF65-F5344CB8AC3E}">
        <p14:creationId xmlns:p14="http://schemas.microsoft.com/office/powerpoint/2010/main" val="394385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8A5F1-879F-4B9A-A1AF-D12F1B45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65126"/>
            <a:ext cx="10256520" cy="1089964"/>
          </a:xfrm>
        </p:spPr>
        <p:txBody>
          <a:bodyPr/>
          <a:lstStyle/>
          <a:p>
            <a:pPr algn="ctr"/>
            <a:r>
              <a:rPr lang="it-IT" b="1" i="1" u="sng" dirty="0"/>
              <a:t>CONCLUSIONI E DUBBI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AFD4CB-7C68-4C95-80F9-C89B73BF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558455"/>
            <a:ext cx="11863346" cy="5152445"/>
          </a:xfrm>
        </p:spPr>
        <p:txBody>
          <a:bodyPr>
            <a:normAutofit fontScale="55000" lnSpcReduction="20000"/>
          </a:bodyPr>
          <a:lstStyle/>
          <a:p>
            <a:r>
              <a:rPr lang="it-IT" dirty="0"/>
              <a:t>Quale delle 3 strategie adottare?</a:t>
            </a:r>
          </a:p>
          <a:p>
            <a:endParaRPr lang="it-IT" dirty="0"/>
          </a:p>
          <a:p>
            <a:r>
              <a:rPr lang="it-IT" b="1" dirty="0"/>
              <a:t>Random ISBN/BID:</a:t>
            </a:r>
          </a:p>
          <a:p>
            <a:pPr lvl="1"/>
            <a:r>
              <a:rPr lang="it-IT" dirty="0"/>
              <a:t>Grande spreco di tempo e risorse</a:t>
            </a:r>
          </a:p>
          <a:p>
            <a:pPr lvl="1"/>
            <a:r>
              <a:rPr lang="it-IT" dirty="0"/>
              <a:t>Bassa qualità della raccolta</a:t>
            </a:r>
          </a:p>
          <a:p>
            <a:pPr lvl="1"/>
            <a:r>
              <a:rPr lang="it-IT" dirty="0"/>
              <a:t>Raccolta quantitativa ma improduttiva </a:t>
            </a:r>
          </a:p>
          <a:p>
            <a:pPr lvl="1"/>
            <a:endParaRPr lang="it-IT" dirty="0"/>
          </a:p>
          <a:p>
            <a:r>
              <a:rPr lang="it-IT" b="1" dirty="0"/>
              <a:t>Raccolta + di 250 libri per lingua:</a:t>
            </a:r>
          </a:p>
          <a:p>
            <a:pPr lvl="1"/>
            <a:r>
              <a:rPr lang="it-IT" dirty="0"/>
              <a:t>Ipotesi 200 libri per genere, 1000 libri per lingua, totale 3000 libri (ipotesi: prenderne di più per la letteratura per test)</a:t>
            </a:r>
          </a:p>
          <a:p>
            <a:pPr lvl="1"/>
            <a:r>
              <a:rPr lang="it-IT" dirty="0"/>
              <a:t>Quadruplichiamo il numero di reviews circa</a:t>
            </a:r>
          </a:p>
          <a:p>
            <a:pPr lvl="1"/>
            <a:r>
              <a:rPr lang="it-IT" dirty="0"/>
              <a:t>Tempo richiesto per la raccolta elevato</a:t>
            </a:r>
          </a:p>
          <a:p>
            <a:pPr lvl="1"/>
            <a:r>
              <a:rPr lang="it-IT" dirty="0"/>
              <a:t>Ipotesi alternativa: fissiamo un numero di reviews per lingua e prendiamo libri fino a che non raggiungiamo il numero di reviews prefissato</a:t>
            </a:r>
          </a:p>
          <a:p>
            <a:pPr lvl="1"/>
            <a:r>
              <a:rPr lang="it-IT" dirty="0"/>
              <a:t>Ipotesi alternativa2: fissiamo un numero di reviews per libro se sono troppe e bloccano la raccolta (soprattutto per EN)</a:t>
            </a:r>
          </a:p>
          <a:p>
            <a:pPr lvl="1"/>
            <a:endParaRPr lang="it-IT" dirty="0"/>
          </a:p>
          <a:p>
            <a:r>
              <a:rPr lang="it-IT" b="1" dirty="0"/>
              <a:t>Con strategia circa 250 libri per lingua:</a:t>
            </a:r>
          </a:p>
          <a:p>
            <a:pPr lvl="1"/>
            <a:r>
              <a:rPr lang="it-IT" dirty="0"/>
              <a:t>IT: 100k reviews</a:t>
            </a:r>
          </a:p>
          <a:p>
            <a:pPr lvl="1"/>
            <a:r>
              <a:rPr lang="it-IT" dirty="0"/>
              <a:t>EN: 900k reviews circa</a:t>
            </a:r>
          </a:p>
          <a:p>
            <a:pPr lvl="1"/>
            <a:r>
              <a:rPr lang="it-IT" dirty="0"/>
              <a:t>KO: 50k-100k reviews circa</a:t>
            </a:r>
          </a:p>
          <a:p>
            <a:pPr lvl="1"/>
            <a:r>
              <a:rPr lang="it-IT" dirty="0"/>
              <a:t>Totale stimato: 1 Mln di reviews </a:t>
            </a:r>
          </a:p>
          <a:p>
            <a:pPr lvl="1"/>
            <a:r>
              <a:rPr lang="it-IT" dirty="0"/>
              <a:t>Numeri bassi per inferire sul comportamento?</a:t>
            </a:r>
          </a:p>
          <a:p>
            <a:pPr lvl="1"/>
            <a:r>
              <a:rPr lang="it-IT" dirty="0"/>
              <a:t>Raccolta qualitativa ma sbilanciata tra le lingue se fissiamo il numero di libri. Fissando il numero di reviews ci si sbilancia sui libri logicamente</a:t>
            </a:r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/>
              <a:t>Riferimento: </a:t>
            </a:r>
            <a:r>
              <a:rPr lang="it-IT" dirty="0" err="1"/>
              <a:t>Newell</a:t>
            </a:r>
            <a:r>
              <a:rPr lang="it-IT" dirty="0"/>
              <a:t> 400k reviews (3400 libri), Dimitrov 2.5 Mln reviews (21k libri di un solo genere)</a:t>
            </a:r>
          </a:p>
        </p:txBody>
      </p:sp>
    </p:spTree>
    <p:extLst>
      <p:ext uri="{BB962C8B-B14F-4D97-AF65-F5344CB8AC3E}">
        <p14:creationId xmlns:p14="http://schemas.microsoft.com/office/powerpoint/2010/main" val="3042994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</TotalTime>
  <Words>573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RISULTATI PROVE DI RACCOLTA DATI</vt:lpstr>
      <vt:lpstr>RACCOLTA CON TOP 250 LIBRI PER GENERE</vt:lpstr>
      <vt:lpstr>RACCOLTA CON ISBN/BID CASUALE</vt:lpstr>
      <vt:lpstr>RACCOLTA 250+ LIBRI CON LINK</vt:lpstr>
      <vt:lpstr>CONCLUSIONI E DUBBI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a.fossati@campus.unimib.it</dc:creator>
  <cp:lastModifiedBy>a.fossati@campus.unimib.it</cp:lastModifiedBy>
  <cp:revision>23</cp:revision>
  <dcterms:created xsi:type="dcterms:W3CDTF">2021-09-16T08:22:07Z</dcterms:created>
  <dcterms:modified xsi:type="dcterms:W3CDTF">2021-09-20T16:05:37Z</dcterms:modified>
</cp:coreProperties>
</file>