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57329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845573"/>
            <a:ext cx="11457820" cy="2772697"/>
          </a:xfrm>
        </p:spPr>
        <p:txBody>
          <a:bodyPr anchor="t">
            <a:normAutofit/>
          </a:bodyPr>
          <a:lstStyle/>
          <a:p>
            <a:r>
              <a:rPr lang="it-IT" sz="7200" i="1" dirty="0">
                <a:solidFill>
                  <a:srgbClr val="FFFFFF"/>
                </a:solidFill>
              </a:rPr>
              <a:t>TIME SERIES FORECASTING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26" y="4011562"/>
            <a:ext cx="11457819" cy="2202426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Alessandro Fossati, University Bicocca of Milan, </a:t>
            </a:r>
            <a:r>
              <a:rPr lang="it-IT" sz="2000" dirty="0" err="1">
                <a:solidFill>
                  <a:srgbClr val="FFFFFF"/>
                </a:solidFill>
              </a:rPr>
              <a:t>Faculty</a:t>
            </a:r>
            <a:r>
              <a:rPr lang="it-IT" sz="2000" dirty="0">
                <a:solidFill>
                  <a:srgbClr val="FFFFFF"/>
                </a:solidFill>
              </a:rPr>
              <a:t> of Data Science</a:t>
            </a:r>
          </a:p>
          <a:p>
            <a:r>
              <a:rPr lang="it-IT" sz="2000" dirty="0">
                <a:solidFill>
                  <a:srgbClr val="FFFFFF"/>
                </a:solidFill>
              </a:rPr>
              <a:t>Streaming Data Management and Time Series Analysis’ </a:t>
            </a:r>
            <a:r>
              <a:rPr lang="it-IT" sz="2000" dirty="0" err="1">
                <a:solidFill>
                  <a:srgbClr val="FFFFFF"/>
                </a:solidFill>
              </a:rPr>
              <a:t>Final</a:t>
            </a:r>
            <a:r>
              <a:rPr lang="it-IT" sz="20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41DA7-A908-4895-BB29-7273104C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835" y="4463843"/>
            <a:ext cx="2633103" cy="23777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2F8693-4BB8-4554-BE29-A3DCD842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074" y="1209943"/>
            <a:ext cx="3650616" cy="20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0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FINAL COMPARISON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6" y="1898542"/>
            <a:ext cx="11966309" cy="488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 err="1">
                <a:solidFill>
                  <a:srgbClr val="FFFFFF"/>
                </a:solidFill>
              </a:rPr>
              <a:t>Selection</a:t>
            </a:r>
            <a:r>
              <a:rPr lang="it-IT" sz="1800" i="0" dirty="0">
                <a:solidFill>
                  <a:srgbClr val="FFFFFF"/>
                </a:solidFill>
              </a:rPr>
              <a:t> of the best model </a:t>
            </a:r>
            <a:r>
              <a:rPr lang="it-IT" sz="1800" i="0" dirty="0" err="1">
                <a:solidFill>
                  <a:srgbClr val="FFFFFF"/>
                </a:solidFill>
              </a:rPr>
              <a:t>analyzing</a:t>
            </a:r>
            <a:r>
              <a:rPr lang="it-IT" sz="1800" i="0" dirty="0">
                <a:solidFill>
                  <a:srgbClr val="FFFFFF"/>
                </a:solidFill>
              </a:rPr>
              <a:t> MAE and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b="1" dirty="0">
                <a:solidFill>
                  <a:srgbClr val="FFFFFF"/>
                </a:solidFill>
              </a:rPr>
              <a:t>SARIMAX </a:t>
            </a:r>
            <a:r>
              <a:rPr lang="it-IT" sz="2000" i="0" dirty="0" err="1">
                <a:solidFill>
                  <a:srgbClr val="FFFFFF"/>
                </a:solidFill>
              </a:rPr>
              <a:t>could</a:t>
            </a:r>
            <a:r>
              <a:rPr lang="it-IT" sz="2000" i="0" dirty="0">
                <a:solidFill>
                  <a:srgbClr val="FFFFFF"/>
                </a:solidFill>
              </a:rPr>
              <a:t> be </a:t>
            </a:r>
            <a:r>
              <a:rPr lang="it-IT" sz="2000" i="0" dirty="0" err="1">
                <a:solidFill>
                  <a:srgbClr val="FFFFFF"/>
                </a:solidFill>
              </a:rPr>
              <a:t>considered</a:t>
            </a:r>
            <a:r>
              <a:rPr lang="it-IT" sz="2000" i="0" dirty="0">
                <a:solidFill>
                  <a:srgbClr val="FFFFFF"/>
                </a:solidFill>
              </a:rPr>
              <a:t> the best</a:t>
            </a:r>
          </a:p>
          <a:p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Similarity</a:t>
            </a:r>
            <a:r>
              <a:rPr lang="it-IT" sz="2000" i="0" dirty="0">
                <a:solidFill>
                  <a:srgbClr val="FFFFFF"/>
                </a:solidFill>
              </a:rPr>
              <a:t> in </a:t>
            </a:r>
            <a:r>
              <a:rPr lang="it-IT" sz="2000" i="0" dirty="0" err="1">
                <a:solidFill>
                  <a:srgbClr val="FFFFFF"/>
                </a:solidFill>
              </a:rPr>
              <a:t>September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predictions</a:t>
            </a: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860FF9-38B0-4812-AF99-7C1E376A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81" y="2436379"/>
            <a:ext cx="2537414" cy="13565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414BE5-2F9E-408C-BA98-999EBA2A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72" y="1852615"/>
            <a:ext cx="6176890" cy="49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57329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845573"/>
            <a:ext cx="11457820" cy="2772697"/>
          </a:xfrm>
        </p:spPr>
        <p:txBody>
          <a:bodyPr anchor="t">
            <a:normAutofit fontScale="90000"/>
          </a:bodyPr>
          <a:lstStyle/>
          <a:p>
            <a:br>
              <a:rPr lang="it-IT" sz="7200" i="1" dirty="0">
                <a:solidFill>
                  <a:srgbClr val="FFFFFF"/>
                </a:solidFill>
              </a:rPr>
            </a:br>
            <a:r>
              <a:rPr lang="it-IT" sz="6700" i="1" dirty="0">
                <a:solidFill>
                  <a:srgbClr val="FFFFFF"/>
                </a:solidFill>
              </a:rPr>
              <a:t>THANKS FOR YOUR ATTENTION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26" y="4011562"/>
            <a:ext cx="11457819" cy="2202426"/>
          </a:xfrm>
        </p:spPr>
        <p:txBody>
          <a:bodyPr anchor="t">
            <a:normAutofit/>
          </a:bodyPr>
          <a:lstStyle/>
          <a:p>
            <a:endParaRPr lang="it-IT" sz="2000" dirty="0">
              <a:solidFill>
                <a:srgbClr val="FFFFFF"/>
              </a:solidFill>
            </a:endParaRPr>
          </a:p>
          <a:p>
            <a:endParaRPr lang="it-IT" sz="2000" dirty="0">
              <a:solidFill>
                <a:srgbClr val="FFFFFF"/>
              </a:solidFill>
            </a:endParaRPr>
          </a:p>
          <a:p>
            <a:endParaRPr lang="it-IT" sz="2000" dirty="0">
              <a:solidFill>
                <a:srgbClr val="FFFFFF"/>
              </a:solidFill>
            </a:endParaRPr>
          </a:p>
          <a:p>
            <a:r>
              <a:rPr lang="it-IT" sz="2000" dirty="0">
                <a:solidFill>
                  <a:srgbClr val="FFFFFF"/>
                </a:solidFill>
              </a:rPr>
              <a:t>Alessandro Fossati, University Bicocca of Milan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41DA7-A908-4895-BB29-7273104C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835" y="4463843"/>
            <a:ext cx="2633103" cy="2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DATA PRESENTATION AND PIPELINE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207837"/>
            <a:ext cx="11733643" cy="4417081"/>
          </a:xfrm>
        </p:spPr>
        <p:txBody>
          <a:bodyPr anchor="t"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Starting</a:t>
            </a:r>
            <a:r>
              <a:rPr lang="it-IT" sz="2400" dirty="0">
                <a:solidFill>
                  <a:srgbClr val="FFFFFF"/>
                </a:solidFill>
              </a:rPr>
              <a:t> Data:  </a:t>
            </a:r>
            <a:r>
              <a:rPr lang="it-IT" sz="2400" i="0" dirty="0" err="1">
                <a:solidFill>
                  <a:srgbClr val="FFFFFF"/>
                </a:solidFill>
              </a:rPr>
              <a:t>hourly</a:t>
            </a:r>
            <a:r>
              <a:rPr lang="it-IT" sz="2400" i="0" dirty="0">
                <a:solidFill>
                  <a:srgbClr val="FFFFFF"/>
                </a:solidFill>
              </a:rPr>
              <a:t> time </a:t>
            </a:r>
            <a:r>
              <a:rPr lang="it-IT" sz="2400" i="0" dirty="0" err="1">
                <a:solidFill>
                  <a:srgbClr val="FFFFFF"/>
                </a:solidFill>
              </a:rPr>
              <a:t>series</a:t>
            </a:r>
            <a:r>
              <a:rPr lang="it-IT" sz="2400" i="0" dirty="0">
                <a:solidFill>
                  <a:srgbClr val="FFFFFF"/>
                </a:solidFill>
              </a:rPr>
              <a:t> from 2018-09-01 to 2020-08-31</a:t>
            </a:r>
          </a:p>
          <a:p>
            <a:r>
              <a:rPr lang="it-IT" sz="2400" dirty="0">
                <a:solidFill>
                  <a:srgbClr val="FFFFFF"/>
                </a:solidFill>
              </a:rPr>
              <a:t>Target:  </a:t>
            </a:r>
            <a:r>
              <a:rPr lang="it-IT" sz="2400" i="0" dirty="0">
                <a:solidFill>
                  <a:srgbClr val="FFFFFF"/>
                </a:solidFill>
              </a:rPr>
              <a:t>to forecast time </a:t>
            </a:r>
            <a:r>
              <a:rPr lang="it-IT" sz="2400" i="0" dirty="0" err="1">
                <a:solidFill>
                  <a:srgbClr val="FFFFFF"/>
                </a:solidFill>
              </a:rPr>
              <a:t>series</a:t>
            </a:r>
            <a:r>
              <a:rPr lang="it-IT" sz="2400" i="0" dirty="0">
                <a:solidFill>
                  <a:srgbClr val="FFFFFF"/>
                </a:solidFill>
              </a:rPr>
              <a:t>’ data from 2020-09-01 to 2020-10-31</a:t>
            </a:r>
          </a:p>
          <a:p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Daily</a:t>
            </a:r>
            <a:r>
              <a:rPr lang="it-IT" sz="2000" i="0" dirty="0">
                <a:solidFill>
                  <a:srgbClr val="FFFFFF"/>
                </a:solidFill>
              </a:rPr>
              <a:t>, Weekly and </a:t>
            </a:r>
            <a:r>
              <a:rPr lang="it-IT" sz="2000" i="0" dirty="0" err="1">
                <a:solidFill>
                  <a:srgbClr val="FFFFFF"/>
                </a:solidFill>
              </a:rPr>
              <a:t>Annual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Seasonalities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found</a:t>
            </a: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>
                <a:solidFill>
                  <a:srgbClr val="FFFFFF"/>
                </a:solidFill>
              </a:rPr>
              <a:t>No </a:t>
            </a:r>
            <a:r>
              <a:rPr lang="it-IT" sz="2000" dirty="0">
                <a:solidFill>
                  <a:srgbClr val="FFFFFF"/>
                </a:solidFill>
              </a:rPr>
              <a:t>Covid-19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variable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included</a:t>
            </a: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>
                <a:solidFill>
                  <a:srgbClr val="FFFFFF"/>
                </a:solidFill>
              </a:rPr>
              <a:t>Forecast with </a:t>
            </a:r>
            <a:r>
              <a:rPr lang="it-IT" sz="2000" b="1" dirty="0">
                <a:solidFill>
                  <a:srgbClr val="FFFFFF"/>
                </a:solidFill>
              </a:rPr>
              <a:t>ARIMA</a:t>
            </a:r>
            <a:r>
              <a:rPr lang="it-IT" sz="2000" i="0" dirty="0">
                <a:solidFill>
                  <a:srgbClr val="FFFFFF"/>
                </a:solidFill>
              </a:rPr>
              <a:t>, </a:t>
            </a:r>
            <a:r>
              <a:rPr lang="it-IT" sz="2000" b="1" dirty="0">
                <a:solidFill>
                  <a:srgbClr val="FFFFFF"/>
                </a:solidFill>
              </a:rPr>
              <a:t>UCM</a:t>
            </a:r>
            <a:r>
              <a:rPr lang="it-IT" sz="2000" i="0" dirty="0">
                <a:solidFill>
                  <a:srgbClr val="FFFFFF"/>
                </a:solidFill>
              </a:rPr>
              <a:t> and </a:t>
            </a:r>
            <a:r>
              <a:rPr lang="it-IT" sz="2000" b="1" dirty="0">
                <a:solidFill>
                  <a:srgbClr val="FFFFFF"/>
                </a:solidFill>
              </a:rPr>
              <a:t>ML</a:t>
            </a:r>
            <a:r>
              <a:rPr lang="it-IT" sz="2000" i="0" dirty="0">
                <a:solidFill>
                  <a:srgbClr val="FFFFFF"/>
                </a:solidFill>
              </a:rPr>
              <a:t>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>
                <a:solidFill>
                  <a:srgbClr val="FFFFFF"/>
                </a:solidFill>
              </a:rPr>
              <a:t>Training models with </a:t>
            </a:r>
            <a:r>
              <a:rPr lang="it-IT" sz="2000" dirty="0" err="1">
                <a:solidFill>
                  <a:srgbClr val="FFFFFF"/>
                </a:solidFill>
              </a:rPr>
              <a:t>Holdout</a:t>
            </a:r>
            <a:r>
              <a:rPr lang="it-IT" sz="2000" i="0" dirty="0">
                <a:solidFill>
                  <a:srgbClr val="FFFFFF"/>
                </a:solidFill>
              </a:rPr>
              <a:t> Train-Test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Selection</a:t>
            </a:r>
            <a:r>
              <a:rPr lang="it-IT" sz="2000" i="0" dirty="0">
                <a:solidFill>
                  <a:srgbClr val="FFFFFF"/>
                </a:solidFill>
              </a:rPr>
              <a:t> of the best model</a:t>
            </a: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185C90-D0EF-44C3-8D15-2AF98E91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4389"/>
            <a:ext cx="5786989" cy="26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2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619213"/>
            <a:ext cx="11733643" cy="4050527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Starting</a:t>
            </a:r>
            <a:r>
              <a:rPr lang="it-IT" sz="2400" i="0" dirty="0">
                <a:solidFill>
                  <a:srgbClr val="FFFFFF"/>
                </a:solidFill>
              </a:rPr>
              <a:t> Data </a:t>
            </a:r>
            <a:r>
              <a:rPr lang="it-IT" sz="2400" i="0" dirty="0" err="1">
                <a:solidFill>
                  <a:srgbClr val="FFFFFF"/>
                </a:solidFill>
              </a:rPr>
              <a:t>restructuring</a:t>
            </a:r>
            <a:r>
              <a:rPr lang="it-IT" sz="2400" i="0" dirty="0">
                <a:solidFill>
                  <a:srgbClr val="FFFFFF"/>
                </a:solidFill>
              </a:rPr>
              <a:t>: </a:t>
            </a:r>
            <a:r>
              <a:rPr lang="it-IT" sz="2400" i="0" dirty="0" err="1">
                <a:solidFill>
                  <a:srgbClr val="FFFFFF"/>
                </a:solidFill>
              </a:rPr>
              <a:t>DateTime</a:t>
            </a:r>
            <a:r>
              <a:rPr lang="it-IT" sz="2400" i="0" dirty="0">
                <a:solidFill>
                  <a:srgbClr val="FFFFFF"/>
                </a:solidFill>
              </a:rPr>
              <a:t> index </a:t>
            </a:r>
            <a:r>
              <a:rPr lang="it-IT" sz="2400" i="0" dirty="0" err="1">
                <a:solidFill>
                  <a:srgbClr val="FFFFFF"/>
                </a:solidFill>
              </a:rPr>
              <a:t>creation</a:t>
            </a:r>
            <a:r>
              <a:rPr lang="it-IT" sz="2400" i="0" dirty="0">
                <a:solidFill>
                  <a:srgbClr val="FFFFFF"/>
                </a:solidFill>
              </a:rPr>
              <a:t>, keeping time </a:t>
            </a:r>
            <a:r>
              <a:rPr lang="it-IT" sz="2400" i="0" dirty="0" err="1">
                <a:solidFill>
                  <a:srgbClr val="FFFFFF"/>
                </a:solidFill>
              </a:rPr>
              <a:t>series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values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Missing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values</a:t>
            </a:r>
            <a:r>
              <a:rPr lang="it-IT" sz="2400" i="0" dirty="0">
                <a:solidFill>
                  <a:srgbClr val="FFFFFF"/>
                </a:solidFill>
              </a:rPr>
              <a:t> filling for 2020-05-31</a:t>
            </a:r>
          </a:p>
          <a:p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Outliers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handling</a:t>
            </a:r>
            <a:endParaRPr lang="it-IT" sz="2400" i="0" dirty="0">
              <a:solidFill>
                <a:srgbClr val="FFFFFF"/>
              </a:solidFill>
            </a:endParaRPr>
          </a:p>
          <a:p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Missing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values</a:t>
            </a:r>
            <a:r>
              <a:rPr lang="it-IT" sz="2400" i="0" dirty="0">
                <a:solidFill>
                  <a:srgbClr val="FFFFFF"/>
                </a:solidFill>
              </a:rPr>
              <a:t> filling for the </a:t>
            </a:r>
            <a:r>
              <a:rPr lang="it-IT" sz="2400" i="0" dirty="0" err="1">
                <a:solidFill>
                  <a:srgbClr val="FFFFFF"/>
                </a:solidFill>
              </a:rPr>
              <a:t>change</a:t>
            </a:r>
            <a:r>
              <a:rPr lang="it-IT" sz="2400" i="0" dirty="0">
                <a:solidFill>
                  <a:srgbClr val="FFFFFF"/>
                </a:solidFill>
              </a:rPr>
              <a:t> to </a:t>
            </a:r>
            <a:r>
              <a:rPr lang="it-IT" sz="2400" i="0" dirty="0" err="1">
                <a:solidFill>
                  <a:srgbClr val="FFFFFF"/>
                </a:solidFill>
              </a:rPr>
              <a:t>summer</a:t>
            </a:r>
            <a:r>
              <a:rPr lang="it-IT" sz="2400" i="0" dirty="0">
                <a:solidFill>
                  <a:srgbClr val="FFFFFF"/>
                </a:solidFill>
              </a:rPr>
              <a:t> time (end of March 2019 and 2020)</a:t>
            </a:r>
          </a:p>
          <a:p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Leap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year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handling</a:t>
            </a:r>
            <a:endParaRPr lang="it-IT" sz="24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C9D63D-CDDB-4E5A-A8EA-2A2BA537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432" y="4026424"/>
            <a:ext cx="2253263" cy="10907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80CE66D-B359-45BC-8157-D2A0D2D4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53" y="5733652"/>
            <a:ext cx="1918446" cy="1030215"/>
          </a:xfrm>
          <a:prstGeom prst="rect">
            <a:avLst/>
          </a:prstGeom>
        </p:spPr>
      </p:pic>
      <p:pic>
        <p:nvPicPr>
          <p:cNvPr id="1036" name="Picture 12" descr="Gestione Servizi S.P.A">
            <a:extLst>
              <a:ext uri="{FF2B5EF4-FFF2-40B4-BE49-F238E27FC236}">
                <a16:creationId xmlns:a16="http://schemas.microsoft.com/office/drawing/2014/main" id="{80A200A3-D9A0-4E79-8293-527F6A75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47" y="0"/>
            <a:ext cx="2072049" cy="14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ARIMA 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207837"/>
            <a:ext cx="11733643" cy="441708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Obtaining</a:t>
            </a:r>
            <a:r>
              <a:rPr lang="it-IT" sz="2000" i="0" dirty="0">
                <a:solidFill>
                  <a:srgbClr val="FFFFFF"/>
                </a:solidFill>
              </a:rPr>
              <a:t> time </a:t>
            </a:r>
            <a:r>
              <a:rPr lang="it-IT" sz="2000" i="0" dirty="0" err="1">
                <a:solidFill>
                  <a:srgbClr val="FFFFFF"/>
                </a:solidFill>
              </a:rPr>
              <a:t>series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stationarity</a:t>
            </a:r>
            <a:r>
              <a:rPr lang="it-IT" sz="2000" i="0" dirty="0">
                <a:solidFill>
                  <a:srgbClr val="FFFFFF"/>
                </a:solidFill>
              </a:rPr>
              <a:t> with </a:t>
            </a:r>
            <a:r>
              <a:rPr lang="it-IT" sz="2000" dirty="0" err="1">
                <a:solidFill>
                  <a:srgbClr val="FFFFFF"/>
                </a:solidFill>
              </a:rPr>
              <a:t>seasonal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difference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application</a:t>
            </a:r>
            <a:r>
              <a:rPr lang="it-IT" sz="2000" i="0" dirty="0">
                <a:solidFill>
                  <a:srgbClr val="FFFFFF"/>
                </a:solidFill>
              </a:rPr>
              <a:t> (</a:t>
            </a:r>
            <a:r>
              <a:rPr lang="it-IT" sz="2000" i="0" dirty="0" err="1">
                <a:solidFill>
                  <a:srgbClr val="FFFFFF"/>
                </a:solidFill>
              </a:rPr>
              <a:t>order</a:t>
            </a:r>
            <a:r>
              <a:rPr lang="it-IT" sz="2000" i="0" dirty="0">
                <a:solidFill>
                  <a:srgbClr val="FFFFFF"/>
                </a:solidFill>
              </a:rPr>
              <a:t> 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KPSS</a:t>
            </a:r>
            <a:r>
              <a:rPr lang="it-IT" sz="2000" i="0" dirty="0">
                <a:solidFill>
                  <a:srgbClr val="FFFFFF"/>
                </a:solidFill>
              </a:rPr>
              <a:t> and </a:t>
            </a:r>
            <a:r>
              <a:rPr lang="it-IT" sz="2000" dirty="0">
                <a:solidFill>
                  <a:srgbClr val="FFFFFF"/>
                </a:solidFill>
              </a:rPr>
              <a:t>DF</a:t>
            </a:r>
            <a:r>
              <a:rPr lang="it-IT" sz="2000" i="0" dirty="0">
                <a:solidFill>
                  <a:srgbClr val="FFFFFF"/>
                </a:solidFill>
              </a:rPr>
              <a:t> test are good </a:t>
            </a:r>
            <a:r>
              <a:rPr lang="it-IT" sz="2000" i="0" dirty="0" err="1">
                <a:solidFill>
                  <a:srgbClr val="FFFFFF"/>
                </a:solidFill>
              </a:rPr>
              <a:t>now</a:t>
            </a:r>
            <a:r>
              <a:rPr lang="it-IT" sz="2000" i="0" dirty="0">
                <a:solidFill>
                  <a:srgbClr val="FFFFFF"/>
                </a:solidFill>
              </a:rPr>
              <a:t> (</a:t>
            </a:r>
            <a:r>
              <a:rPr lang="it-IT" sz="2000" i="0" dirty="0" err="1">
                <a:solidFill>
                  <a:srgbClr val="FFFFFF"/>
                </a:solidFill>
              </a:rPr>
              <a:t>right</a:t>
            </a:r>
            <a:r>
              <a:rPr lang="it-IT" sz="2000" i="0" dirty="0">
                <a:solidFill>
                  <a:srgbClr val="FFFFFF"/>
                </a:solidFill>
              </a:rPr>
              <a:t> side)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FFFFFF"/>
                </a:solidFill>
              </a:rPr>
              <a:t>Correlograms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analysis</a:t>
            </a:r>
            <a:r>
              <a:rPr lang="it-IT" sz="2000" i="0" dirty="0">
                <a:solidFill>
                  <a:srgbClr val="FFFFFF"/>
                </a:solidFill>
              </a:rPr>
              <a:t> and </a:t>
            </a:r>
            <a:r>
              <a:rPr lang="it-IT" sz="2000" i="0" dirty="0" err="1">
                <a:solidFill>
                  <a:srgbClr val="FFFFFF"/>
                </a:solidFill>
              </a:rPr>
              <a:t>Grid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search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method</a:t>
            </a:r>
            <a:r>
              <a:rPr lang="it-IT" sz="2000" i="0" dirty="0">
                <a:solidFill>
                  <a:srgbClr val="FFFFFF"/>
                </a:solidFill>
              </a:rPr>
              <a:t> to </a:t>
            </a:r>
            <a:r>
              <a:rPr lang="it-IT" sz="2000" i="0" dirty="0" err="1">
                <a:solidFill>
                  <a:srgbClr val="FFFFFF"/>
                </a:solidFill>
              </a:rPr>
              <a:t>select</a:t>
            </a:r>
            <a:r>
              <a:rPr lang="it-IT" sz="2000" i="0" dirty="0">
                <a:solidFill>
                  <a:srgbClr val="FFFFFF"/>
                </a:solidFill>
              </a:rPr>
              <a:t> best ARIMA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FF"/>
                </a:solidFill>
              </a:rPr>
              <a:t>SARIMA(3,0,1)(1,1,1)24   </a:t>
            </a:r>
            <a:r>
              <a:rPr lang="it-IT" sz="2000" i="0" dirty="0" err="1">
                <a:solidFill>
                  <a:srgbClr val="FFFFFF"/>
                </a:solidFill>
              </a:rPr>
              <a:t>gets</a:t>
            </a:r>
            <a:r>
              <a:rPr lang="it-IT" sz="2000" i="0" dirty="0">
                <a:solidFill>
                  <a:srgbClr val="FFFFFF"/>
                </a:solidFill>
              </a:rPr>
              <a:t> the best MAE on </a:t>
            </a:r>
            <a:r>
              <a:rPr lang="it-IT" sz="2000" i="0" dirty="0" err="1">
                <a:solidFill>
                  <a:srgbClr val="FFFFFF"/>
                </a:solidFill>
              </a:rPr>
              <a:t>TestSet</a:t>
            </a:r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B15C45-0471-496B-8ED2-DAC46DB5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67" y="2739287"/>
            <a:ext cx="3694695" cy="8394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736929-025A-4DB4-AADB-1AB7F2C1A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377" y="4110139"/>
            <a:ext cx="3676405" cy="25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0" y="2868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SARIMAX 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7" y="1898543"/>
            <a:ext cx="11907564" cy="472637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Improvement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i="0" dirty="0" err="1">
                <a:solidFill>
                  <a:srgbClr val="FFFFFF"/>
                </a:solidFill>
              </a:rPr>
              <a:t>including</a:t>
            </a:r>
            <a:r>
              <a:rPr lang="it-IT" sz="2000" i="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harmonics</a:t>
            </a:r>
            <a:r>
              <a:rPr lang="it-IT" sz="2000" i="0" dirty="0">
                <a:solidFill>
                  <a:srgbClr val="FFFFFF"/>
                </a:solidFill>
              </a:rPr>
              <a:t> to model </a:t>
            </a:r>
            <a:r>
              <a:rPr lang="it-IT" sz="2000" i="0" dirty="0" err="1">
                <a:solidFill>
                  <a:srgbClr val="FFFFFF"/>
                </a:solidFill>
              </a:rPr>
              <a:t>seasonalities</a:t>
            </a:r>
            <a:r>
              <a:rPr lang="it-IT" sz="2000" i="0" dirty="0">
                <a:solidFill>
                  <a:srgbClr val="FFFFFF"/>
                </a:solidFill>
              </a:rPr>
              <a:t> (6 for Week and 8 for </a:t>
            </a:r>
            <a:r>
              <a:rPr lang="it-IT" sz="2000" i="0" dirty="0" err="1">
                <a:solidFill>
                  <a:srgbClr val="FFFFFF"/>
                </a:solidFill>
              </a:rPr>
              <a:t>Year</a:t>
            </a:r>
            <a:r>
              <a:rPr lang="it-IT" sz="2000" i="0" dirty="0">
                <a:solidFill>
                  <a:srgbClr val="FFFFFF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Graphical</a:t>
            </a:r>
            <a:r>
              <a:rPr lang="it-IT" sz="2000" i="0" dirty="0">
                <a:solidFill>
                  <a:srgbClr val="FFFFFF"/>
                </a:solidFill>
              </a:rPr>
              <a:t> Performances: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Difficulty</a:t>
            </a:r>
            <a:r>
              <a:rPr lang="it-IT" sz="2000" i="0" dirty="0">
                <a:solidFill>
                  <a:srgbClr val="FFFFFF"/>
                </a:solidFill>
              </a:rPr>
              <a:t> with 2020 </a:t>
            </a:r>
            <a:r>
              <a:rPr lang="it-IT" sz="2000" i="0" dirty="0" err="1">
                <a:solidFill>
                  <a:srgbClr val="FFFFFF"/>
                </a:solidFill>
              </a:rPr>
              <a:t>Aug</a:t>
            </a:r>
            <a:r>
              <a:rPr lang="it-IT" sz="2000" i="0" dirty="0">
                <a:solidFill>
                  <a:srgbClr val="FFFFFF"/>
                </a:solidFill>
              </a:rPr>
              <a:t>-Jul </a:t>
            </a:r>
            <a:r>
              <a:rPr lang="it-IT" sz="2000" i="0" dirty="0" err="1">
                <a:solidFill>
                  <a:srgbClr val="FFFFFF"/>
                </a:solidFill>
              </a:rPr>
              <a:t>peak</a:t>
            </a:r>
            <a:endParaRPr lang="it-IT" sz="20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 err="1">
                <a:solidFill>
                  <a:srgbClr val="FFFFFF"/>
                </a:solidFill>
              </a:rPr>
              <a:t>Descendent</a:t>
            </a:r>
            <a:r>
              <a:rPr lang="it-IT" sz="2000" i="0" dirty="0">
                <a:solidFill>
                  <a:srgbClr val="FFFFFF"/>
                </a:solidFill>
              </a:rPr>
              <a:t> trend </a:t>
            </a:r>
            <a:r>
              <a:rPr lang="it-IT" sz="2000" i="0" dirty="0" err="1">
                <a:solidFill>
                  <a:srgbClr val="FFFFFF"/>
                </a:solidFill>
              </a:rPr>
              <a:t>caught</a:t>
            </a:r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FE7A49-27B7-48B3-BA6D-8300B426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77" y="2391827"/>
            <a:ext cx="7807595" cy="44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UCM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207837"/>
            <a:ext cx="11733643" cy="441708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FF"/>
                </a:solidFill>
              </a:rPr>
              <a:t>Trend component </a:t>
            </a:r>
            <a:r>
              <a:rPr lang="it-IT" sz="2400" i="0" dirty="0" err="1">
                <a:solidFill>
                  <a:srgbClr val="FFFFFF"/>
                </a:solidFill>
              </a:rPr>
              <a:t>selected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searching</a:t>
            </a:r>
            <a:r>
              <a:rPr lang="it-IT" sz="2400" i="0" dirty="0">
                <a:solidFill>
                  <a:srgbClr val="FFFFFF"/>
                </a:solidFill>
              </a:rPr>
              <a:t> for best MAE </a:t>
            </a:r>
            <a:r>
              <a:rPr lang="it-IT" sz="2400" i="0" dirty="0" err="1">
                <a:solidFill>
                  <a:srgbClr val="FFFFFF"/>
                </a:solidFill>
              </a:rPr>
              <a:t>value</a:t>
            </a:r>
            <a:r>
              <a:rPr lang="it-IT" sz="2400" i="0" dirty="0">
                <a:solidFill>
                  <a:srgbClr val="FFFFFF"/>
                </a:solidFill>
              </a:rPr>
              <a:t> on Train and on Test </a:t>
            </a:r>
            <a:r>
              <a:rPr lang="it-IT" sz="2400" i="0" dirty="0" err="1">
                <a:solidFill>
                  <a:srgbClr val="FFFFFF"/>
                </a:solidFill>
              </a:rPr>
              <a:t>between</a:t>
            </a:r>
            <a:r>
              <a:rPr lang="it-IT" sz="2400" i="0" dirty="0">
                <a:solidFill>
                  <a:srgbClr val="FFFFFF"/>
                </a:solidFill>
              </a:rPr>
              <a:t>:</a:t>
            </a:r>
          </a:p>
          <a:p>
            <a:r>
              <a:rPr lang="it-IT" sz="2400" i="0" dirty="0">
                <a:solidFill>
                  <a:srgbClr val="FFFFFF"/>
                </a:solidFill>
              </a:rPr>
              <a:t>	</a:t>
            </a:r>
            <a:r>
              <a:rPr lang="it-IT" sz="2400" b="1" i="0" dirty="0">
                <a:solidFill>
                  <a:srgbClr val="FFFFFF"/>
                </a:solidFill>
              </a:rPr>
              <a:t>Random </a:t>
            </a:r>
            <a:r>
              <a:rPr lang="it-IT" sz="2400" b="1" i="0" dirty="0" err="1">
                <a:solidFill>
                  <a:srgbClr val="FFFFFF"/>
                </a:solidFill>
              </a:rPr>
              <a:t>Walk</a:t>
            </a:r>
            <a:r>
              <a:rPr lang="it-IT" sz="2400" b="1" i="0" dirty="0">
                <a:solidFill>
                  <a:srgbClr val="FFFFFF"/>
                </a:solidFill>
              </a:rPr>
              <a:t>  </a:t>
            </a:r>
          </a:p>
          <a:p>
            <a:r>
              <a:rPr lang="it-IT" sz="2400" b="1" i="0" dirty="0">
                <a:solidFill>
                  <a:srgbClr val="FFFFFF"/>
                </a:solidFill>
              </a:rPr>
              <a:t>	Random </a:t>
            </a:r>
            <a:r>
              <a:rPr lang="it-IT" sz="2400" b="1" i="0" dirty="0" err="1">
                <a:solidFill>
                  <a:srgbClr val="FFFFFF"/>
                </a:solidFill>
              </a:rPr>
              <a:t>Walk</a:t>
            </a:r>
            <a:r>
              <a:rPr lang="it-IT" sz="2400" b="1" i="0" dirty="0">
                <a:solidFill>
                  <a:srgbClr val="FFFFFF"/>
                </a:solidFill>
              </a:rPr>
              <a:t> with </a:t>
            </a:r>
            <a:r>
              <a:rPr lang="it-IT" sz="2400" b="1" i="0" dirty="0" err="1">
                <a:solidFill>
                  <a:srgbClr val="FFFFFF"/>
                </a:solidFill>
              </a:rPr>
              <a:t>Drift</a:t>
            </a:r>
            <a:r>
              <a:rPr lang="it-IT" sz="2400" b="1" i="0" dirty="0">
                <a:solidFill>
                  <a:srgbClr val="FFFFFF"/>
                </a:solidFill>
              </a:rPr>
              <a:t>  </a:t>
            </a:r>
          </a:p>
          <a:p>
            <a:r>
              <a:rPr lang="it-IT" sz="2400" b="1" i="0" dirty="0">
                <a:solidFill>
                  <a:srgbClr val="FFFFFF"/>
                </a:solidFill>
              </a:rPr>
              <a:t>	Local Linear Trend</a:t>
            </a:r>
          </a:p>
          <a:p>
            <a:r>
              <a:rPr lang="it-IT" sz="2400" b="1" i="0" dirty="0">
                <a:solidFill>
                  <a:srgbClr val="FFFFFF"/>
                </a:solidFill>
              </a:rPr>
              <a:t>	Local Linear </a:t>
            </a:r>
            <a:r>
              <a:rPr lang="it-IT" sz="2400" b="1" i="0" dirty="0" err="1">
                <a:solidFill>
                  <a:srgbClr val="FFFFFF"/>
                </a:solidFill>
              </a:rPr>
              <a:t>Deterministic</a:t>
            </a:r>
            <a:r>
              <a:rPr lang="it-IT" sz="2400" b="1" i="0" dirty="0">
                <a:solidFill>
                  <a:srgbClr val="FFFFFF"/>
                </a:solidFill>
              </a:rPr>
              <a:t>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FF"/>
                </a:solidFill>
              </a:rPr>
              <a:t>Seasonal</a:t>
            </a:r>
            <a:r>
              <a:rPr lang="it-IT" sz="2400" dirty="0">
                <a:solidFill>
                  <a:srgbClr val="FFFFFF"/>
                </a:solidFill>
              </a:rPr>
              <a:t> component</a:t>
            </a:r>
            <a:r>
              <a:rPr lang="it-IT" sz="2400" i="0" dirty="0">
                <a:solidFill>
                  <a:srgbClr val="FFFFFF"/>
                </a:solidFill>
              </a:rPr>
              <a:t> with 6 </a:t>
            </a:r>
            <a:r>
              <a:rPr lang="it-IT" sz="2400" i="0" dirty="0" err="1">
                <a:solidFill>
                  <a:srgbClr val="FFFFFF"/>
                </a:solidFill>
              </a:rPr>
              <a:t>harmonics</a:t>
            </a:r>
            <a:r>
              <a:rPr lang="it-IT" sz="2400" i="0" dirty="0">
                <a:solidFill>
                  <a:srgbClr val="FFFFFF"/>
                </a:solidFill>
              </a:rPr>
              <a:t> for </a:t>
            </a:r>
            <a:r>
              <a:rPr lang="it-IT" sz="2400" i="0" dirty="0" err="1">
                <a:solidFill>
                  <a:srgbClr val="FFFFFF"/>
                </a:solidFill>
              </a:rPr>
              <a:t>weekly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seasonality</a:t>
            </a:r>
            <a:r>
              <a:rPr lang="it-IT" sz="2400" i="0" dirty="0">
                <a:solidFill>
                  <a:srgbClr val="FFFFFF"/>
                </a:solidFill>
              </a:rPr>
              <a:t> and 8 </a:t>
            </a:r>
            <a:r>
              <a:rPr lang="it-IT" sz="2400" i="0" dirty="0" err="1">
                <a:solidFill>
                  <a:srgbClr val="FFFFFF"/>
                </a:solidFill>
              </a:rPr>
              <a:t>harmonics</a:t>
            </a:r>
            <a:r>
              <a:rPr lang="it-IT" sz="2400" i="0" dirty="0">
                <a:solidFill>
                  <a:srgbClr val="FFFFFF"/>
                </a:solidFill>
              </a:rPr>
              <a:t> for </a:t>
            </a:r>
            <a:r>
              <a:rPr lang="it-IT" sz="2400" i="0" dirty="0" err="1">
                <a:solidFill>
                  <a:srgbClr val="FFFFFF"/>
                </a:solidFill>
              </a:rPr>
              <a:t>annual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i="0" dirty="0" err="1">
                <a:solidFill>
                  <a:srgbClr val="FFFFFF"/>
                </a:solidFill>
              </a:rPr>
              <a:t>seasonality</a:t>
            </a: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9E892D-2630-4286-9F2D-2CD8E50C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08" y="3065102"/>
            <a:ext cx="3500867" cy="1856521"/>
          </a:xfrm>
          <a:prstGeom prst="rect">
            <a:avLst/>
          </a:prstGeom>
        </p:spPr>
      </p:pic>
      <p:pic>
        <p:nvPicPr>
          <p:cNvPr id="2052" name="Picture 4" descr="Segno Di Spunta PNG trasparente e Segno Di Spunta disegno - Segno di spunta  Computer Icone clipart - Segno Di Spunta Verde 2 Icona.">
            <a:extLst>
              <a:ext uri="{FF2B5EF4-FFF2-40B4-BE49-F238E27FC236}">
                <a16:creationId xmlns:a16="http://schemas.microsoft.com/office/drawing/2014/main" id="{0DECA0B4-CC69-4764-9E6F-56EE121C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70" y="3490642"/>
            <a:ext cx="438227" cy="4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UCM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19" y="2019633"/>
            <a:ext cx="11833472" cy="460528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Graphical</a:t>
            </a:r>
            <a:r>
              <a:rPr lang="it-IT" sz="2400" i="0" dirty="0">
                <a:solidFill>
                  <a:srgbClr val="FFFFFF"/>
                </a:solidFill>
              </a:rPr>
              <a:t>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 err="1">
                <a:solidFill>
                  <a:srgbClr val="FFFFFF"/>
                </a:solidFill>
              </a:rPr>
              <a:t>Generalized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overestimation</a:t>
            </a:r>
            <a:endParaRPr lang="it-IT" sz="18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 err="1">
                <a:solidFill>
                  <a:srgbClr val="FFFFFF"/>
                </a:solidFill>
              </a:rPr>
              <a:t>Descendent</a:t>
            </a:r>
            <a:r>
              <a:rPr lang="it-IT" sz="1800" i="0" dirty="0">
                <a:solidFill>
                  <a:srgbClr val="FFFFFF"/>
                </a:solidFill>
              </a:rPr>
              <a:t> Trend </a:t>
            </a:r>
            <a:r>
              <a:rPr lang="it-IT" sz="1800" i="0" dirty="0" err="1">
                <a:solidFill>
                  <a:srgbClr val="FFFFFF"/>
                </a:solidFill>
              </a:rPr>
              <a:t>caught</a:t>
            </a:r>
            <a:endParaRPr lang="it-IT" sz="18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rgbClr val="FFFFFF"/>
                </a:solidFill>
              </a:rPr>
              <a:t>Good on the 2° </a:t>
            </a:r>
            <a:r>
              <a:rPr lang="it-IT" sz="1800" i="0" dirty="0" err="1">
                <a:solidFill>
                  <a:srgbClr val="FFFFFF"/>
                </a:solidFill>
              </a:rPr>
              <a:t>half</a:t>
            </a:r>
            <a:r>
              <a:rPr lang="it-IT" sz="1800" i="0" dirty="0">
                <a:solidFill>
                  <a:srgbClr val="FFFFFF"/>
                </a:solidFill>
              </a:rPr>
              <a:t>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DABDAA-BFC1-4DC4-BB55-811C451D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75" y="1865196"/>
            <a:ext cx="7718907" cy="49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68127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45574"/>
            <a:ext cx="11654464" cy="117405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ML 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207837"/>
            <a:ext cx="11792387" cy="4440936"/>
          </a:xfrm>
        </p:spPr>
        <p:txBody>
          <a:bodyPr anchor="t"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7200" i="0" dirty="0" err="1">
                <a:solidFill>
                  <a:srgbClr val="FFFFFF"/>
                </a:solidFill>
              </a:rPr>
              <a:t>Searching</a:t>
            </a:r>
            <a:r>
              <a:rPr lang="it-IT" sz="7200" i="0" dirty="0">
                <a:solidFill>
                  <a:srgbClr val="FFFFFF"/>
                </a:solidFill>
              </a:rPr>
              <a:t> for best </a:t>
            </a:r>
            <a:r>
              <a:rPr lang="it-IT" sz="7200" dirty="0">
                <a:solidFill>
                  <a:srgbClr val="FFFFFF"/>
                </a:solidFill>
              </a:rPr>
              <a:t>RNN</a:t>
            </a:r>
            <a:r>
              <a:rPr lang="it-IT" sz="7200" i="0" dirty="0">
                <a:solidFill>
                  <a:srgbClr val="FFFFFF"/>
                </a:solidFill>
              </a:rPr>
              <a:t> </a:t>
            </a:r>
            <a:r>
              <a:rPr lang="it-IT" sz="7200" i="0" dirty="0" err="1">
                <a:solidFill>
                  <a:srgbClr val="FFFFFF"/>
                </a:solidFill>
              </a:rPr>
              <a:t>between</a:t>
            </a:r>
            <a:r>
              <a:rPr lang="it-IT" sz="7200" i="0" dirty="0">
                <a:solidFill>
                  <a:srgbClr val="FFFFFF"/>
                </a:solidFill>
              </a:rPr>
              <a:t>  </a:t>
            </a:r>
            <a:r>
              <a:rPr lang="it-IT" sz="7200" b="1" dirty="0">
                <a:solidFill>
                  <a:srgbClr val="FFFFFF"/>
                </a:solidFill>
              </a:rPr>
              <a:t>LSTM</a:t>
            </a:r>
            <a:r>
              <a:rPr lang="it-IT" sz="7200" i="0" dirty="0">
                <a:solidFill>
                  <a:srgbClr val="FFFFFF"/>
                </a:solidFill>
              </a:rPr>
              <a:t> and </a:t>
            </a:r>
            <a:r>
              <a:rPr lang="it-IT" sz="7200" b="1" dirty="0">
                <a:solidFill>
                  <a:srgbClr val="FFFFFF"/>
                </a:solidFill>
              </a:rPr>
              <a:t>GRU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7200" dirty="0">
                <a:solidFill>
                  <a:srgbClr val="FFFFFF"/>
                </a:solidFill>
              </a:rPr>
              <a:t>Strategy: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Fixing some common </a:t>
            </a:r>
            <a:r>
              <a:rPr lang="it-IT" sz="7200" i="0" dirty="0" err="1">
                <a:solidFill>
                  <a:srgbClr val="FFFFFF"/>
                </a:solidFill>
              </a:rPr>
              <a:t>parameters</a:t>
            </a:r>
            <a:r>
              <a:rPr lang="it-IT" sz="7200" i="0" dirty="0">
                <a:solidFill>
                  <a:srgbClr val="FFFFFF"/>
                </a:solidFill>
              </a:rPr>
              <a:t> and </a:t>
            </a:r>
            <a:r>
              <a:rPr lang="it-IT" sz="7200" i="0" dirty="0" err="1">
                <a:solidFill>
                  <a:srgbClr val="FFFFFF"/>
                </a:solidFill>
              </a:rPr>
              <a:t>characteristics</a:t>
            </a:r>
            <a:r>
              <a:rPr lang="it-IT" sz="7200" i="0" dirty="0">
                <a:solidFill>
                  <a:srgbClr val="FFFFFF"/>
                </a:solidFill>
              </a:rPr>
              <a:t> after some trials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Data </a:t>
            </a:r>
            <a:r>
              <a:rPr lang="it-IT" sz="7200" dirty="0" err="1">
                <a:solidFill>
                  <a:srgbClr val="FFFFFF"/>
                </a:solidFill>
              </a:rPr>
              <a:t>normalization</a:t>
            </a:r>
            <a:r>
              <a:rPr lang="it-IT" sz="7200" i="0" dirty="0">
                <a:solidFill>
                  <a:srgbClr val="FFFFFF"/>
                </a:solidFill>
              </a:rPr>
              <a:t> and dataset </a:t>
            </a:r>
            <a:r>
              <a:rPr lang="it-IT" sz="7200" i="0" dirty="0" err="1">
                <a:solidFill>
                  <a:srgbClr val="FFFFFF"/>
                </a:solidFill>
              </a:rPr>
              <a:t>reshaping</a:t>
            </a:r>
            <a:endParaRPr lang="it-IT" sz="7200" i="0" dirty="0">
              <a:solidFill>
                <a:srgbClr val="FFFFFF"/>
              </a:solidFill>
            </a:endParaRP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i="0" dirty="0" err="1">
                <a:solidFill>
                  <a:srgbClr val="FFFFFF"/>
                </a:solidFill>
              </a:rPr>
              <a:t>Searching</a:t>
            </a:r>
            <a:r>
              <a:rPr lang="it-IT" sz="7200" i="0" dirty="0">
                <a:solidFill>
                  <a:srgbClr val="FFFFFF"/>
                </a:solidFill>
              </a:rPr>
              <a:t> for best </a:t>
            </a:r>
            <a:r>
              <a:rPr lang="it-IT" sz="7200" i="0" dirty="0" err="1">
                <a:solidFill>
                  <a:srgbClr val="FFFFFF"/>
                </a:solidFill>
              </a:rPr>
              <a:t>number</a:t>
            </a:r>
            <a:r>
              <a:rPr lang="it-IT" sz="7200" i="0" dirty="0">
                <a:solidFill>
                  <a:srgbClr val="FFFFFF"/>
                </a:solidFill>
              </a:rPr>
              <a:t> of </a:t>
            </a:r>
            <a:r>
              <a:rPr lang="it-IT" sz="7200" dirty="0" err="1">
                <a:solidFill>
                  <a:srgbClr val="FFFFFF"/>
                </a:solidFill>
              </a:rPr>
              <a:t>Epochs</a:t>
            </a:r>
            <a:r>
              <a:rPr lang="it-IT" sz="7200" i="0" dirty="0">
                <a:solidFill>
                  <a:srgbClr val="FFFFFF"/>
                </a:solidFill>
              </a:rPr>
              <a:t> and </a:t>
            </a:r>
            <a:r>
              <a:rPr lang="it-IT" sz="7200" dirty="0">
                <a:solidFill>
                  <a:srgbClr val="FFFFFF"/>
                </a:solidFill>
              </a:rPr>
              <a:t>Batch Size </a:t>
            </a:r>
            <a:r>
              <a:rPr lang="it-IT" sz="7200" i="0" dirty="0" err="1">
                <a:solidFill>
                  <a:srgbClr val="FFFFFF"/>
                </a:solidFill>
              </a:rPr>
              <a:t>exploiting</a:t>
            </a:r>
            <a:r>
              <a:rPr lang="it-IT" sz="7200" i="0" dirty="0">
                <a:solidFill>
                  <a:srgbClr val="FFFFFF"/>
                </a:solidFill>
              </a:rPr>
              <a:t> </a:t>
            </a:r>
            <a:r>
              <a:rPr lang="it-IT" sz="7200" i="0" dirty="0" err="1">
                <a:solidFill>
                  <a:srgbClr val="FFFFFF"/>
                </a:solidFill>
              </a:rPr>
              <a:t>iterated</a:t>
            </a:r>
            <a:r>
              <a:rPr lang="it-IT" sz="7200" i="0" dirty="0">
                <a:solidFill>
                  <a:srgbClr val="FFFFFF"/>
                </a:solidFill>
              </a:rPr>
              <a:t> </a:t>
            </a:r>
            <a:r>
              <a:rPr lang="it-IT" sz="7200" i="0" dirty="0" err="1">
                <a:solidFill>
                  <a:srgbClr val="FFFFFF"/>
                </a:solidFill>
              </a:rPr>
              <a:t>Grid</a:t>
            </a:r>
            <a:r>
              <a:rPr lang="it-IT" sz="7200" i="0" dirty="0">
                <a:solidFill>
                  <a:srgbClr val="FFFFFF"/>
                </a:solidFill>
              </a:rPr>
              <a:t> </a:t>
            </a:r>
            <a:r>
              <a:rPr lang="it-IT" sz="7200" i="0" dirty="0" err="1">
                <a:solidFill>
                  <a:srgbClr val="FFFFFF"/>
                </a:solidFill>
              </a:rPr>
              <a:t>Search</a:t>
            </a:r>
            <a:endParaRPr lang="it-IT" sz="7200" i="0" dirty="0">
              <a:solidFill>
                <a:srgbClr val="FFFFFF"/>
              </a:solidFill>
            </a:endParaRPr>
          </a:p>
          <a:p>
            <a:endParaRPr lang="it-IT" sz="72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7200" i="0" dirty="0">
                <a:solidFill>
                  <a:srgbClr val="FFFFFF"/>
                </a:solidFill>
              </a:rPr>
              <a:t>Common </a:t>
            </a:r>
            <a:r>
              <a:rPr lang="it-IT" sz="7200" i="0" dirty="0" err="1">
                <a:solidFill>
                  <a:srgbClr val="FFFFFF"/>
                </a:solidFill>
              </a:rPr>
              <a:t>parameters</a:t>
            </a:r>
            <a:r>
              <a:rPr lang="it-IT" sz="7200" i="0" dirty="0">
                <a:solidFill>
                  <a:srgbClr val="FFFFFF"/>
                </a:solidFill>
              </a:rPr>
              <a:t> and </a:t>
            </a:r>
            <a:r>
              <a:rPr lang="it-IT" sz="7200" i="0" dirty="0" err="1">
                <a:solidFill>
                  <a:srgbClr val="FFFFFF"/>
                </a:solidFill>
              </a:rPr>
              <a:t>characteristics</a:t>
            </a:r>
            <a:r>
              <a:rPr lang="it-IT" sz="7200" i="0" dirty="0">
                <a:solidFill>
                  <a:srgbClr val="FFFFFF"/>
                </a:solidFill>
              </a:rPr>
              <a:t>: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dirty="0" err="1">
                <a:solidFill>
                  <a:srgbClr val="FFFFFF"/>
                </a:solidFill>
              </a:rPr>
              <a:t>Stateless</a:t>
            </a:r>
            <a:r>
              <a:rPr lang="it-IT" sz="7200" i="0" dirty="0">
                <a:solidFill>
                  <a:srgbClr val="FFFFFF"/>
                </a:solidFill>
              </a:rPr>
              <a:t> networks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dirty="0">
                <a:solidFill>
                  <a:srgbClr val="FFFFFF"/>
                </a:solidFill>
              </a:rPr>
              <a:t>Single </a:t>
            </a:r>
            <a:r>
              <a:rPr lang="it-IT" sz="7200" dirty="0" err="1">
                <a:solidFill>
                  <a:srgbClr val="FFFFFF"/>
                </a:solidFill>
              </a:rPr>
              <a:t>layer</a:t>
            </a:r>
            <a:r>
              <a:rPr lang="it-IT" sz="7200" dirty="0">
                <a:solidFill>
                  <a:srgbClr val="FFFFFF"/>
                </a:solidFill>
              </a:rPr>
              <a:t> </a:t>
            </a:r>
            <a:r>
              <a:rPr lang="it-IT" sz="7200" i="0" dirty="0">
                <a:solidFill>
                  <a:srgbClr val="FFFFFF"/>
                </a:solidFill>
              </a:rPr>
              <a:t>of 300 </a:t>
            </a:r>
            <a:r>
              <a:rPr lang="it-IT" sz="7200" i="0" dirty="0" err="1">
                <a:solidFill>
                  <a:srgbClr val="FFFFFF"/>
                </a:solidFill>
              </a:rPr>
              <a:t>neurons</a:t>
            </a:r>
            <a:r>
              <a:rPr lang="it-IT" sz="7200" i="0" dirty="0">
                <a:solidFill>
                  <a:srgbClr val="FFFFFF"/>
                </a:solidFill>
              </a:rPr>
              <a:t> in input, </a:t>
            </a:r>
            <a:r>
              <a:rPr lang="it-IT" sz="7200" dirty="0">
                <a:solidFill>
                  <a:srgbClr val="FFFFFF"/>
                </a:solidFill>
              </a:rPr>
              <a:t>Dense</a:t>
            </a:r>
            <a:r>
              <a:rPr lang="it-IT" sz="7200" i="0" dirty="0">
                <a:solidFill>
                  <a:srgbClr val="FFFFFF"/>
                </a:solidFill>
              </a:rPr>
              <a:t> output </a:t>
            </a:r>
            <a:r>
              <a:rPr lang="it-IT" sz="7200" i="0" dirty="0" err="1">
                <a:solidFill>
                  <a:srgbClr val="FFFFFF"/>
                </a:solidFill>
              </a:rPr>
              <a:t>layer</a:t>
            </a:r>
            <a:r>
              <a:rPr lang="it-IT" sz="7200" i="0" dirty="0">
                <a:solidFill>
                  <a:srgbClr val="FFFFFF"/>
                </a:solidFill>
              </a:rPr>
              <a:t> with </a:t>
            </a:r>
            <a:r>
              <a:rPr lang="it-IT" sz="7200" i="0" dirty="0" err="1">
                <a:solidFill>
                  <a:srgbClr val="FFFFFF"/>
                </a:solidFill>
              </a:rPr>
              <a:t>activation</a:t>
            </a:r>
            <a:r>
              <a:rPr lang="it-IT" sz="7200" i="0" dirty="0">
                <a:solidFill>
                  <a:srgbClr val="FFFFFF"/>
                </a:solidFill>
              </a:rPr>
              <a:t> = </a:t>
            </a:r>
            <a:r>
              <a:rPr lang="it-IT" sz="7200" dirty="0" err="1">
                <a:solidFill>
                  <a:srgbClr val="FFFFFF"/>
                </a:solidFill>
              </a:rPr>
              <a:t>tanh</a:t>
            </a:r>
            <a:endParaRPr lang="it-IT" sz="7200" dirty="0">
              <a:solidFill>
                <a:srgbClr val="FFFFFF"/>
              </a:solidFill>
            </a:endParaRP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dirty="0">
                <a:solidFill>
                  <a:srgbClr val="FFFFFF"/>
                </a:solidFill>
              </a:rPr>
              <a:t>Dropout rate </a:t>
            </a:r>
            <a:r>
              <a:rPr lang="it-IT" sz="7200" i="0" dirty="0">
                <a:solidFill>
                  <a:srgbClr val="FFFFFF"/>
                </a:solidFill>
              </a:rPr>
              <a:t>= 0.2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dirty="0">
                <a:solidFill>
                  <a:srgbClr val="FFFFFF"/>
                </a:solidFill>
              </a:rPr>
              <a:t>Loss </a:t>
            </a:r>
            <a:r>
              <a:rPr lang="it-IT" sz="7200" dirty="0" err="1">
                <a:solidFill>
                  <a:srgbClr val="FFFFFF"/>
                </a:solidFill>
              </a:rPr>
              <a:t>function</a:t>
            </a:r>
            <a:r>
              <a:rPr lang="it-IT" sz="7200" dirty="0">
                <a:solidFill>
                  <a:srgbClr val="FFFFFF"/>
                </a:solidFill>
              </a:rPr>
              <a:t> </a:t>
            </a:r>
            <a:r>
              <a:rPr lang="it-IT" sz="7200" i="0" dirty="0">
                <a:solidFill>
                  <a:srgbClr val="FFFFFF"/>
                </a:solidFill>
              </a:rPr>
              <a:t>= MAE</a:t>
            </a:r>
          </a:p>
          <a:p>
            <a:r>
              <a:rPr lang="it-IT" sz="7200" i="0" dirty="0">
                <a:solidFill>
                  <a:srgbClr val="FFFFFF"/>
                </a:solidFill>
              </a:rPr>
              <a:t>	</a:t>
            </a:r>
            <a:r>
              <a:rPr lang="it-IT" sz="7200" dirty="0" err="1">
                <a:solidFill>
                  <a:srgbClr val="FFFFFF"/>
                </a:solidFill>
              </a:rPr>
              <a:t>Optimizer</a:t>
            </a:r>
            <a:r>
              <a:rPr lang="it-IT" sz="7200" dirty="0">
                <a:solidFill>
                  <a:srgbClr val="FFFFFF"/>
                </a:solidFill>
              </a:rPr>
              <a:t> </a:t>
            </a:r>
            <a:r>
              <a:rPr lang="it-IT" sz="7200" i="0" dirty="0">
                <a:solidFill>
                  <a:srgbClr val="FFFFFF"/>
                </a:solidFill>
              </a:rPr>
              <a:t>= </a:t>
            </a:r>
            <a:r>
              <a:rPr lang="it-IT" sz="7200" i="0" dirty="0" err="1">
                <a:solidFill>
                  <a:srgbClr val="FFFFFF"/>
                </a:solidFill>
              </a:rPr>
              <a:t>adam</a:t>
            </a:r>
            <a:endParaRPr lang="it-IT" sz="7200" i="0" dirty="0">
              <a:solidFill>
                <a:srgbClr val="FFFFFF"/>
              </a:solidFill>
            </a:endParaRPr>
          </a:p>
          <a:p>
            <a:r>
              <a:rPr lang="it-IT" sz="7200" i="0" dirty="0">
                <a:solidFill>
                  <a:srgbClr val="FFFFFF"/>
                </a:solidFill>
              </a:rPr>
              <a:t>	5 training </a:t>
            </a:r>
            <a:r>
              <a:rPr lang="it-IT" sz="7200" i="0" dirty="0" err="1">
                <a:solidFill>
                  <a:srgbClr val="FFFFFF"/>
                </a:solidFill>
              </a:rPr>
              <a:t>iterations</a:t>
            </a:r>
            <a:r>
              <a:rPr lang="it-IT" sz="7200" i="0" dirty="0">
                <a:solidFill>
                  <a:srgbClr val="FFFFFF"/>
                </a:solidFill>
              </a:rPr>
              <a:t> for MAE</a:t>
            </a:r>
          </a:p>
          <a:p>
            <a:r>
              <a:rPr lang="it-IT" sz="2600" i="0" dirty="0">
                <a:solidFill>
                  <a:srgbClr val="FFFFFF"/>
                </a:solidFill>
              </a:rPr>
              <a:t>	</a:t>
            </a:r>
          </a:p>
          <a:p>
            <a:r>
              <a:rPr lang="it-IT" sz="2000" i="0" dirty="0">
                <a:solidFill>
                  <a:srgbClr val="FFFFFF"/>
                </a:solidFill>
              </a:rPr>
              <a:t>	</a:t>
            </a:r>
          </a:p>
          <a:p>
            <a:r>
              <a:rPr lang="it-IT" sz="2000" i="0" dirty="0">
                <a:solidFill>
                  <a:srgbClr val="FFFFFF"/>
                </a:solidFill>
              </a:rPr>
              <a:t>	</a:t>
            </a:r>
            <a:endParaRPr lang="it-IT" sz="18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elligenza artificiale e biologia evoluzionistica: il programma  AutoML-Zero">
            <a:extLst>
              <a:ext uri="{FF2B5EF4-FFF2-40B4-BE49-F238E27FC236}">
                <a16:creationId xmlns:a16="http://schemas.microsoft.com/office/drawing/2014/main" id="{80C9927E-BE3C-48A3-98ED-8F426B6D9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00" y="86559"/>
            <a:ext cx="3771154" cy="21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6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8E55245-73E6-4050-9681-2696CDF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19" b="12864"/>
          <a:stretch/>
        </p:blipFill>
        <p:spPr>
          <a:xfrm>
            <a:off x="-112060" y="-6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6B3B3FD-4B0E-4862-9245-0587947F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26" y="878684"/>
            <a:ext cx="11654464" cy="1140948"/>
          </a:xfrm>
        </p:spPr>
        <p:txBody>
          <a:bodyPr anchor="t">
            <a:normAutofit/>
          </a:bodyPr>
          <a:lstStyle/>
          <a:p>
            <a:r>
              <a:rPr lang="it-IT" sz="4800" i="1" u="sng" dirty="0">
                <a:solidFill>
                  <a:srgbClr val="FFFFFF"/>
                </a:solidFill>
              </a:rPr>
              <a:t>TRAINING ML MODELS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D6860-E6B6-45F0-A1C9-B2AB0FE9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19" y="2019633"/>
            <a:ext cx="11833472" cy="460528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>
                <a:solidFill>
                  <a:srgbClr val="FFFFFF"/>
                </a:solidFill>
              </a:rPr>
              <a:t>The winner </a:t>
            </a:r>
            <a:r>
              <a:rPr lang="it-IT" sz="2400" i="0" dirty="0" err="1">
                <a:solidFill>
                  <a:srgbClr val="FFFFFF"/>
                </a:solidFill>
              </a:rPr>
              <a:t>is</a:t>
            </a:r>
            <a:r>
              <a:rPr lang="it-IT" sz="2400" i="0" dirty="0">
                <a:solidFill>
                  <a:srgbClr val="FFFFFF"/>
                </a:solidFill>
              </a:rPr>
              <a:t> </a:t>
            </a:r>
            <a:r>
              <a:rPr lang="it-IT" sz="2400" b="1" dirty="0">
                <a:solidFill>
                  <a:srgbClr val="FFFFFF"/>
                </a:solidFill>
              </a:rPr>
              <a:t>GRU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0" dirty="0" err="1">
                <a:solidFill>
                  <a:srgbClr val="FFFFFF"/>
                </a:solidFill>
              </a:rPr>
              <a:t>Graphical</a:t>
            </a:r>
            <a:r>
              <a:rPr lang="it-IT" sz="2400" i="0" dirty="0">
                <a:solidFill>
                  <a:srgbClr val="FFFFFF"/>
                </a:solidFill>
              </a:rPr>
              <a:t>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 err="1">
                <a:solidFill>
                  <a:srgbClr val="FFFFFF"/>
                </a:solidFill>
              </a:rPr>
              <a:t>Generalized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underestimation</a:t>
            </a:r>
            <a:endParaRPr lang="it-IT" sz="18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rgbClr val="FFFFFF"/>
                </a:solidFill>
              </a:rPr>
              <a:t>Trend </a:t>
            </a:r>
            <a:r>
              <a:rPr lang="it-IT" sz="1800" i="0" dirty="0" err="1">
                <a:solidFill>
                  <a:srgbClr val="FFFFFF"/>
                </a:solidFill>
              </a:rPr>
              <a:t>is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caught</a:t>
            </a:r>
            <a:endParaRPr lang="it-IT" sz="18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i="0" dirty="0" err="1">
                <a:solidFill>
                  <a:srgbClr val="FFFFFF"/>
                </a:solidFill>
              </a:rPr>
              <a:t>Possible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improvement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changing</a:t>
            </a:r>
            <a:r>
              <a:rPr lang="it-IT" sz="1800" i="0" dirty="0">
                <a:solidFill>
                  <a:srgbClr val="FFFFFF"/>
                </a:solidFill>
              </a:rPr>
              <a:t> </a:t>
            </a:r>
            <a:r>
              <a:rPr lang="it-IT" sz="1800" i="0" dirty="0" err="1">
                <a:solidFill>
                  <a:srgbClr val="FFFFFF"/>
                </a:solidFill>
              </a:rPr>
              <a:t>parameters</a:t>
            </a:r>
            <a:endParaRPr lang="it-IT" sz="1800" i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  <a:p>
            <a:endParaRPr lang="it-IT" sz="2000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1159B8-8741-424C-975A-9FE5C385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80" y="1836486"/>
            <a:ext cx="5406935" cy="8190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E91852-08FA-4E40-972B-8114683FD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055" y="2838670"/>
            <a:ext cx="7043886" cy="39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090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20382E"/>
      </a:dk2>
      <a:lt2>
        <a:srgbClr val="E6E2E8"/>
      </a:lt2>
      <a:accent1>
        <a:srgbClr val="71B25A"/>
      </a:accent1>
      <a:accent2>
        <a:srgbClr val="4FB45F"/>
      </a:accent2>
      <a:accent3>
        <a:srgbClr val="56B18B"/>
      </a:accent3>
      <a:accent4>
        <a:srgbClr val="4EB0AF"/>
      </a:accent4>
      <a:accent5>
        <a:srgbClr val="5FA7D9"/>
      </a:accent5>
      <a:accent6>
        <a:srgbClr val="6075D9"/>
      </a:accent6>
      <a:hlink>
        <a:srgbClr val="9C6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5281</TotalTime>
  <Words>408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TIME SERIES FORECASTING </vt:lpstr>
      <vt:lpstr>DATA PRESENTATION AND PIPELINE</vt:lpstr>
      <vt:lpstr>DATA PREPROCESSING</vt:lpstr>
      <vt:lpstr>TRAINING ARIMA MODELS</vt:lpstr>
      <vt:lpstr>TRAINING SARIMAX MODELS</vt:lpstr>
      <vt:lpstr>TRAINING UCM </vt:lpstr>
      <vt:lpstr>TRAINING UCM </vt:lpstr>
      <vt:lpstr>TRAINING ML MODELS</vt:lpstr>
      <vt:lpstr>TRAINING ML MODELS </vt:lpstr>
      <vt:lpstr>FINAL COMPARISON</vt:lpstr>
      <vt:lpstr> 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32</cp:revision>
  <dcterms:created xsi:type="dcterms:W3CDTF">2021-06-30T15:29:13Z</dcterms:created>
  <dcterms:modified xsi:type="dcterms:W3CDTF">2021-07-04T07:30:45Z</dcterms:modified>
</cp:coreProperties>
</file>