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80" r:id="rId4"/>
    <p:sldId id="281" r:id="rId5"/>
    <p:sldId id="282" r:id="rId6"/>
    <p:sldId id="283" r:id="rId7"/>
    <p:sldId id="259" r:id="rId8"/>
    <p:sldId id="260" r:id="rId9"/>
    <p:sldId id="261" r:id="rId10"/>
    <p:sldId id="262" r:id="rId11"/>
    <p:sldId id="271" r:id="rId12"/>
    <p:sldId id="272" r:id="rId13"/>
    <p:sldId id="276" r:id="rId14"/>
    <p:sldId id="277" r:id="rId15"/>
    <p:sldId id="278" r:id="rId16"/>
    <p:sldId id="279" r:id="rId17"/>
    <p:sldId id="275" r:id="rId18"/>
    <p:sldId id="266"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090F8D-4AC0-4D71-8E53-118A2E4F911C}"/>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11C61941-1767-404A-A116-7D3E591919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7E7D5504-3ECA-4DF9-AAE9-8C9E7A5472E1}"/>
              </a:ext>
            </a:extLst>
          </p:cNvPr>
          <p:cNvSpPr>
            <a:spLocks noGrp="1"/>
          </p:cNvSpPr>
          <p:nvPr>
            <p:ph type="dt" sz="half" idx="10"/>
          </p:nvPr>
        </p:nvSpPr>
        <p:spPr/>
        <p:txBody>
          <a:bodyPr/>
          <a:lstStyle/>
          <a:p>
            <a:fld id="{3AB75BFE-D8D8-4499-A405-4F43FFAB7AF2}" type="datetimeFigureOut">
              <a:rPr lang="it-IT" smtClean="0"/>
              <a:t>09/07/2020</a:t>
            </a:fld>
            <a:endParaRPr lang="it-IT"/>
          </a:p>
        </p:txBody>
      </p:sp>
      <p:sp>
        <p:nvSpPr>
          <p:cNvPr id="5" name="Segnaposto piè di pagina 4">
            <a:extLst>
              <a:ext uri="{FF2B5EF4-FFF2-40B4-BE49-F238E27FC236}">
                <a16:creationId xmlns:a16="http://schemas.microsoft.com/office/drawing/2014/main" id="{3871755F-048E-46F3-AFC9-9F4EFB9D667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C7A98E9-3047-4CAA-B6B2-F0AD3B284E6A}"/>
              </a:ext>
            </a:extLst>
          </p:cNvPr>
          <p:cNvSpPr>
            <a:spLocks noGrp="1"/>
          </p:cNvSpPr>
          <p:nvPr>
            <p:ph type="sldNum" sz="quarter" idx="12"/>
          </p:nvPr>
        </p:nvSpPr>
        <p:spPr/>
        <p:txBody>
          <a:bodyPr/>
          <a:lstStyle/>
          <a:p>
            <a:fld id="{D058287D-6B6C-4BF2-863F-F17455D36AD9}" type="slidenum">
              <a:rPr lang="it-IT" smtClean="0"/>
              <a:t>‹N›</a:t>
            </a:fld>
            <a:endParaRPr lang="it-IT"/>
          </a:p>
        </p:txBody>
      </p:sp>
    </p:spTree>
    <p:extLst>
      <p:ext uri="{BB962C8B-B14F-4D97-AF65-F5344CB8AC3E}">
        <p14:creationId xmlns:p14="http://schemas.microsoft.com/office/powerpoint/2010/main" val="111911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FC583B-336F-4CA2-867B-D503D83F3E2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3908788-E190-4133-8287-9915EC06152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DF392AF-B53A-4621-9094-D53EED374DC8}"/>
              </a:ext>
            </a:extLst>
          </p:cNvPr>
          <p:cNvSpPr>
            <a:spLocks noGrp="1"/>
          </p:cNvSpPr>
          <p:nvPr>
            <p:ph type="dt" sz="half" idx="10"/>
          </p:nvPr>
        </p:nvSpPr>
        <p:spPr/>
        <p:txBody>
          <a:bodyPr/>
          <a:lstStyle/>
          <a:p>
            <a:fld id="{3AB75BFE-D8D8-4499-A405-4F43FFAB7AF2}" type="datetimeFigureOut">
              <a:rPr lang="it-IT" smtClean="0"/>
              <a:t>09/07/2020</a:t>
            </a:fld>
            <a:endParaRPr lang="it-IT"/>
          </a:p>
        </p:txBody>
      </p:sp>
      <p:sp>
        <p:nvSpPr>
          <p:cNvPr id="5" name="Segnaposto piè di pagina 4">
            <a:extLst>
              <a:ext uri="{FF2B5EF4-FFF2-40B4-BE49-F238E27FC236}">
                <a16:creationId xmlns:a16="http://schemas.microsoft.com/office/drawing/2014/main" id="{8A903572-531E-4E4E-97DF-B0814D6897C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2381F11-265D-402D-A574-CA41317F1528}"/>
              </a:ext>
            </a:extLst>
          </p:cNvPr>
          <p:cNvSpPr>
            <a:spLocks noGrp="1"/>
          </p:cNvSpPr>
          <p:nvPr>
            <p:ph type="sldNum" sz="quarter" idx="12"/>
          </p:nvPr>
        </p:nvSpPr>
        <p:spPr/>
        <p:txBody>
          <a:bodyPr/>
          <a:lstStyle/>
          <a:p>
            <a:fld id="{D058287D-6B6C-4BF2-863F-F17455D36AD9}" type="slidenum">
              <a:rPr lang="it-IT" smtClean="0"/>
              <a:t>‹N›</a:t>
            </a:fld>
            <a:endParaRPr lang="it-IT"/>
          </a:p>
        </p:txBody>
      </p:sp>
    </p:spTree>
    <p:extLst>
      <p:ext uri="{BB962C8B-B14F-4D97-AF65-F5344CB8AC3E}">
        <p14:creationId xmlns:p14="http://schemas.microsoft.com/office/powerpoint/2010/main" val="1890967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CFD7AAC-889B-414A-9087-4E92FCB8A65D}"/>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7C8095D-D16B-4F0A-9207-0AA7B53B3F9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1D998FC-F1EF-4008-8EC5-E168D0CF4BF7}"/>
              </a:ext>
            </a:extLst>
          </p:cNvPr>
          <p:cNvSpPr>
            <a:spLocks noGrp="1"/>
          </p:cNvSpPr>
          <p:nvPr>
            <p:ph type="dt" sz="half" idx="10"/>
          </p:nvPr>
        </p:nvSpPr>
        <p:spPr/>
        <p:txBody>
          <a:bodyPr/>
          <a:lstStyle/>
          <a:p>
            <a:fld id="{3AB75BFE-D8D8-4499-A405-4F43FFAB7AF2}" type="datetimeFigureOut">
              <a:rPr lang="it-IT" smtClean="0"/>
              <a:t>09/07/2020</a:t>
            </a:fld>
            <a:endParaRPr lang="it-IT"/>
          </a:p>
        </p:txBody>
      </p:sp>
      <p:sp>
        <p:nvSpPr>
          <p:cNvPr id="5" name="Segnaposto piè di pagina 4">
            <a:extLst>
              <a:ext uri="{FF2B5EF4-FFF2-40B4-BE49-F238E27FC236}">
                <a16:creationId xmlns:a16="http://schemas.microsoft.com/office/drawing/2014/main" id="{E1D41714-C3D4-49F5-AD22-13B3C1C44DA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4AA129A-FBB1-4A1D-8B9B-5BE09F6BE5BF}"/>
              </a:ext>
            </a:extLst>
          </p:cNvPr>
          <p:cNvSpPr>
            <a:spLocks noGrp="1"/>
          </p:cNvSpPr>
          <p:nvPr>
            <p:ph type="sldNum" sz="quarter" idx="12"/>
          </p:nvPr>
        </p:nvSpPr>
        <p:spPr/>
        <p:txBody>
          <a:bodyPr/>
          <a:lstStyle/>
          <a:p>
            <a:fld id="{D058287D-6B6C-4BF2-863F-F17455D36AD9}" type="slidenum">
              <a:rPr lang="it-IT" smtClean="0"/>
              <a:t>‹N›</a:t>
            </a:fld>
            <a:endParaRPr lang="it-IT"/>
          </a:p>
        </p:txBody>
      </p:sp>
    </p:spTree>
    <p:extLst>
      <p:ext uri="{BB962C8B-B14F-4D97-AF65-F5344CB8AC3E}">
        <p14:creationId xmlns:p14="http://schemas.microsoft.com/office/powerpoint/2010/main" val="952967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5E3993-B76F-4198-AC9F-6575F3F05B4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BF9761C-2EB4-4028-8F65-940897D5978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C3FC259-C6D4-4B94-8D6A-E2A797C6492B}"/>
              </a:ext>
            </a:extLst>
          </p:cNvPr>
          <p:cNvSpPr>
            <a:spLocks noGrp="1"/>
          </p:cNvSpPr>
          <p:nvPr>
            <p:ph type="dt" sz="half" idx="10"/>
          </p:nvPr>
        </p:nvSpPr>
        <p:spPr/>
        <p:txBody>
          <a:bodyPr/>
          <a:lstStyle/>
          <a:p>
            <a:fld id="{3AB75BFE-D8D8-4499-A405-4F43FFAB7AF2}" type="datetimeFigureOut">
              <a:rPr lang="it-IT" smtClean="0"/>
              <a:t>09/07/2020</a:t>
            </a:fld>
            <a:endParaRPr lang="it-IT"/>
          </a:p>
        </p:txBody>
      </p:sp>
      <p:sp>
        <p:nvSpPr>
          <p:cNvPr id="5" name="Segnaposto piè di pagina 4">
            <a:extLst>
              <a:ext uri="{FF2B5EF4-FFF2-40B4-BE49-F238E27FC236}">
                <a16:creationId xmlns:a16="http://schemas.microsoft.com/office/drawing/2014/main" id="{D552C1AB-26E2-4FD1-A7A5-FA3E2123272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3678008-D4DD-4216-9081-BE03C480A56B}"/>
              </a:ext>
            </a:extLst>
          </p:cNvPr>
          <p:cNvSpPr>
            <a:spLocks noGrp="1"/>
          </p:cNvSpPr>
          <p:nvPr>
            <p:ph type="sldNum" sz="quarter" idx="12"/>
          </p:nvPr>
        </p:nvSpPr>
        <p:spPr/>
        <p:txBody>
          <a:bodyPr/>
          <a:lstStyle/>
          <a:p>
            <a:fld id="{D058287D-6B6C-4BF2-863F-F17455D36AD9}" type="slidenum">
              <a:rPr lang="it-IT" smtClean="0"/>
              <a:t>‹N›</a:t>
            </a:fld>
            <a:endParaRPr lang="it-IT"/>
          </a:p>
        </p:txBody>
      </p:sp>
    </p:spTree>
    <p:extLst>
      <p:ext uri="{BB962C8B-B14F-4D97-AF65-F5344CB8AC3E}">
        <p14:creationId xmlns:p14="http://schemas.microsoft.com/office/powerpoint/2010/main" val="395964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4B35E8-C21F-4575-B537-6A049FA4068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10537E9D-663C-44F8-BCA4-F3D55566C3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63251961-BB01-4249-8572-FF8F736038A3}"/>
              </a:ext>
            </a:extLst>
          </p:cNvPr>
          <p:cNvSpPr>
            <a:spLocks noGrp="1"/>
          </p:cNvSpPr>
          <p:nvPr>
            <p:ph type="dt" sz="half" idx="10"/>
          </p:nvPr>
        </p:nvSpPr>
        <p:spPr/>
        <p:txBody>
          <a:bodyPr/>
          <a:lstStyle/>
          <a:p>
            <a:fld id="{3AB75BFE-D8D8-4499-A405-4F43FFAB7AF2}" type="datetimeFigureOut">
              <a:rPr lang="it-IT" smtClean="0"/>
              <a:t>09/07/2020</a:t>
            </a:fld>
            <a:endParaRPr lang="it-IT"/>
          </a:p>
        </p:txBody>
      </p:sp>
      <p:sp>
        <p:nvSpPr>
          <p:cNvPr id="5" name="Segnaposto piè di pagina 4">
            <a:extLst>
              <a:ext uri="{FF2B5EF4-FFF2-40B4-BE49-F238E27FC236}">
                <a16:creationId xmlns:a16="http://schemas.microsoft.com/office/drawing/2014/main" id="{15DCAEFA-B236-4756-94D5-218BFD97EFF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3483A92-06E9-462D-AEB7-43C91AB6803D}"/>
              </a:ext>
            </a:extLst>
          </p:cNvPr>
          <p:cNvSpPr>
            <a:spLocks noGrp="1"/>
          </p:cNvSpPr>
          <p:nvPr>
            <p:ph type="sldNum" sz="quarter" idx="12"/>
          </p:nvPr>
        </p:nvSpPr>
        <p:spPr/>
        <p:txBody>
          <a:bodyPr/>
          <a:lstStyle/>
          <a:p>
            <a:fld id="{D058287D-6B6C-4BF2-863F-F17455D36AD9}" type="slidenum">
              <a:rPr lang="it-IT" smtClean="0"/>
              <a:t>‹N›</a:t>
            </a:fld>
            <a:endParaRPr lang="it-IT"/>
          </a:p>
        </p:txBody>
      </p:sp>
    </p:spTree>
    <p:extLst>
      <p:ext uri="{BB962C8B-B14F-4D97-AF65-F5344CB8AC3E}">
        <p14:creationId xmlns:p14="http://schemas.microsoft.com/office/powerpoint/2010/main" val="3532473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9CBC9E-DBCA-4617-9555-9CC11220440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3D8328E-566C-4D3C-9E25-3F52DB4780B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013DFBD-EB9A-4164-9452-6DA4181EB1D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90D3A91-E009-4987-9523-60FB2933E887}"/>
              </a:ext>
            </a:extLst>
          </p:cNvPr>
          <p:cNvSpPr>
            <a:spLocks noGrp="1"/>
          </p:cNvSpPr>
          <p:nvPr>
            <p:ph type="dt" sz="half" idx="10"/>
          </p:nvPr>
        </p:nvSpPr>
        <p:spPr/>
        <p:txBody>
          <a:bodyPr/>
          <a:lstStyle/>
          <a:p>
            <a:fld id="{3AB75BFE-D8D8-4499-A405-4F43FFAB7AF2}" type="datetimeFigureOut">
              <a:rPr lang="it-IT" smtClean="0"/>
              <a:t>09/07/2020</a:t>
            </a:fld>
            <a:endParaRPr lang="it-IT"/>
          </a:p>
        </p:txBody>
      </p:sp>
      <p:sp>
        <p:nvSpPr>
          <p:cNvPr id="6" name="Segnaposto piè di pagina 5">
            <a:extLst>
              <a:ext uri="{FF2B5EF4-FFF2-40B4-BE49-F238E27FC236}">
                <a16:creationId xmlns:a16="http://schemas.microsoft.com/office/drawing/2014/main" id="{91EE4835-1845-48F1-8BF0-FB99F9D1E9F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6921702-DCE0-4451-8608-8FE0D0AC0D61}"/>
              </a:ext>
            </a:extLst>
          </p:cNvPr>
          <p:cNvSpPr>
            <a:spLocks noGrp="1"/>
          </p:cNvSpPr>
          <p:nvPr>
            <p:ph type="sldNum" sz="quarter" idx="12"/>
          </p:nvPr>
        </p:nvSpPr>
        <p:spPr/>
        <p:txBody>
          <a:bodyPr/>
          <a:lstStyle/>
          <a:p>
            <a:fld id="{D058287D-6B6C-4BF2-863F-F17455D36AD9}" type="slidenum">
              <a:rPr lang="it-IT" smtClean="0"/>
              <a:t>‹N›</a:t>
            </a:fld>
            <a:endParaRPr lang="it-IT"/>
          </a:p>
        </p:txBody>
      </p:sp>
    </p:spTree>
    <p:extLst>
      <p:ext uri="{BB962C8B-B14F-4D97-AF65-F5344CB8AC3E}">
        <p14:creationId xmlns:p14="http://schemas.microsoft.com/office/powerpoint/2010/main" val="1856252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75FDAD-0A14-44FD-AF33-7C5954E67CC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56AD6EB-561B-40F4-A82B-A547885E8A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EAADF60-41C8-46B4-89D5-9F8E2A34A2DE}"/>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57C707C-0954-4DEF-800B-AFBB4DE12E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7D48238-7FA7-485C-A693-9C49ED8D5F1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DA7E0A6-4F3B-44D1-A688-98AADCEE71B5}"/>
              </a:ext>
            </a:extLst>
          </p:cNvPr>
          <p:cNvSpPr>
            <a:spLocks noGrp="1"/>
          </p:cNvSpPr>
          <p:nvPr>
            <p:ph type="dt" sz="half" idx="10"/>
          </p:nvPr>
        </p:nvSpPr>
        <p:spPr/>
        <p:txBody>
          <a:bodyPr/>
          <a:lstStyle/>
          <a:p>
            <a:fld id="{3AB75BFE-D8D8-4499-A405-4F43FFAB7AF2}" type="datetimeFigureOut">
              <a:rPr lang="it-IT" smtClean="0"/>
              <a:t>09/07/2020</a:t>
            </a:fld>
            <a:endParaRPr lang="it-IT"/>
          </a:p>
        </p:txBody>
      </p:sp>
      <p:sp>
        <p:nvSpPr>
          <p:cNvPr id="8" name="Segnaposto piè di pagina 7">
            <a:extLst>
              <a:ext uri="{FF2B5EF4-FFF2-40B4-BE49-F238E27FC236}">
                <a16:creationId xmlns:a16="http://schemas.microsoft.com/office/drawing/2014/main" id="{AF620F79-D9A1-4161-BD49-3106F07C5976}"/>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9FBF031-122C-4C09-A49C-B1E3F6A69297}"/>
              </a:ext>
            </a:extLst>
          </p:cNvPr>
          <p:cNvSpPr>
            <a:spLocks noGrp="1"/>
          </p:cNvSpPr>
          <p:nvPr>
            <p:ph type="sldNum" sz="quarter" idx="12"/>
          </p:nvPr>
        </p:nvSpPr>
        <p:spPr/>
        <p:txBody>
          <a:bodyPr/>
          <a:lstStyle/>
          <a:p>
            <a:fld id="{D058287D-6B6C-4BF2-863F-F17455D36AD9}" type="slidenum">
              <a:rPr lang="it-IT" smtClean="0"/>
              <a:t>‹N›</a:t>
            </a:fld>
            <a:endParaRPr lang="it-IT"/>
          </a:p>
        </p:txBody>
      </p:sp>
    </p:spTree>
    <p:extLst>
      <p:ext uri="{BB962C8B-B14F-4D97-AF65-F5344CB8AC3E}">
        <p14:creationId xmlns:p14="http://schemas.microsoft.com/office/powerpoint/2010/main" val="2053112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38F82E-40DE-4B78-98C1-B7B74D2090F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EA20BE7-0B67-4D48-A7CA-CCB5777A561E}"/>
              </a:ext>
            </a:extLst>
          </p:cNvPr>
          <p:cNvSpPr>
            <a:spLocks noGrp="1"/>
          </p:cNvSpPr>
          <p:nvPr>
            <p:ph type="dt" sz="half" idx="10"/>
          </p:nvPr>
        </p:nvSpPr>
        <p:spPr/>
        <p:txBody>
          <a:bodyPr/>
          <a:lstStyle/>
          <a:p>
            <a:fld id="{3AB75BFE-D8D8-4499-A405-4F43FFAB7AF2}" type="datetimeFigureOut">
              <a:rPr lang="it-IT" smtClean="0"/>
              <a:t>09/07/2020</a:t>
            </a:fld>
            <a:endParaRPr lang="it-IT"/>
          </a:p>
        </p:txBody>
      </p:sp>
      <p:sp>
        <p:nvSpPr>
          <p:cNvPr id="4" name="Segnaposto piè di pagina 3">
            <a:extLst>
              <a:ext uri="{FF2B5EF4-FFF2-40B4-BE49-F238E27FC236}">
                <a16:creationId xmlns:a16="http://schemas.microsoft.com/office/drawing/2014/main" id="{EB60E94D-3EC6-4187-A8A2-D6B1A2A3F168}"/>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992DA3C3-86E2-4F52-B452-2843CB7E3358}"/>
              </a:ext>
            </a:extLst>
          </p:cNvPr>
          <p:cNvSpPr>
            <a:spLocks noGrp="1"/>
          </p:cNvSpPr>
          <p:nvPr>
            <p:ph type="sldNum" sz="quarter" idx="12"/>
          </p:nvPr>
        </p:nvSpPr>
        <p:spPr/>
        <p:txBody>
          <a:bodyPr/>
          <a:lstStyle/>
          <a:p>
            <a:fld id="{D058287D-6B6C-4BF2-863F-F17455D36AD9}" type="slidenum">
              <a:rPr lang="it-IT" smtClean="0"/>
              <a:t>‹N›</a:t>
            </a:fld>
            <a:endParaRPr lang="it-IT"/>
          </a:p>
        </p:txBody>
      </p:sp>
    </p:spTree>
    <p:extLst>
      <p:ext uri="{BB962C8B-B14F-4D97-AF65-F5344CB8AC3E}">
        <p14:creationId xmlns:p14="http://schemas.microsoft.com/office/powerpoint/2010/main" val="1329655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D5847C2-4D89-492E-9046-B08D90F78A0B}"/>
              </a:ext>
            </a:extLst>
          </p:cNvPr>
          <p:cNvSpPr>
            <a:spLocks noGrp="1"/>
          </p:cNvSpPr>
          <p:nvPr>
            <p:ph type="dt" sz="half" idx="10"/>
          </p:nvPr>
        </p:nvSpPr>
        <p:spPr/>
        <p:txBody>
          <a:bodyPr/>
          <a:lstStyle/>
          <a:p>
            <a:fld id="{3AB75BFE-D8D8-4499-A405-4F43FFAB7AF2}" type="datetimeFigureOut">
              <a:rPr lang="it-IT" smtClean="0"/>
              <a:t>09/07/2020</a:t>
            </a:fld>
            <a:endParaRPr lang="it-IT"/>
          </a:p>
        </p:txBody>
      </p:sp>
      <p:sp>
        <p:nvSpPr>
          <p:cNvPr id="3" name="Segnaposto piè di pagina 2">
            <a:extLst>
              <a:ext uri="{FF2B5EF4-FFF2-40B4-BE49-F238E27FC236}">
                <a16:creationId xmlns:a16="http://schemas.microsoft.com/office/drawing/2014/main" id="{754F1327-9652-4045-99AB-FE3BE9BF4710}"/>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C5979D3-7486-4003-9367-3E8119998B97}"/>
              </a:ext>
            </a:extLst>
          </p:cNvPr>
          <p:cNvSpPr>
            <a:spLocks noGrp="1"/>
          </p:cNvSpPr>
          <p:nvPr>
            <p:ph type="sldNum" sz="quarter" idx="12"/>
          </p:nvPr>
        </p:nvSpPr>
        <p:spPr/>
        <p:txBody>
          <a:bodyPr/>
          <a:lstStyle/>
          <a:p>
            <a:fld id="{D058287D-6B6C-4BF2-863F-F17455D36AD9}" type="slidenum">
              <a:rPr lang="it-IT" smtClean="0"/>
              <a:t>‹N›</a:t>
            </a:fld>
            <a:endParaRPr lang="it-IT"/>
          </a:p>
        </p:txBody>
      </p:sp>
    </p:spTree>
    <p:extLst>
      <p:ext uri="{BB962C8B-B14F-4D97-AF65-F5344CB8AC3E}">
        <p14:creationId xmlns:p14="http://schemas.microsoft.com/office/powerpoint/2010/main" val="332048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A4EBAF-D9EA-4665-B1DC-5F32E264C1E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ACF43EE-90DC-4797-93E0-4A548CF947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985E7CD6-5C74-437D-8531-CC385CAD3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C07A1D1-9150-4673-B88B-89B000FA5B9E}"/>
              </a:ext>
            </a:extLst>
          </p:cNvPr>
          <p:cNvSpPr>
            <a:spLocks noGrp="1"/>
          </p:cNvSpPr>
          <p:nvPr>
            <p:ph type="dt" sz="half" idx="10"/>
          </p:nvPr>
        </p:nvSpPr>
        <p:spPr/>
        <p:txBody>
          <a:bodyPr/>
          <a:lstStyle/>
          <a:p>
            <a:fld id="{3AB75BFE-D8D8-4499-A405-4F43FFAB7AF2}" type="datetimeFigureOut">
              <a:rPr lang="it-IT" smtClean="0"/>
              <a:t>09/07/2020</a:t>
            </a:fld>
            <a:endParaRPr lang="it-IT"/>
          </a:p>
        </p:txBody>
      </p:sp>
      <p:sp>
        <p:nvSpPr>
          <p:cNvPr id="6" name="Segnaposto piè di pagina 5">
            <a:extLst>
              <a:ext uri="{FF2B5EF4-FFF2-40B4-BE49-F238E27FC236}">
                <a16:creationId xmlns:a16="http://schemas.microsoft.com/office/drawing/2014/main" id="{CBB216E6-62C2-4BFC-A9D8-EB8851E7A29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D547963-1BA3-4334-905C-763C46082044}"/>
              </a:ext>
            </a:extLst>
          </p:cNvPr>
          <p:cNvSpPr>
            <a:spLocks noGrp="1"/>
          </p:cNvSpPr>
          <p:nvPr>
            <p:ph type="sldNum" sz="quarter" idx="12"/>
          </p:nvPr>
        </p:nvSpPr>
        <p:spPr/>
        <p:txBody>
          <a:bodyPr/>
          <a:lstStyle/>
          <a:p>
            <a:fld id="{D058287D-6B6C-4BF2-863F-F17455D36AD9}" type="slidenum">
              <a:rPr lang="it-IT" smtClean="0"/>
              <a:t>‹N›</a:t>
            </a:fld>
            <a:endParaRPr lang="it-IT"/>
          </a:p>
        </p:txBody>
      </p:sp>
    </p:spTree>
    <p:extLst>
      <p:ext uri="{BB962C8B-B14F-4D97-AF65-F5344CB8AC3E}">
        <p14:creationId xmlns:p14="http://schemas.microsoft.com/office/powerpoint/2010/main" val="359737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9893E7-A066-4907-B3E8-6FACEE54F5B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6717C61-A6EB-4088-894A-E1732832D9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82B1CDB9-13AD-4067-B526-BF86077E4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8C55DB1-E199-4801-9005-3FEF7E2F94CF}"/>
              </a:ext>
            </a:extLst>
          </p:cNvPr>
          <p:cNvSpPr>
            <a:spLocks noGrp="1"/>
          </p:cNvSpPr>
          <p:nvPr>
            <p:ph type="dt" sz="half" idx="10"/>
          </p:nvPr>
        </p:nvSpPr>
        <p:spPr/>
        <p:txBody>
          <a:bodyPr/>
          <a:lstStyle/>
          <a:p>
            <a:fld id="{3AB75BFE-D8D8-4499-A405-4F43FFAB7AF2}" type="datetimeFigureOut">
              <a:rPr lang="it-IT" smtClean="0"/>
              <a:t>09/07/2020</a:t>
            </a:fld>
            <a:endParaRPr lang="it-IT"/>
          </a:p>
        </p:txBody>
      </p:sp>
      <p:sp>
        <p:nvSpPr>
          <p:cNvPr id="6" name="Segnaposto piè di pagina 5">
            <a:extLst>
              <a:ext uri="{FF2B5EF4-FFF2-40B4-BE49-F238E27FC236}">
                <a16:creationId xmlns:a16="http://schemas.microsoft.com/office/drawing/2014/main" id="{CA006EE2-8410-4D0C-820F-564A03BAD8C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1057DE4-8340-43D7-855B-50416E65CE7B}"/>
              </a:ext>
            </a:extLst>
          </p:cNvPr>
          <p:cNvSpPr>
            <a:spLocks noGrp="1"/>
          </p:cNvSpPr>
          <p:nvPr>
            <p:ph type="sldNum" sz="quarter" idx="12"/>
          </p:nvPr>
        </p:nvSpPr>
        <p:spPr/>
        <p:txBody>
          <a:bodyPr/>
          <a:lstStyle/>
          <a:p>
            <a:fld id="{D058287D-6B6C-4BF2-863F-F17455D36AD9}" type="slidenum">
              <a:rPr lang="it-IT" smtClean="0"/>
              <a:t>‹N›</a:t>
            </a:fld>
            <a:endParaRPr lang="it-IT"/>
          </a:p>
        </p:txBody>
      </p:sp>
    </p:spTree>
    <p:extLst>
      <p:ext uri="{BB962C8B-B14F-4D97-AF65-F5344CB8AC3E}">
        <p14:creationId xmlns:p14="http://schemas.microsoft.com/office/powerpoint/2010/main" val="4055704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6AF8C93-7E04-426D-B4DE-621D744C91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3EDF9D8-19D3-434F-BEA9-36957AA96D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D6380DE-A8F8-49BF-8708-3C75B95129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B75BFE-D8D8-4499-A405-4F43FFAB7AF2}" type="datetimeFigureOut">
              <a:rPr lang="it-IT" smtClean="0"/>
              <a:t>09/07/2020</a:t>
            </a:fld>
            <a:endParaRPr lang="it-IT"/>
          </a:p>
        </p:txBody>
      </p:sp>
      <p:sp>
        <p:nvSpPr>
          <p:cNvPr id="5" name="Segnaposto piè di pagina 4">
            <a:extLst>
              <a:ext uri="{FF2B5EF4-FFF2-40B4-BE49-F238E27FC236}">
                <a16:creationId xmlns:a16="http://schemas.microsoft.com/office/drawing/2014/main" id="{3F43C438-F2C6-4FE9-B4FA-924E2A187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D9E1827-9CA4-4FD4-91D6-51967EBA47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8287D-6B6C-4BF2-863F-F17455D36AD9}" type="slidenum">
              <a:rPr lang="it-IT" smtClean="0"/>
              <a:t>‹N›</a:t>
            </a:fld>
            <a:endParaRPr lang="it-IT"/>
          </a:p>
        </p:txBody>
      </p:sp>
    </p:spTree>
    <p:extLst>
      <p:ext uri="{BB962C8B-B14F-4D97-AF65-F5344CB8AC3E}">
        <p14:creationId xmlns:p14="http://schemas.microsoft.com/office/powerpoint/2010/main" val="3319647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mercatoelettrico.org/It/download/DatiStorici.aspx" TargetMode="External"/><Relationship Id="rId2" Type="http://schemas.openxmlformats.org/officeDocument/2006/relationships/hyperlink" Target="https://rpubs.com/AlgoritmaAcademy/multiseasonality" TargetMode="External"/><Relationship Id="rId1" Type="http://schemas.openxmlformats.org/officeDocument/2006/relationships/slideLayout" Target="../slideLayouts/slideLayout2.xml"/><Relationship Id="rId5" Type="http://schemas.openxmlformats.org/officeDocument/2006/relationships/hyperlink" Target="https://iq.opengenus.org/time-series-prediction-techniques/" TargetMode="External"/><Relationship Id="rId4" Type="http://schemas.openxmlformats.org/officeDocument/2006/relationships/hyperlink" Target="https://kourentzes.com/forecasting/2017/02/10/forecasting-time-series-with-neural-networks-in-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BEC98A-3728-41F0-B3B8-071605B97CCD}"/>
              </a:ext>
            </a:extLst>
          </p:cNvPr>
          <p:cNvSpPr>
            <a:spLocks noGrp="1"/>
          </p:cNvSpPr>
          <p:nvPr>
            <p:ph type="title"/>
          </p:nvPr>
        </p:nvSpPr>
        <p:spPr>
          <a:xfrm>
            <a:off x="1653363" y="365760"/>
            <a:ext cx="9367203" cy="1188720"/>
          </a:xfrm>
        </p:spPr>
        <p:txBody>
          <a:bodyPr>
            <a:normAutofit/>
          </a:bodyPr>
          <a:lstStyle/>
          <a:p>
            <a:r>
              <a:rPr lang="it-IT" b="1" dirty="0">
                <a:solidFill>
                  <a:schemeClr val="accent4"/>
                </a:solidFill>
              </a:rPr>
              <a:t>ELECTRICITY TIME SERIES FORECASTING</a:t>
            </a:r>
          </a:p>
        </p:txBody>
      </p:sp>
      <p:sp>
        <p:nvSpPr>
          <p:cNvPr id="64" name="Freeform: Shape 63">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Shape 65">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Shape 67">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egnaposto contenuto 2">
            <a:extLst>
              <a:ext uri="{FF2B5EF4-FFF2-40B4-BE49-F238E27FC236}">
                <a16:creationId xmlns:a16="http://schemas.microsoft.com/office/drawing/2014/main" id="{EF79E6DE-2EB8-4B21-9DDE-2CF1902DFF14}"/>
              </a:ext>
            </a:extLst>
          </p:cNvPr>
          <p:cNvSpPr>
            <a:spLocks noGrp="1"/>
          </p:cNvSpPr>
          <p:nvPr>
            <p:ph idx="1"/>
          </p:nvPr>
        </p:nvSpPr>
        <p:spPr>
          <a:xfrm>
            <a:off x="1653363" y="2176272"/>
            <a:ext cx="9367204" cy="4041648"/>
          </a:xfrm>
        </p:spPr>
        <p:txBody>
          <a:bodyPr anchor="t">
            <a:normAutofit/>
          </a:bodyPr>
          <a:lstStyle/>
          <a:p>
            <a:endParaRPr lang="it-IT" sz="2200" dirty="0"/>
          </a:p>
          <a:p>
            <a:pPr marL="0" indent="0">
              <a:buNone/>
            </a:pPr>
            <a:r>
              <a:rPr lang="it-IT" sz="2200" dirty="0"/>
              <a:t>Lavoro a cura di: Alessandro Fossati, Giorgio Nardi, Luca Pretini, Eric Spinelli</a:t>
            </a:r>
          </a:p>
          <a:p>
            <a:pPr marL="0" indent="0">
              <a:buNone/>
            </a:pPr>
            <a:endParaRPr lang="it-IT" sz="2200" dirty="0"/>
          </a:p>
          <a:p>
            <a:pPr marL="0" indent="0">
              <a:buNone/>
            </a:pPr>
            <a:endParaRPr lang="it-IT" sz="2200" dirty="0"/>
          </a:p>
          <a:p>
            <a:pPr marL="0" indent="0">
              <a:buNone/>
            </a:pPr>
            <a:r>
              <a:rPr lang="it-IT" sz="2200" b="1" dirty="0"/>
              <a:t>DOMANDA DI RICERCA</a:t>
            </a:r>
            <a:r>
              <a:rPr lang="it-IT" sz="2200" dirty="0"/>
              <a:t>:</a:t>
            </a:r>
          </a:p>
          <a:p>
            <a:pPr marL="0" indent="0">
              <a:buNone/>
            </a:pPr>
            <a:endParaRPr lang="it-IT" sz="2200" dirty="0"/>
          </a:p>
          <a:p>
            <a:pPr marL="0" indent="0">
              <a:buNone/>
            </a:pPr>
            <a:r>
              <a:rPr lang="it-IT" sz="2200" dirty="0"/>
              <a:t>Comparazione di differenti approcci nella previsione del PUN di una serie storica del mercato elettrico italiano (IPEX)</a:t>
            </a:r>
          </a:p>
        </p:txBody>
      </p:sp>
    </p:spTree>
    <p:extLst>
      <p:ext uri="{BB962C8B-B14F-4D97-AF65-F5344CB8AC3E}">
        <p14:creationId xmlns:p14="http://schemas.microsoft.com/office/powerpoint/2010/main" val="2748703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6B0B66-E46D-4E1C-809E-D554CC2EA472}"/>
              </a:ext>
            </a:extLst>
          </p:cNvPr>
          <p:cNvSpPr>
            <a:spLocks noGrp="1"/>
          </p:cNvSpPr>
          <p:nvPr>
            <p:ph type="title"/>
          </p:nvPr>
        </p:nvSpPr>
        <p:spPr>
          <a:xfrm>
            <a:off x="1653363" y="365760"/>
            <a:ext cx="9367203" cy="1188720"/>
          </a:xfrm>
        </p:spPr>
        <p:txBody>
          <a:bodyPr>
            <a:normAutofit/>
          </a:bodyPr>
          <a:lstStyle/>
          <a:p>
            <a:r>
              <a:rPr lang="it-IT" b="1" dirty="0">
                <a:solidFill>
                  <a:schemeClr val="accent4"/>
                </a:solidFill>
              </a:rPr>
              <a:t>PREVISIONE MODELLO ARIMA CON STL</a:t>
            </a:r>
            <a:endParaRPr lang="it-IT"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6" name="Tabella 5">
            <a:extLst>
              <a:ext uri="{FF2B5EF4-FFF2-40B4-BE49-F238E27FC236}">
                <a16:creationId xmlns:a16="http://schemas.microsoft.com/office/drawing/2014/main" id="{385F5159-A442-4F2A-9581-1350E3C397BA}"/>
              </a:ext>
            </a:extLst>
          </p:cNvPr>
          <p:cNvGraphicFramePr>
            <a:graphicFrameLocks noGrp="1"/>
          </p:cNvGraphicFramePr>
          <p:nvPr>
            <p:extLst>
              <p:ext uri="{D42A27DB-BD31-4B8C-83A1-F6EECF244321}">
                <p14:modId xmlns:p14="http://schemas.microsoft.com/office/powerpoint/2010/main" val="1967017918"/>
              </p:ext>
            </p:extLst>
          </p:nvPr>
        </p:nvGraphicFramePr>
        <p:xfrm>
          <a:off x="7504518" y="3697770"/>
          <a:ext cx="4350522" cy="1154097"/>
        </p:xfrm>
        <a:graphic>
          <a:graphicData uri="http://schemas.openxmlformats.org/drawingml/2006/table">
            <a:tbl>
              <a:tblPr firstRow="1" bandRow="1">
                <a:tableStyleId>{00A15C55-8517-42AA-B614-E9B94910E393}</a:tableStyleId>
              </a:tblPr>
              <a:tblGrid>
                <a:gridCol w="1450174">
                  <a:extLst>
                    <a:ext uri="{9D8B030D-6E8A-4147-A177-3AD203B41FA5}">
                      <a16:colId xmlns:a16="http://schemas.microsoft.com/office/drawing/2014/main" val="3021358835"/>
                    </a:ext>
                  </a:extLst>
                </a:gridCol>
                <a:gridCol w="1450174">
                  <a:extLst>
                    <a:ext uri="{9D8B030D-6E8A-4147-A177-3AD203B41FA5}">
                      <a16:colId xmlns:a16="http://schemas.microsoft.com/office/drawing/2014/main" val="4281003306"/>
                    </a:ext>
                  </a:extLst>
                </a:gridCol>
                <a:gridCol w="1450174">
                  <a:extLst>
                    <a:ext uri="{9D8B030D-6E8A-4147-A177-3AD203B41FA5}">
                      <a16:colId xmlns:a16="http://schemas.microsoft.com/office/drawing/2014/main" val="449293319"/>
                    </a:ext>
                  </a:extLst>
                </a:gridCol>
              </a:tblGrid>
              <a:tr h="384699">
                <a:tc>
                  <a:txBody>
                    <a:bodyPr/>
                    <a:lstStyle/>
                    <a:p>
                      <a:endParaRPr lang="it-IT" dirty="0"/>
                    </a:p>
                  </a:txBody>
                  <a:tcPr/>
                </a:tc>
                <a:tc>
                  <a:txBody>
                    <a:bodyPr/>
                    <a:lstStyle/>
                    <a:p>
                      <a:r>
                        <a:rPr lang="it-IT" dirty="0"/>
                        <a:t>MAE</a:t>
                      </a:r>
                    </a:p>
                  </a:txBody>
                  <a:tcPr/>
                </a:tc>
                <a:tc>
                  <a:txBody>
                    <a:bodyPr/>
                    <a:lstStyle/>
                    <a:p>
                      <a:r>
                        <a:rPr lang="it-IT" dirty="0"/>
                        <a:t>MAPE</a:t>
                      </a:r>
                    </a:p>
                  </a:txBody>
                  <a:tcPr/>
                </a:tc>
                <a:extLst>
                  <a:ext uri="{0D108BD9-81ED-4DB2-BD59-A6C34878D82A}">
                    <a16:rowId xmlns:a16="http://schemas.microsoft.com/office/drawing/2014/main" val="2591354619"/>
                  </a:ext>
                </a:extLst>
              </a:tr>
              <a:tr h="384699">
                <a:tc>
                  <a:txBody>
                    <a:bodyPr/>
                    <a:lstStyle/>
                    <a:p>
                      <a:r>
                        <a:rPr lang="it-IT" dirty="0"/>
                        <a:t>TRAINING</a:t>
                      </a:r>
                    </a:p>
                  </a:txBody>
                  <a:tcPr/>
                </a:tc>
                <a:tc>
                  <a:txBody>
                    <a:bodyPr/>
                    <a:lstStyle/>
                    <a:p>
                      <a:r>
                        <a:rPr lang="it-IT" dirty="0"/>
                        <a:t>3.26</a:t>
                      </a:r>
                    </a:p>
                  </a:txBody>
                  <a:tcPr/>
                </a:tc>
                <a:tc>
                  <a:txBody>
                    <a:bodyPr/>
                    <a:lstStyle/>
                    <a:p>
                      <a:r>
                        <a:rPr lang="it-IT" dirty="0"/>
                        <a:t>6.93 %</a:t>
                      </a:r>
                    </a:p>
                  </a:txBody>
                  <a:tcPr/>
                </a:tc>
                <a:extLst>
                  <a:ext uri="{0D108BD9-81ED-4DB2-BD59-A6C34878D82A}">
                    <a16:rowId xmlns:a16="http://schemas.microsoft.com/office/drawing/2014/main" val="2254309040"/>
                  </a:ext>
                </a:extLst>
              </a:tr>
              <a:tr h="384699">
                <a:tc>
                  <a:txBody>
                    <a:bodyPr/>
                    <a:lstStyle/>
                    <a:p>
                      <a:r>
                        <a:rPr lang="it-IT" dirty="0"/>
                        <a:t>TEST</a:t>
                      </a:r>
                    </a:p>
                  </a:txBody>
                  <a:tcPr/>
                </a:tc>
                <a:tc>
                  <a:txBody>
                    <a:bodyPr/>
                    <a:lstStyle/>
                    <a:p>
                      <a:r>
                        <a:rPr lang="it-IT" dirty="0"/>
                        <a:t>3.15</a:t>
                      </a:r>
                    </a:p>
                  </a:txBody>
                  <a:tcPr/>
                </a:tc>
                <a:tc>
                  <a:txBody>
                    <a:bodyPr/>
                    <a:lstStyle/>
                    <a:p>
                      <a:r>
                        <a:rPr lang="it-IT" dirty="0"/>
                        <a:t>7.64 %</a:t>
                      </a:r>
                    </a:p>
                  </a:txBody>
                  <a:tcPr/>
                </a:tc>
                <a:extLst>
                  <a:ext uri="{0D108BD9-81ED-4DB2-BD59-A6C34878D82A}">
                    <a16:rowId xmlns:a16="http://schemas.microsoft.com/office/drawing/2014/main" val="996148312"/>
                  </a:ext>
                </a:extLst>
              </a:tr>
            </a:tbl>
          </a:graphicData>
        </a:graphic>
      </p:graphicFrame>
      <p:pic>
        <p:nvPicPr>
          <p:cNvPr id="9" name="Segnaposto contenuto 8">
            <a:extLst>
              <a:ext uri="{FF2B5EF4-FFF2-40B4-BE49-F238E27FC236}">
                <a16:creationId xmlns:a16="http://schemas.microsoft.com/office/drawing/2014/main" id="{50502975-FDA2-4AF1-9F32-862479B56B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539" y="1920240"/>
            <a:ext cx="6387913" cy="4767100"/>
          </a:xfrm>
        </p:spPr>
      </p:pic>
    </p:spTree>
    <p:extLst>
      <p:ext uri="{BB962C8B-B14F-4D97-AF65-F5344CB8AC3E}">
        <p14:creationId xmlns:p14="http://schemas.microsoft.com/office/powerpoint/2010/main" val="1191389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49ECA3-8201-4EDC-8FFF-7FFA5E2ED0A0}"/>
              </a:ext>
            </a:extLst>
          </p:cNvPr>
          <p:cNvSpPr>
            <a:spLocks noGrp="1"/>
          </p:cNvSpPr>
          <p:nvPr>
            <p:ph type="title"/>
          </p:nvPr>
        </p:nvSpPr>
        <p:spPr>
          <a:xfrm>
            <a:off x="1653363" y="365760"/>
            <a:ext cx="9367203" cy="1188720"/>
          </a:xfrm>
        </p:spPr>
        <p:txBody>
          <a:bodyPr>
            <a:normAutofit/>
          </a:bodyPr>
          <a:lstStyle/>
          <a:p>
            <a:pPr algn="ctr"/>
            <a:r>
              <a:rPr lang="it-IT" b="1" dirty="0">
                <a:solidFill>
                  <a:schemeClr val="accent4"/>
                </a:solidFill>
              </a:rPr>
              <a:t>EXTREME LEARNING MACHINE</a:t>
            </a:r>
            <a:endParaRPr lang="it-IT"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543" y="2099151"/>
            <a:ext cx="5583183" cy="4351338"/>
          </a:xfrm>
        </p:spPr>
      </p:pic>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6690" y="2099151"/>
            <a:ext cx="5277346" cy="4351338"/>
          </a:xfrm>
          <a:prstGeom prst="rect">
            <a:avLst/>
          </a:prstGeom>
        </p:spPr>
      </p:pic>
    </p:spTree>
    <p:extLst>
      <p:ext uri="{BB962C8B-B14F-4D97-AF65-F5344CB8AC3E}">
        <p14:creationId xmlns:p14="http://schemas.microsoft.com/office/powerpoint/2010/main" val="3310193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6B0B66-E46D-4E1C-809E-D554CC2EA472}"/>
              </a:ext>
            </a:extLst>
          </p:cNvPr>
          <p:cNvSpPr>
            <a:spLocks noGrp="1"/>
          </p:cNvSpPr>
          <p:nvPr>
            <p:ph type="title"/>
          </p:nvPr>
        </p:nvSpPr>
        <p:spPr>
          <a:xfrm>
            <a:off x="1653363" y="365760"/>
            <a:ext cx="9763574" cy="1188720"/>
          </a:xfrm>
        </p:spPr>
        <p:txBody>
          <a:bodyPr>
            <a:normAutofit/>
          </a:bodyPr>
          <a:lstStyle/>
          <a:p>
            <a:r>
              <a:rPr lang="it-IT" b="1" dirty="0">
                <a:solidFill>
                  <a:schemeClr val="accent4"/>
                </a:solidFill>
              </a:rPr>
              <a:t>PREVISIONI EXTREME LEARNING MACHINE</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2126" y="3635678"/>
            <a:ext cx="4350522" cy="2839695"/>
          </a:xfrm>
          <a:prstGeom prst="rect">
            <a:avLst/>
          </a:prstGeom>
        </p:spPr>
      </p:pic>
      <p:graphicFrame>
        <p:nvGraphicFramePr>
          <p:cNvPr id="9" name="Tabella 16">
            <a:extLst>
              <a:ext uri="{FF2B5EF4-FFF2-40B4-BE49-F238E27FC236}">
                <a16:creationId xmlns:a16="http://schemas.microsoft.com/office/drawing/2014/main" id="{019A93DB-7C93-409E-9963-DE1566D83968}"/>
              </a:ext>
            </a:extLst>
          </p:cNvPr>
          <p:cNvGraphicFramePr>
            <a:graphicFrameLocks/>
          </p:cNvGraphicFramePr>
          <p:nvPr>
            <p:extLst>
              <p:ext uri="{D42A27DB-BD31-4B8C-83A1-F6EECF244321}">
                <p14:modId xmlns:p14="http://schemas.microsoft.com/office/powerpoint/2010/main" val="355841830"/>
              </p:ext>
            </p:extLst>
          </p:nvPr>
        </p:nvGraphicFramePr>
        <p:xfrm>
          <a:off x="7376331" y="2074266"/>
          <a:ext cx="4482111" cy="1097280"/>
        </p:xfrm>
        <a:graphic>
          <a:graphicData uri="http://schemas.openxmlformats.org/drawingml/2006/table">
            <a:tbl>
              <a:tblPr firstRow="1" bandRow="1">
                <a:tableStyleId>{00A15C55-8517-42AA-B614-E9B94910E393}</a:tableStyleId>
              </a:tblPr>
              <a:tblGrid>
                <a:gridCol w="1494037">
                  <a:extLst>
                    <a:ext uri="{9D8B030D-6E8A-4147-A177-3AD203B41FA5}">
                      <a16:colId xmlns:a16="http://schemas.microsoft.com/office/drawing/2014/main" val="1631084036"/>
                    </a:ext>
                  </a:extLst>
                </a:gridCol>
                <a:gridCol w="1494037">
                  <a:extLst>
                    <a:ext uri="{9D8B030D-6E8A-4147-A177-3AD203B41FA5}">
                      <a16:colId xmlns:a16="http://schemas.microsoft.com/office/drawing/2014/main" val="3450872070"/>
                    </a:ext>
                  </a:extLst>
                </a:gridCol>
                <a:gridCol w="1494037">
                  <a:extLst>
                    <a:ext uri="{9D8B030D-6E8A-4147-A177-3AD203B41FA5}">
                      <a16:colId xmlns:a16="http://schemas.microsoft.com/office/drawing/2014/main" val="1324940704"/>
                    </a:ext>
                  </a:extLst>
                </a:gridCol>
              </a:tblGrid>
              <a:tr h="358571">
                <a:tc>
                  <a:txBody>
                    <a:bodyPr/>
                    <a:lstStyle/>
                    <a:p>
                      <a:endParaRPr lang="it-IT" dirty="0"/>
                    </a:p>
                  </a:txBody>
                  <a:tcPr/>
                </a:tc>
                <a:tc>
                  <a:txBody>
                    <a:bodyPr/>
                    <a:lstStyle/>
                    <a:p>
                      <a:r>
                        <a:rPr lang="it-IT" dirty="0"/>
                        <a:t>MAE </a:t>
                      </a:r>
                    </a:p>
                  </a:txBody>
                  <a:tcPr/>
                </a:tc>
                <a:tc>
                  <a:txBody>
                    <a:bodyPr/>
                    <a:lstStyle/>
                    <a:p>
                      <a:r>
                        <a:rPr lang="it-IT" dirty="0"/>
                        <a:t>MAPE</a:t>
                      </a:r>
                    </a:p>
                  </a:txBody>
                  <a:tcPr/>
                </a:tc>
                <a:extLst>
                  <a:ext uri="{0D108BD9-81ED-4DB2-BD59-A6C34878D82A}">
                    <a16:rowId xmlns:a16="http://schemas.microsoft.com/office/drawing/2014/main" val="2250120877"/>
                  </a:ext>
                </a:extLst>
              </a:tr>
              <a:tr h="358571">
                <a:tc>
                  <a:txBody>
                    <a:bodyPr/>
                    <a:lstStyle/>
                    <a:p>
                      <a:r>
                        <a:rPr lang="it-IT" dirty="0"/>
                        <a:t>TRAINING</a:t>
                      </a:r>
                    </a:p>
                  </a:txBody>
                  <a:tcPr/>
                </a:tc>
                <a:tc>
                  <a:txBody>
                    <a:bodyPr/>
                    <a:lstStyle/>
                    <a:p>
                      <a:r>
                        <a:rPr lang="it-IT" dirty="0"/>
                        <a:t>7.16</a:t>
                      </a:r>
                    </a:p>
                  </a:txBody>
                  <a:tcPr/>
                </a:tc>
                <a:tc>
                  <a:txBody>
                    <a:bodyPr/>
                    <a:lstStyle/>
                    <a:p>
                      <a:r>
                        <a:rPr lang="it-IT" dirty="0"/>
                        <a:t>11.97 %</a:t>
                      </a:r>
                    </a:p>
                  </a:txBody>
                  <a:tcPr/>
                </a:tc>
                <a:extLst>
                  <a:ext uri="{0D108BD9-81ED-4DB2-BD59-A6C34878D82A}">
                    <a16:rowId xmlns:a16="http://schemas.microsoft.com/office/drawing/2014/main" val="2038432305"/>
                  </a:ext>
                </a:extLst>
              </a:tr>
              <a:tr h="358571">
                <a:tc>
                  <a:txBody>
                    <a:bodyPr/>
                    <a:lstStyle/>
                    <a:p>
                      <a:r>
                        <a:rPr lang="it-IT" dirty="0"/>
                        <a:t>TEST</a:t>
                      </a:r>
                    </a:p>
                  </a:txBody>
                  <a:tcPr/>
                </a:tc>
                <a:tc>
                  <a:txBody>
                    <a:bodyPr/>
                    <a:lstStyle/>
                    <a:p>
                      <a:r>
                        <a:rPr lang="it-IT" dirty="0"/>
                        <a:t>9.86</a:t>
                      </a:r>
                    </a:p>
                  </a:txBody>
                  <a:tcPr/>
                </a:tc>
                <a:tc>
                  <a:txBody>
                    <a:bodyPr/>
                    <a:lstStyle/>
                    <a:p>
                      <a:r>
                        <a:rPr lang="it-IT" dirty="0"/>
                        <a:t>11.95 %</a:t>
                      </a:r>
                    </a:p>
                  </a:txBody>
                  <a:tcPr/>
                </a:tc>
                <a:extLst>
                  <a:ext uri="{0D108BD9-81ED-4DB2-BD59-A6C34878D82A}">
                    <a16:rowId xmlns:a16="http://schemas.microsoft.com/office/drawing/2014/main" val="211070984"/>
                  </a:ext>
                </a:extLst>
              </a:tr>
            </a:tbl>
          </a:graphicData>
        </a:graphic>
      </p:graphicFrame>
      <p:pic>
        <p:nvPicPr>
          <p:cNvPr id="6" name="Segnaposto contenuto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2441" y="2359810"/>
            <a:ext cx="6612286" cy="3830019"/>
          </a:xfrm>
        </p:spPr>
      </p:pic>
    </p:spTree>
    <p:extLst>
      <p:ext uri="{BB962C8B-B14F-4D97-AF65-F5344CB8AC3E}">
        <p14:creationId xmlns:p14="http://schemas.microsoft.com/office/powerpoint/2010/main" val="2648045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6B0B66-E46D-4E1C-809E-D554CC2EA472}"/>
              </a:ext>
            </a:extLst>
          </p:cNvPr>
          <p:cNvSpPr>
            <a:spLocks noGrp="1"/>
          </p:cNvSpPr>
          <p:nvPr>
            <p:ph type="title"/>
          </p:nvPr>
        </p:nvSpPr>
        <p:spPr>
          <a:xfrm>
            <a:off x="1678162" y="310769"/>
            <a:ext cx="4873271" cy="1188720"/>
          </a:xfrm>
        </p:spPr>
        <p:txBody>
          <a:bodyPr>
            <a:normAutofit fontScale="90000"/>
          </a:bodyPr>
          <a:lstStyle/>
          <a:p>
            <a:pPr algn="ctr"/>
            <a:r>
              <a:rPr lang="it-IT" b="1" dirty="0">
                <a:solidFill>
                  <a:schemeClr val="accent4"/>
                </a:solidFill>
              </a:rPr>
              <a:t>MODELLO MULTILAYER </a:t>
            </a:r>
            <a:br>
              <a:rPr lang="it-IT" b="1" dirty="0">
                <a:solidFill>
                  <a:schemeClr val="accent4"/>
                </a:solidFill>
              </a:rPr>
            </a:br>
            <a:r>
              <a:rPr lang="it-IT" b="1" dirty="0">
                <a:solidFill>
                  <a:schemeClr val="accent4"/>
                </a:solidFill>
              </a:rPr>
              <a:t>PERCEPTRON</a:t>
            </a:r>
            <a:endParaRPr lang="it-IT"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descr="A close up of text on a white background&#10;&#10;Description automatically generated">
            <a:extLst>
              <a:ext uri="{FF2B5EF4-FFF2-40B4-BE49-F238E27FC236}">
                <a16:creationId xmlns:a16="http://schemas.microsoft.com/office/drawing/2014/main" id="{57F91467-09A8-4E87-98B5-2C542D6268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804" y="1938648"/>
            <a:ext cx="5619196" cy="4619527"/>
          </a:xfrm>
        </p:spPr>
      </p:pic>
      <p:pic>
        <p:nvPicPr>
          <p:cNvPr id="11" name="Picture 10" descr="A screenshot of a cell phone&#10;&#10;Description automatically generated">
            <a:extLst>
              <a:ext uri="{FF2B5EF4-FFF2-40B4-BE49-F238E27FC236}">
                <a16:creationId xmlns:a16="http://schemas.microsoft.com/office/drawing/2014/main" id="{CA443116-33C3-4D91-880D-775307647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3124" y="3213785"/>
            <a:ext cx="4068119" cy="3344390"/>
          </a:xfrm>
          <a:prstGeom prst="rect">
            <a:avLst/>
          </a:prstGeom>
        </p:spPr>
      </p:pic>
      <p:pic>
        <p:nvPicPr>
          <p:cNvPr id="14" name="Picture 13" descr="A close up of a logo&#10;&#10;Description automatically generated">
            <a:extLst>
              <a:ext uri="{FF2B5EF4-FFF2-40B4-BE49-F238E27FC236}">
                <a16:creationId xmlns:a16="http://schemas.microsoft.com/office/drawing/2014/main" id="{A01EDE9B-D7CB-4BCA-9B3E-B44DFB4CB7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5902" y="-11318"/>
            <a:ext cx="3675492" cy="3021613"/>
          </a:xfrm>
          <a:prstGeom prst="rect">
            <a:avLst/>
          </a:prstGeom>
        </p:spPr>
      </p:pic>
    </p:spTree>
    <p:extLst>
      <p:ext uri="{BB962C8B-B14F-4D97-AF65-F5344CB8AC3E}">
        <p14:creationId xmlns:p14="http://schemas.microsoft.com/office/powerpoint/2010/main" val="539431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6B0B66-E46D-4E1C-809E-D554CC2EA472}"/>
              </a:ext>
            </a:extLst>
          </p:cNvPr>
          <p:cNvSpPr>
            <a:spLocks noGrp="1"/>
          </p:cNvSpPr>
          <p:nvPr>
            <p:ph type="title"/>
          </p:nvPr>
        </p:nvSpPr>
        <p:spPr>
          <a:xfrm>
            <a:off x="1653363" y="365760"/>
            <a:ext cx="10261205" cy="1188720"/>
          </a:xfrm>
        </p:spPr>
        <p:txBody>
          <a:bodyPr>
            <a:normAutofit fontScale="90000"/>
          </a:bodyPr>
          <a:lstStyle/>
          <a:p>
            <a:r>
              <a:rPr lang="it-IT" b="1" dirty="0">
                <a:solidFill>
                  <a:schemeClr val="accent4"/>
                </a:solidFill>
              </a:rPr>
              <a:t>PREVISIONE MODELLO MULTILAYER PERCEPTRON</a:t>
            </a:r>
            <a:endParaRPr lang="it-IT"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Tabella 5">
            <a:extLst>
              <a:ext uri="{FF2B5EF4-FFF2-40B4-BE49-F238E27FC236}">
                <a16:creationId xmlns:a16="http://schemas.microsoft.com/office/drawing/2014/main" id="{385F5159-A442-4F2A-9581-1350E3C397BA}"/>
              </a:ext>
            </a:extLst>
          </p:cNvPr>
          <p:cNvGraphicFramePr>
            <a:graphicFrameLocks noGrp="1"/>
          </p:cNvGraphicFramePr>
          <p:nvPr>
            <p:extLst>
              <p:ext uri="{D42A27DB-BD31-4B8C-83A1-F6EECF244321}">
                <p14:modId xmlns:p14="http://schemas.microsoft.com/office/powerpoint/2010/main" val="3384228593"/>
              </p:ext>
            </p:extLst>
          </p:nvPr>
        </p:nvGraphicFramePr>
        <p:xfrm>
          <a:off x="7002812" y="3697771"/>
          <a:ext cx="4350522" cy="1154097"/>
        </p:xfrm>
        <a:graphic>
          <a:graphicData uri="http://schemas.openxmlformats.org/drawingml/2006/table">
            <a:tbl>
              <a:tblPr firstRow="1" bandRow="1">
                <a:tableStyleId>{00A15C55-8517-42AA-B614-E9B94910E393}</a:tableStyleId>
              </a:tblPr>
              <a:tblGrid>
                <a:gridCol w="1450174">
                  <a:extLst>
                    <a:ext uri="{9D8B030D-6E8A-4147-A177-3AD203B41FA5}">
                      <a16:colId xmlns:a16="http://schemas.microsoft.com/office/drawing/2014/main" val="3021358835"/>
                    </a:ext>
                  </a:extLst>
                </a:gridCol>
                <a:gridCol w="1450174">
                  <a:extLst>
                    <a:ext uri="{9D8B030D-6E8A-4147-A177-3AD203B41FA5}">
                      <a16:colId xmlns:a16="http://schemas.microsoft.com/office/drawing/2014/main" val="4281003306"/>
                    </a:ext>
                  </a:extLst>
                </a:gridCol>
                <a:gridCol w="1450174">
                  <a:extLst>
                    <a:ext uri="{9D8B030D-6E8A-4147-A177-3AD203B41FA5}">
                      <a16:colId xmlns:a16="http://schemas.microsoft.com/office/drawing/2014/main" val="449293319"/>
                    </a:ext>
                  </a:extLst>
                </a:gridCol>
              </a:tblGrid>
              <a:tr h="384699">
                <a:tc>
                  <a:txBody>
                    <a:bodyPr/>
                    <a:lstStyle/>
                    <a:p>
                      <a:endParaRPr lang="it-IT" dirty="0"/>
                    </a:p>
                  </a:txBody>
                  <a:tcPr/>
                </a:tc>
                <a:tc>
                  <a:txBody>
                    <a:bodyPr/>
                    <a:lstStyle/>
                    <a:p>
                      <a:r>
                        <a:rPr lang="it-IT" dirty="0"/>
                        <a:t>MAE</a:t>
                      </a:r>
                    </a:p>
                  </a:txBody>
                  <a:tcPr/>
                </a:tc>
                <a:tc>
                  <a:txBody>
                    <a:bodyPr/>
                    <a:lstStyle/>
                    <a:p>
                      <a:r>
                        <a:rPr lang="it-IT" dirty="0"/>
                        <a:t>MAPE</a:t>
                      </a:r>
                    </a:p>
                  </a:txBody>
                  <a:tcPr/>
                </a:tc>
                <a:extLst>
                  <a:ext uri="{0D108BD9-81ED-4DB2-BD59-A6C34878D82A}">
                    <a16:rowId xmlns:a16="http://schemas.microsoft.com/office/drawing/2014/main" val="2591354619"/>
                  </a:ext>
                </a:extLst>
              </a:tr>
              <a:tr h="384699">
                <a:tc>
                  <a:txBody>
                    <a:bodyPr/>
                    <a:lstStyle/>
                    <a:p>
                      <a:r>
                        <a:rPr lang="it-IT" dirty="0"/>
                        <a:t>TRAIN</a:t>
                      </a:r>
                    </a:p>
                  </a:txBody>
                  <a:tcPr/>
                </a:tc>
                <a:tc>
                  <a:txBody>
                    <a:bodyPr/>
                    <a:lstStyle/>
                    <a:p>
                      <a:r>
                        <a:rPr lang="it-IT" dirty="0"/>
                        <a:t>6.33</a:t>
                      </a:r>
                    </a:p>
                  </a:txBody>
                  <a:tcPr/>
                </a:tc>
                <a:tc>
                  <a:txBody>
                    <a:bodyPr/>
                    <a:lstStyle/>
                    <a:p>
                      <a:r>
                        <a:rPr lang="en-US" dirty="0">
                          <a:effectLst/>
                        </a:rPr>
                        <a:t>11.56%</a:t>
                      </a:r>
                      <a:endParaRPr lang="it-IT" dirty="0"/>
                    </a:p>
                  </a:txBody>
                  <a:tcPr/>
                </a:tc>
                <a:extLst>
                  <a:ext uri="{0D108BD9-81ED-4DB2-BD59-A6C34878D82A}">
                    <a16:rowId xmlns:a16="http://schemas.microsoft.com/office/drawing/2014/main" val="2254309040"/>
                  </a:ext>
                </a:extLst>
              </a:tr>
              <a:tr h="384699">
                <a:tc>
                  <a:txBody>
                    <a:bodyPr/>
                    <a:lstStyle/>
                    <a:p>
                      <a:r>
                        <a:rPr lang="it-IT" dirty="0"/>
                        <a:t>TEST</a:t>
                      </a:r>
                    </a:p>
                  </a:txBody>
                  <a:tcPr/>
                </a:tc>
                <a:tc>
                  <a:txBody>
                    <a:bodyPr/>
                    <a:lstStyle/>
                    <a:p>
                      <a:r>
                        <a:rPr lang="it-IT" dirty="0"/>
                        <a:t>6.08</a:t>
                      </a:r>
                    </a:p>
                  </a:txBody>
                  <a:tcPr/>
                </a:tc>
                <a:tc>
                  <a:txBody>
                    <a:bodyPr/>
                    <a:lstStyle/>
                    <a:p>
                      <a:r>
                        <a:rPr lang="it-IT" dirty="0"/>
                        <a:t>7.39%</a:t>
                      </a:r>
                    </a:p>
                  </a:txBody>
                  <a:tcPr/>
                </a:tc>
                <a:extLst>
                  <a:ext uri="{0D108BD9-81ED-4DB2-BD59-A6C34878D82A}">
                    <a16:rowId xmlns:a16="http://schemas.microsoft.com/office/drawing/2014/main" val="996148312"/>
                  </a:ext>
                </a:extLst>
              </a:tr>
            </a:tbl>
          </a:graphicData>
        </a:graphic>
      </p:graphicFrame>
      <p:pic>
        <p:nvPicPr>
          <p:cNvPr id="9" name="Picture 3" descr="A picture containing table, group, people, person&#10;&#10;Description automatically generated">
            <a:extLst>
              <a:ext uri="{FF2B5EF4-FFF2-40B4-BE49-F238E27FC236}">
                <a16:creationId xmlns:a16="http://schemas.microsoft.com/office/drawing/2014/main" id="{27CF94BB-57C6-49F0-9D66-6C14A37B6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967" y="2030100"/>
            <a:ext cx="6106880" cy="4489438"/>
          </a:xfrm>
          <a:prstGeom prst="rect">
            <a:avLst/>
          </a:prstGeom>
        </p:spPr>
      </p:pic>
      <p:pic>
        <p:nvPicPr>
          <p:cNvPr id="11" name="Picture 10">
            <a:extLst>
              <a:ext uri="{FF2B5EF4-FFF2-40B4-BE49-F238E27FC236}">
                <a16:creationId xmlns:a16="http://schemas.microsoft.com/office/drawing/2014/main" id="{AFFE5C10-6EE6-498D-A87C-D841D317F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967" y="3848796"/>
            <a:ext cx="277685" cy="766408"/>
          </a:xfrm>
          <a:prstGeom prst="rect">
            <a:avLst/>
          </a:prstGeom>
        </p:spPr>
      </p:pic>
    </p:spTree>
    <p:extLst>
      <p:ext uri="{BB962C8B-B14F-4D97-AF65-F5344CB8AC3E}">
        <p14:creationId xmlns:p14="http://schemas.microsoft.com/office/powerpoint/2010/main" val="1599763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6B0B66-E46D-4E1C-809E-D554CC2EA472}"/>
              </a:ext>
            </a:extLst>
          </p:cNvPr>
          <p:cNvSpPr>
            <a:spLocks noGrp="1"/>
          </p:cNvSpPr>
          <p:nvPr>
            <p:ph type="title"/>
          </p:nvPr>
        </p:nvSpPr>
        <p:spPr>
          <a:xfrm>
            <a:off x="3717057" y="362748"/>
            <a:ext cx="5544389" cy="1188720"/>
          </a:xfrm>
        </p:spPr>
        <p:txBody>
          <a:bodyPr>
            <a:normAutofit/>
          </a:bodyPr>
          <a:lstStyle/>
          <a:p>
            <a:r>
              <a:rPr lang="it-IT" b="1" dirty="0">
                <a:solidFill>
                  <a:schemeClr val="accent4"/>
                </a:solidFill>
              </a:rPr>
              <a:t>MODELLO NNETAR</a:t>
            </a:r>
            <a:endParaRPr lang="it-IT"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Content Placeholder 13" descr="A close up of text on a white background&#10;&#10;Description automatically generated">
            <a:extLst>
              <a:ext uri="{FF2B5EF4-FFF2-40B4-BE49-F238E27FC236}">
                <a16:creationId xmlns:a16="http://schemas.microsoft.com/office/drawing/2014/main" id="{1A18580E-842E-4735-B497-04DF54C0BD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297" y="1923548"/>
            <a:ext cx="5709327" cy="4693624"/>
          </a:xfrm>
        </p:spPr>
      </p:pic>
      <p:pic>
        <p:nvPicPr>
          <p:cNvPr id="16" name="Picture 15" descr="A close up of a map&#10;&#10;Description automatically generated">
            <a:extLst>
              <a:ext uri="{FF2B5EF4-FFF2-40B4-BE49-F238E27FC236}">
                <a16:creationId xmlns:a16="http://schemas.microsoft.com/office/drawing/2014/main" id="{4E987335-2CD1-4141-A23B-8A70DD662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9611" y="2179622"/>
            <a:ext cx="5086350" cy="4181475"/>
          </a:xfrm>
          <a:prstGeom prst="rect">
            <a:avLst/>
          </a:prstGeom>
        </p:spPr>
      </p:pic>
    </p:spTree>
    <p:extLst>
      <p:ext uri="{BB962C8B-B14F-4D97-AF65-F5344CB8AC3E}">
        <p14:creationId xmlns:p14="http://schemas.microsoft.com/office/powerpoint/2010/main" val="2598012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6B0B66-E46D-4E1C-809E-D554CC2EA472}"/>
              </a:ext>
            </a:extLst>
          </p:cNvPr>
          <p:cNvSpPr>
            <a:spLocks noGrp="1"/>
          </p:cNvSpPr>
          <p:nvPr>
            <p:ph type="title"/>
          </p:nvPr>
        </p:nvSpPr>
        <p:spPr>
          <a:xfrm>
            <a:off x="2660042" y="322615"/>
            <a:ext cx="8237258" cy="1188720"/>
          </a:xfrm>
        </p:spPr>
        <p:txBody>
          <a:bodyPr>
            <a:normAutofit/>
          </a:bodyPr>
          <a:lstStyle/>
          <a:p>
            <a:r>
              <a:rPr lang="it-IT" b="1" dirty="0">
                <a:solidFill>
                  <a:schemeClr val="accent4"/>
                </a:solidFill>
              </a:rPr>
              <a:t>PREVISIONE MODELLO NNETAR</a:t>
            </a:r>
            <a:endParaRPr lang="it-IT"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Tabella 5">
            <a:extLst>
              <a:ext uri="{FF2B5EF4-FFF2-40B4-BE49-F238E27FC236}">
                <a16:creationId xmlns:a16="http://schemas.microsoft.com/office/drawing/2014/main" id="{385F5159-A442-4F2A-9581-1350E3C397BA}"/>
              </a:ext>
            </a:extLst>
          </p:cNvPr>
          <p:cNvGraphicFramePr>
            <a:graphicFrameLocks noGrp="1"/>
          </p:cNvGraphicFramePr>
          <p:nvPr>
            <p:extLst>
              <p:ext uri="{D42A27DB-BD31-4B8C-83A1-F6EECF244321}">
                <p14:modId xmlns:p14="http://schemas.microsoft.com/office/powerpoint/2010/main" val="2312601500"/>
              </p:ext>
            </p:extLst>
          </p:nvPr>
        </p:nvGraphicFramePr>
        <p:xfrm>
          <a:off x="6949884" y="3697771"/>
          <a:ext cx="4350522" cy="1154097"/>
        </p:xfrm>
        <a:graphic>
          <a:graphicData uri="http://schemas.openxmlformats.org/drawingml/2006/table">
            <a:tbl>
              <a:tblPr firstRow="1" bandRow="1">
                <a:tableStyleId>{00A15C55-8517-42AA-B614-E9B94910E393}</a:tableStyleId>
              </a:tblPr>
              <a:tblGrid>
                <a:gridCol w="1450174">
                  <a:extLst>
                    <a:ext uri="{9D8B030D-6E8A-4147-A177-3AD203B41FA5}">
                      <a16:colId xmlns:a16="http://schemas.microsoft.com/office/drawing/2014/main" val="3021358835"/>
                    </a:ext>
                  </a:extLst>
                </a:gridCol>
                <a:gridCol w="1450174">
                  <a:extLst>
                    <a:ext uri="{9D8B030D-6E8A-4147-A177-3AD203B41FA5}">
                      <a16:colId xmlns:a16="http://schemas.microsoft.com/office/drawing/2014/main" val="4281003306"/>
                    </a:ext>
                  </a:extLst>
                </a:gridCol>
                <a:gridCol w="1450174">
                  <a:extLst>
                    <a:ext uri="{9D8B030D-6E8A-4147-A177-3AD203B41FA5}">
                      <a16:colId xmlns:a16="http://schemas.microsoft.com/office/drawing/2014/main" val="449293319"/>
                    </a:ext>
                  </a:extLst>
                </a:gridCol>
              </a:tblGrid>
              <a:tr h="384699">
                <a:tc>
                  <a:txBody>
                    <a:bodyPr/>
                    <a:lstStyle/>
                    <a:p>
                      <a:endParaRPr lang="it-IT" dirty="0"/>
                    </a:p>
                  </a:txBody>
                  <a:tcPr/>
                </a:tc>
                <a:tc>
                  <a:txBody>
                    <a:bodyPr/>
                    <a:lstStyle/>
                    <a:p>
                      <a:r>
                        <a:rPr lang="it-IT" dirty="0"/>
                        <a:t>MAE</a:t>
                      </a:r>
                    </a:p>
                  </a:txBody>
                  <a:tcPr/>
                </a:tc>
                <a:tc>
                  <a:txBody>
                    <a:bodyPr/>
                    <a:lstStyle/>
                    <a:p>
                      <a:r>
                        <a:rPr lang="it-IT" dirty="0"/>
                        <a:t>MAPE</a:t>
                      </a:r>
                    </a:p>
                  </a:txBody>
                  <a:tcPr/>
                </a:tc>
                <a:extLst>
                  <a:ext uri="{0D108BD9-81ED-4DB2-BD59-A6C34878D82A}">
                    <a16:rowId xmlns:a16="http://schemas.microsoft.com/office/drawing/2014/main" val="2591354619"/>
                  </a:ext>
                </a:extLst>
              </a:tr>
              <a:tr h="384699">
                <a:tc>
                  <a:txBody>
                    <a:bodyPr/>
                    <a:lstStyle/>
                    <a:p>
                      <a:r>
                        <a:rPr lang="it-IT" dirty="0"/>
                        <a:t>TRAIN</a:t>
                      </a:r>
                    </a:p>
                  </a:txBody>
                  <a:tcPr/>
                </a:tc>
                <a:tc>
                  <a:txBody>
                    <a:bodyPr/>
                    <a:lstStyle/>
                    <a:p>
                      <a:r>
                        <a:rPr lang="it-IT" dirty="0"/>
                        <a:t>0.92</a:t>
                      </a:r>
                    </a:p>
                  </a:txBody>
                  <a:tcPr/>
                </a:tc>
                <a:tc>
                  <a:txBody>
                    <a:bodyPr/>
                    <a:lstStyle/>
                    <a:p>
                      <a:r>
                        <a:rPr lang="it-IT" dirty="0"/>
                        <a:t>1.47%</a:t>
                      </a:r>
                    </a:p>
                  </a:txBody>
                  <a:tcPr/>
                </a:tc>
                <a:extLst>
                  <a:ext uri="{0D108BD9-81ED-4DB2-BD59-A6C34878D82A}">
                    <a16:rowId xmlns:a16="http://schemas.microsoft.com/office/drawing/2014/main" val="2254309040"/>
                  </a:ext>
                </a:extLst>
              </a:tr>
              <a:tr h="384699">
                <a:tc>
                  <a:txBody>
                    <a:bodyPr/>
                    <a:lstStyle/>
                    <a:p>
                      <a:r>
                        <a:rPr lang="it-IT" dirty="0"/>
                        <a:t>TEST</a:t>
                      </a:r>
                    </a:p>
                  </a:txBody>
                  <a:tcPr/>
                </a:tc>
                <a:tc>
                  <a:txBody>
                    <a:bodyPr/>
                    <a:lstStyle/>
                    <a:p>
                      <a:r>
                        <a:rPr lang="it-IT" dirty="0"/>
                        <a:t>5.85</a:t>
                      </a:r>
                    </a:p>
                  </a:txBody>
                  <a:tcPr/>
                </a:tc>
                <a:tc>
                  <a:txBody>
                    <a:bodyPr/>
                    <a:lstStyle/>
                    <a:p>
                      <a:r>
                        <a:rPr lang="it-IT" dirty="0"/>
                        <a:t>7.17%</a:t>
                      </a:r>
                    </a:p>
                  </a:txBody>
                  <a:tcPr/>
                </a:tc>
                <a:extLst>
                  <a:ext uri="{0D108BD9-81ED-4DB2-BD59-A6C34878D82A}">
                    <a16:rowId xmlns:a16="http://schemas.microsoft.com/office/drawing/2014/main" val="996148312"/>
                  </a:ext>
                </a:extLst>
              </a:tr>
            </a:tbl>
          </a:graphicData>
        </a:graphic>
      </p:graphicFrame>
      <p:pic>
        <p:nvPicPr>
          <p:cNvPr id="19" name="Content Placeholder 18" descr="A screenshot of text&#10;&#10;Description automatically generated">
            <a:extLst>
              <a:ext uri="{FF2B5EF4-FFF2-40B4-BE49-F238E27FC236}">
                <a16:creationId xmlns:a16="http://schemas.microsoft.com/office/drawing/2014/main" id="{E8A87870-2BE7-4737-A872-767908F7CF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635" y="2028655"/>
            <a:ext cx="5718655" cy="4701291"/>
          </a:xfrm>
        </p:spPr>
      </p:pic>
    </p:spTree>
    <p:extLst>
      <p:ext uri="{BB962C8B-B14F-4D97-AF65-F5344CB8AC3E}">
        <p14:creationId xmlns:p14="http://schemas.microsoft.com/office/powerpoint/2010/main" val="3587492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5BF2C4-7C2B-4264-AD01-8B27137CEBD4}"/>
              </a:ext>
            </a:extLst>
          </p:cNvPr>
          <p:cNvSpPr>
            <a:spLocks noGrp="1"/>
          </p:cNvSpPr>
          <p:nvPr>
            <p:ph type="title"/>
          </p:nvPr>
        </p:nvSpPr>
        <p:spPr>
          <a:xfrm>
            <a:off x="1653363" y="365760"/>
            <a:ext cx="9367203" cy="1188720"/>
          </a:xfrm>
        </p:spPr>
        <p:txBody>
          <a:bodyPr>
            <a:normAutofit/>
          </a:bodyPr>
          <a:lstStyle/>
          <a:p>
            <a:pPr algn="ctr"/>
            <a:r>
              <a:rPr lang="it-IT" b="1" dirty="0">
                <a:solidFill>
                  <a:schemeClr val="accent4"/>
                </a:solidFill>
              </a:rPr>
              <a:t>CONCLUSIONI</a:t>
            </a:r>
            <a:endParaRPr lang="it-IT"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D64AA848-185B-4535-A380-F92DA595A12E}"/>
              </a:ext>
            </a:extLst>
          </p:cNvPr>
          <p:cNvSpPr>
            <a:spLocks noGrp="1"/>
          </p:cNvSpPr>
          <p:nvPr>
            <p:ph idx="1"/>
          </p:nvPr>
        </p:nvSpPr>
        <p:spPr>
          <a:xfrm>
            <a:off x="1579972" y="3256135"/>
            <a:ext cx="9513984" cy="2639568"/>
          </a:xfrm>
        </p:spPr>
        <p:txBody>
          <a:bodyPr anchor="t">
            <a:normAutofit fontScale="92500" lnSpcReduction="10000"/>
          </a:bodyPr>
          <a:lstStyle/>
          <a:p>
            <a:r>
              <a:rPr lang="it-IT" sz="2000" dirty="0"/>
              <a:t>Buoni punteggi di MAE e MAPE e il rispetto delle ipotesi sui residui non sempre coincidono.</a:t>
            </a:r>
          </a:p>
          <a:p>
            <a:endParaRPr lang="it-IT" sz="2000" dirty="0"/>
          </a:p>
          <a:p>
            <a:r>
              <a:rPr lang="it-IT" sz="2000" dirty="0"/>
              <a:t>Alcuni modelli si sono dimostrati efficaci nella previsione su breve periodo, altri hanno avuto peggiori performance nel predire il periodo stabilito ma hanno dimostrato di cogliere bene le stagionalità della serie su previsione annuale.</a:t>
            </a:r>
          </a:p>
          <a:p>
            <a:endParaRPr lang="it-IT" sz="2000" dirty="0"/>
          </a:p>
          <a:p>
            <a:r>
              <a:rPr lang="it-IT" sz="2000" dirty="0"/>
              <a:t>Nell’ipotesi di un applicazione reale di predizione del PUN, si ritengono essere NNETAR e i modelli ARIMA i più affidabili tra quelli valutati.</a:t>
            </a:r>
            <a:endParaRPr lang="it-IT" sz="1200" dirty="0"/>
          </a:p>
          <a:p>
            <a:endParaRPr lang="it-IT" sz="1200" dirty="0"/>
          </a:p>
          <a:p>
            <a:pPr marL="0" indent="0">
              <a:buNone/>
            </a:pPr>
            <a:endParaRPr lang="it-IT" sz="2400" dirty="0"/>
          </a:p>
        </p:txBody>
      </p:sp>
    </p:spTree>
    <p:extLst>
      <p:ext uri="{BB962C8B-B14F-4D97-AF65-F5344CB8AC3E}">
        <p14:creationId xmlns:p14="http://schemas.microsoft.com/office/powerpoint/2010/main" val="3989011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5BF2C4-7C2B-4264-AD01-8B27137CEBD4}"/>
              </a:ext>
            </a:extLst>
          </p:cNvPr>
          <p:cNvSpPr>
            <a:spLocks noGrp="1"/>
          </p:cNvSpPr>
          <p:nvPr>
            <p:ph type="title"/>
          </p:nvPr>
        </p:nvSpPr>
        <p:spPr>
          <a:xfrm>
            <a:off x="1653363" y="365760"/>
            <a:ext cx="9367203" cy="1188720"/>
          </a:xfrm>
        </p:spPr>
        <p:txBody>
          <a:bodyPr>
            <a:normAutofit/>
          </a:bodyPr>
          <a:lstStyle/>
          <a:p>
            <a:pPr algn="ctr"/>
            <a:r>
              <a:rPr lang="it-IT" b="1" dirty="0">
                <a:solidFill>
                  <a:schemeClr val="accent4"/>
                </a:solidFill>
              </a:rPr>
              <a:t>BIBLIOGRAFIA E REFERENZE</a:t>
            </a:r>
            <a:endParaRPr lang="it-IT"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egnaposto contenuto 2">
            <a:extLst>
              <a:ext uri="{FF2B5EF4-FFF2-40B4-BE49-F238E27FC236}">
                <a16:creationId xmlns:a16="http://schemas.microsoft.com/office/drawing/2014/main" id="{D64AA848-185B-4535-A380-F92DA595A12E}"/>
              </a:ext>
            </a:extLst>
          </p:cNvPr>
          <p:cNvSpPr>
            <a:spLocks noGrp="1"/>
          </p:cNvSpPr>
          <p:nvPr>
            <p:ph idx="1"/>
          </p:nvPr>
        </p:nvSpPr>
        <p:spPr>
          <a:xfrm>
            <a:off x="1653363" y="2176272"/>
            <a:ext cx="9367204" cy="4041648"/>
          </a:xfrm>
        </p:spPr>
        <p:txBody>
          <a:bodyPr anchor="t">
            <a:normAutofit/>
          </a:bodyPr>
          <a:lstStyle/>
          <a:p>
            <a:endParaRPr lang="it-IT" sz="1200" dirty="0">
              <a:hlinkClick r:id="rId2"/>
            </a:endParaRPr>
          </a:p>
          <a:p>
            <a:r>
              <a:rPr lang="en-US" sz="1800" dirty="0" err="1"/>
              <a:t>Shmueli</a:t>
            </a:r>
            <a:r>
              <a:rPr lang="en-US" sz="1800" dirty="0"/>
              <a:t>, G., &amp; </a:t>
            </a:r>
            <a:r>
              <a:rPr lang="en-US" sz="1800" dirty="0" err="1"/>
              <a:t>Lichtendahl</a:t>
            </a:r>
            <a:r>
              <a:rPr lang="en-US" sz="1800" dirty="0"/>
              <a:t>, K. Practical Time Series Forecasting with R (2nd ed., pp. 194-200).</a:t>
            </a:r>
          </a:p>
          <a:p>
            <a:r>
              <a:rPr lang="en-US" sz="1800" dirty="0"/>
              <a:t>Hyndman, R., &amp; </a:t>
            </a:r>
            <a:r>
              <a:rPr lang="en-US" sz="1800" dirty="0" err="1"/>
              <a:t>Athanasopoulos</a:t>
            </a:r>
            <a:r>
              <a:rPr lang="en-US" sz="1800" dirty="0"/>
              <a:t>, G. (2018). Forecasting.</a:t>
            </a:r>
            <a:endParaRPr lang="it-IT" sz="1800" dirty="0">
              <a:hlinkClick r:id="rId2"/>
            </a:endParaRPr>
          </a:p>
          <a:p>
            <a:r>
              <a:rPr lang="it-IT" sz="1800" dirty="0">
                <a:hlinkClick r:id="rId2"/>
              </a:rPr>
              <a:t>https://rpubs.com/AlgoritmaAcademy/multiseasonality</a:t>
            </a:r>
            <a:endParaRPr lang="it-IT" sz="1800" dirty="0"/>
          </a:p>
          <a:p>
            <a:r>
              <a:rPr lang="it-IT" sz="1800" dirty="0">
                <a:hlinkClick r:id="rId3"/>
              </a:rPr>
              <a:t>http://mercatoelettrico.org/It/download/DatiStorici.aspx</a:t>
            </a:r>
            <a:r>
              <a:rPr lang="it-IT" sz="1800" dirty="0"/>
              <a:t> </a:t>
            </a:r>
          </a:p>
          <a:p>
            <a:r>
              <a:rPr lang="it-IT" sz="1800" dirty="0">
                <a:hlinkClick r:id="rId4"/>
              </a:rPr>
              <a:t>https://kourentzes.com/forecasting/2017/02/10/forecasting-time-series-with-neural-networks-in-r/</a:t>
            </a:r>
            <a:endParaRPr lang="it-IT" sz="1800" dirty="0"/>
          </a:p>
          <a:p>
            <a:r>
              <a:rPr lang="it-IT" sz="1800" dirty="0">
                <a:hlinkClick r:id="rId5"/>
              </a:rPr>
              <a:t>https://iq.opengenus.org/time-series-prediction-techniques/</a:t>
            </a:r>
            <a:endParaRPr lang="it-IT" sz="1800" dirty="0"/>
          </a:p>
        </p:txBody>
      </p:sp>
    </p:spTree>
    <p:extLst>
      <p:ext uri="{BB962C8B-B14F-4D97-AF65-F5344CB8AC3E}">
        <p14:creationId xmlns:p14="http://schemas.microsoft.com/office/powerpoint/2010/main" val="3175006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A26A81-4169-49C7-AEB7-8291A9A62007}"/>
              </a:ext>
            </a:extLst>
          </p:cNvPr>
          <p:cNvSpPr>
            <a:spLocks noGrp="1"/>
          </p:cNvSpPr>
          <p:nvPr>
            <p:ph type="title"/>
          </p:nvPr>
        </p:nvSpPr>
        <p:spPr>
          <a:xfrm>
            <a:off x="1653363" y="365760"/>
            <a:ext cx="9367203" cy="1072515"/>
          </a:xfrm>
        </p:spPr>
        <p:txBody>
          <a:bodyPr>
            <a:normAutofit/>
          </a:bodyPr>
          <a:lstStyle/>
          <a:p>
            <a:pPr algn="ctr"/>
            <a:r>
              <a:rPr lang="it-IT" b="1" dirty="0">
                <a:solidFill>
                  <a:schemeClr val="accent4"/>
                </a:solidFill>
              </a:rPr>
              <a:t>PREPROCESSING DEI DATI</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egnaposto contenuto 2">
            <a:extLst>
              <a:ext uri="{FF2B5EF4-FFF2-40B4-BE49-F238E27FC236}">
                <a16:creationId xmlns:a16="http://schemas.microsoft.com/office/drawing/2014/main" id="{0FC29C6B-76D6-4B30-BFAD-F7FF29A44FC6}"/>
              </a:ext>
            </a:extLst>
          </p:cNvPr>
          <p:cNvSpPr>
            <a:spLocks noGrp="1"/>
          </p:cNvSpPr>
          <p:nvPr>
            <p:ph idx="1"/>
          </p:nvPr>
        </p:nvSpPr>
        <p:spPr>
          <a:xfrm>
            <a:off x="1210914" y="2069340"/>
            <a:ext cx="9626773" cy="4410960"/>
          </a:xfrm>
        </p:spPr>
        <p:txBody>
          <a:bodyPr anchor="t">
            <a:normAutofit/>
          </a:bodyPr>
          <a:lstStyle/>
          <a:p>
            <a:r>
              <a:rPr lang="it-IT" sz="2400" dirty="0"/>
              <a:t>Dati ricavati dal sito ufficiale del gestore dei mercati energetici (GME)</a:t>
            </a:r>
          </a:p>
          <a:p>
            <a:r>
              <a:rPr lang="it-IT" sz="2400" dirty="0"/>
              <a:t>Concatenazione dei dataset annuali</a:t>
            </a:r>
          </a:p>
          <a:p>
            <a:r>
              <a:rPr lang="it-IT" sz="2400" dirty="0"/>
              <a:t>Aggiunta </a:t>
            </a:r>
            <a:r>
              <a:rPr lang="it-IT" sz="2400" dirty="0" err="1"/>
              <a:t>dummies</a:t>
            </a:r>
            <a:r>
              <a:rPr lang="it-IT" sz="2400" dirty="0"/>
              <a:t> festività</a:t>
            </a:r>
          </a:p>
          <a:p>
            <a:r>
              <a:rPr lang="it-IT" sz="2400" dirty="0"/>
              <a:t>Gestione ora legale e anno bisestile</a:t>
            </a:r>
          </a:p>
          <a:p>
            <a:r>
              <a:rPr lang="it-IT" sz="2400" dirty="0"/>
              <a:t>Gestione </a:t>
            </a:r>
            <a:r>
              <a:rPr lang="it-IT" sz="2400" dirty="0" err="1"/>
              <a:t>outliers</a:t>
            </a:r>
            <a:r>
              <a:rPr lang="it-IT" sz="2400" dirty="0"/>
              <a:t> </a:t>
            </a:r>
          </a:p>
          <a:p>
            <a:r>
              <a:rPr lang="it-IT" sz="2400" dirty="0"/>
              <a:t>Suddivisione Dataset iniziale:</a:t>
            </a:r>
          </a:p>
          <a:p>
            <a:pPr lvl="1"/>
            <a:r>
              <a:rPr lang="it-IT" sz="2000" dirty="0"/>
              <a:t>Training set: anni 2016-2018</a:t>
            </a:r>
          </a:p>
          <a:p>
            <a:pPr lvl="1"/>
            <a:r>
              <a:rPr lang="it-IT" sz="2000" dirty="0"/>
              <a:t>Test set: primi 20 giorni 2019</a:t>
            </a:r>
          </a:p>
          <a:p>
            <a:pPr marL="457200" lvl="1" indent="0">
              <a:buNone/>
            </a:pPr>
            <a:endParaRPr lang="it-IT" sz="2000" dirty="0"/>
          </a:p>
          <a:p>
            <a:r>
              <a:rPr lang="it-IT" sz="2400" dirty="0"/>
              <a:t> Selezione dell’ora 19esima</a:t>
            </a:r>
          </a:p>
          <a:p>
            <a:pPr lvl="1"/>
            <a:endParaRPr lang="it-IT" sz="2000" dirty="0"/>
          </a:p>
        </p:txBody>
      </p:sp>
      <p:pic>
        <p:nvPicPr>
          <p:cNvPr id="6" name="Immagine 5" descr="Immagine che contiene mappa, testo&#10;&#10;Descrizione generata automaticamente">
            <a:extLst>
              <a:ext uri="{FF2B5EF4-FFF2-40B4-BE49-F238E27FC236}">
                <a16:creationId xmlns:a16="http://schemas.microsoft.com/office/drawing/2014/main" id="{0AFFFA3F-EEAC-4424-A7A2-60C088011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7180" y="2872482"/>
            <a:ext cx="5738349" cy="3714750"/>
          </a:xfrm>
          <a:prstGeom prst="rect">
            <a:avLst/>
          </a:prstGeom>
        </p:spPr>
      </p:pic>
    </p:spTree>
    <p:extLst>
      <p:ext uri="{BB962C8B-B14F-4D97-AF65-F5344CB8AC3E}">
        <p14:creationId xmlns:p14="http://schemas.microsoft.com/office/powerpoint/2010/main" val="4107325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BEC98A-3728-41F0-B3B8-071605B97CCD}"/>
              </a:ext>
            </a:extLst>
          </p:cNvPr>
          <p:cNvSpPr>
            <a:spLocks noGrp="1"/>
          </p:cNvSpPr>
          <p:nvPr>
            <p:ph type="title"/>
          </p:nvPr>
        </p:nvSpPr>
        <p:spPr>
          <a:xfrm>
            <a:off x="1653363" y="365759"/>
            <a:ext cx="9367203" cy="1558213"/>
          </a:xfrm>
        </p:spPr>
        <p:txBody>
          <a:bodyPr>
            <a:normAutofit/>
          </a:bodyPr>
          <a:lstStyle/>
          <a:p>
            <a:pPr algn="ctr"/>
            <a:r>
              <a:rPr lang="it-IT" b="1" dirty="0">
                <a:solidFill>
                  <a:schemeClr val="accent4"/>
                </a:solidFill>
              </a:rPr>
              <a:t>TBATS</a:t>
            </a:r>
          </a:p>
        </p:txBody>
      </p:sp>
      <p:sp>
        <p:nvSpPr>
          <p:cNvPr id="55" name="Freeform: Shape 5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Freeform: Shape 5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EF79E6DE-2EB8-4B21-9DDE-2CF1902DFF14}"/>
              </a:ext>
            </a:extLst>
          </p:cNvPr>
          <p:cNvSpPr>
            <a:spLocks noGrp="1"/>
          </p:cNvSpPr>
          <p:nvPr>
            <p:ph idx="1"/>
          </p:nvPr>
        </p:nvSpPr>
        <p:spPr>
          <a:xfrm>
            <a:off x="1285875" y="1923972"/>
            <a:ext cx="9734692" cy="4293948"/>
          </a:xfrm>
        </p:spPr>
        <p:txBody>
          <a:bodyPr anchor="t">
            <a:normAutofit/>
          </a:bodyPr>
          <a:lstStyle/>
          <a:p>
            <a:pPr marL="0" indent="0">
              <a:buNone/>
            </a:pPr>
            <a:endParaRPr lang="it-IT" sz="2400" dirty="0"/>
          </a:p>
          <a:p>
            <a:pPr marL="0" indent="0">
              <a:buNone/>
            </a:pPr>
            <a:endParaRPr lang="it-IT" sz="2400" dirty="0"/>
          </a:p>
        </p:txBody>
      </p:sp>
      <p:pic>
        <p:nvPicPr>
          <p:cNvPr id="5" name="Immagine 4">
            <a:extLst>
              <a:ext uri="{FF2B5EF4-FFF2-40B4-BE49-F238E27FC236}">
                <a16:creationId xmlns:a16="http://schemas.microsoft.com/office/drawing/2014/main" id="{2978204B-A6F9-4B00-BA09-529355BB0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9384" y="1835130"/>
            <a:ext cx="5608173" cy="3128865"/>
          </a:xfrm>
          <a:prstGeom prst="rect">
            <a:avLst/>
          </a:prstGeom>
        </p:spPr>
      </p:pic>
      <p:pic>
        <p:nvPicPr>
          <p:cNvPr id="8" name="Immagine 7">
            <a:extLst>
              <a:ext uri="{FF2B5EF4-FFF2-40B4-BE49-F238E27FC236}">
                <a16:creationId xmlns:a16="http://schemas.microsoft.com/office/drawing/2014/main" id="{09453FAE-51C3-45C0-A1F4-40D5A9DD85A4}"/>
              </a:ext>
            </a:extLst>
          </p:cNvPr>
          <p:cNvPicPr>
            <a:picLocks noChangeAspect="1"/>
          </p:cNvPicPr>
          <p:nvPr/>
        </p:nvPicPr>
        <p:blipFill>
          <a:blip r:embed="rId3"/>
          <a:stretch>
            <a:fillRect/>
          </a:stretch>
        </p:blipFill>
        <p:spPr>
          <a:xfrm>
            <a:off x="141499" y="4126731"/>
            <a:ext cx="6128106" cy="2526214"/>
          </a:xfrm>
          <a:prstGeom prst="rect">
            <a:avLst/>
          </a:prstGeom>
        </p:spPr>
      </p:pic>
      <p:sp>
        <p:nvSpPr>
          <p:cNvPr id="4" name="CasellaDiTesto 3">
            <a:extLst>
              <a:ext uri="{FF2B5EF4-FFF2-40B4-BE49-F238E27FC236}">
                <a16:creationId xmlns:a16="http://schemas.microsoft.com/office/drawing/2014/main" id="{6CF7F988-7033-41C8-9288-D4EE8D663D87}"/>
              </a:ext>
            </a:extLst>
          </p:cNvPr>
          <p:cNvSpPr txBox="1"/>
          <p:nvPr/>
        </p:nvSpPr>
        <p:spPr>
          <a:xfrm>
            <a:off x="1171433" y="1902630"/>
            <a:ext cx="5098172" cy="203132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Totalmente automatizzato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l-GR"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λ</a:t>
            </a:r>
            <a:r>
              <a:rPr kumimoji="0" lang="it-IT"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di BOX-COX=0.969</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ARMA(1,4) sugli errori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CasellaDiTesto 6">
            <a:extLst>
              <a:ext uri="{FF2B5EF4-FFF2-40B4-BE49-F238E27FC236}">
                <a16:creationId xmlns:a16="http://schemas.microsoft.com/office/drawing/2014/main" id="{7522D536-D709-48D3-AA5B-2FB57AF63807}"/>
              </a:ext>
            </a:extLst>
          </p:cNvPr>
          <p:cNvSpPr txBox="1"/>
          <p:nvPr/>
        </p:nvSpPr>
        <p:spPr>
          <a:xfrm>
            <a:off x="7102136" y="5166358"/>
            <a:ext cx="4634144"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3 coppie di Fourier con periodo m=7</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5 coppie di Fourier con periodo m=365.33</a:t>
            </a:r>
          </a:p>
        </p:txBody>
      </p:sp>
    </p:spTree>
    <p:extLst>
      <p:ext uri="{BB962C8B-B14F-4D97-AF65-F5344CB8AC3E}">
        <p14:creationId xmlns:p14="http://schemas.microsoft.com/office/powerpoint/2010/main" val="29482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A26A81-4169-49C7-AEB7-8291A9A62007}"/>
              </a:ext>
            </a:extLst>
          </p:cNvPr>
          <p:cNvSpPr>
            <a:spLocks noGrp="1"/>
          </p:cNvSpPr>
          <p:nvPr>
            <p:ph type="title"/>
          </p:nvPr>
        </p:nvSpPr>
        <p:spPr>
          <a:xfrm>
            <a:off x="1653363" y="365760"/>
            <a:ext cx="9367203" cy="1072515"/>
          </a:xfrm>
        </p:spPr>
        <p:txBody>
          <a:bodyPr>
            <a:normAutofit/>
          </a:bodyPr>
          <a:lstStyle/>
          <a:p>
            <a:pPr algn="ctr"/>
            <a:r>
              <a:rPr lang="it-IT" b="1" dirty="0">
                <a:solidFill>
                  <a:schemeClr val="accent4"/>
                </a:solidFill>
              </a:rPr>
              <a:t>TBATS FORECASTING</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Tabella 6">
            <a:extLst>
              <a:ext uri="{FF2B5EF4-FFF2-40B4-BE49-F238E27FC236}">
                <a16:creationId xmlns:a16="http://schemas.microsoft.com/office/drawing/2014/main" id="{08DF1836-D2E4-4D01-ACC5-2C7A2A8D3012}"/>
              </a:ext>
            </a:extLst>
          </p:cNvPr>
          <p:cNvGraphicFramePr>
            <a:graphicFrameLocks noGrp="1"/>
          </p:cNvGraphicFramePr>
          <p:nvPr/>
        </p:nvGraphicFramePr>
        <p:xfrm>
          <a:off x="485827" y="4611049"/>
          <a:ext cx="4075836" cy="1183430"/>
        </p:xfrm>
        <a:graphic>
          <a:graphicData uri="http://schemas.openxmlformats.org/drawingml/2006/table">
            <a:tbl>
              <a:tblPr firstRow="1" bandRow="1">
                <a:tableStyleId>{00A15C55-8517-42AA-B614-E9B94910E393}</a:tableStyleId>
              </a:tblPr>
              <a:tblGrid>
                <a:gridCol w="1358612">
                  <a:extLst>
                    <a:ext uri="{9D8B030D-6E8A-4147-A177-3AD203B41FA5}">
                      <a16:colId xmlns:a16="http://schemas.microsoft.com/office/drawing/2014/main" val="4219294159"/>
                    </a:ext>
                  </a:extLst>
                </a:gridCol>
                <a:gridCol w="1358612">
                  <a:extLst>
                    <a:ext uri="{9D8B030D-6E8A-4147-A177-3AD203B41FA5}">
                      <a16:colId xmlns:a16="http://schemas.microsoft.com/office/drawing/2014/main" val="1086289181"/>
                    </a:ext>
                  </a:extLst>
                </a:gridCol>
                <a:gridCol w="1358612">
                  <a:extLst>
                    <a:ext uri="{9D8B030D-6E8A-4147-A177-3AD203B41FA5}">
                      <a16:colId xmlns:a16="http://schemas.microsoft.com/office/drawing/2014/main" val="3747201212"/>
                    </a:ext>
                  </a:extLst>
                </a:gridCol>
              </a:tblGrid>
              <a:tr h="382909">
                <a:tc>
                  <a:txBody>
                    <a:bodyPr/>
                    <a:lstStyle/>
                    <a:p>
                      <a:endParaRPr lang="it-IT" dirty="0"/>
                    </a:p>
                  </a:txBody>
                  <a:tcPr/>
                </a:tc>
                <a:tc>
                  <a:txBody>
                    <a:bodyPr/>
                    <a:lstStyle/>
                    <a:p>
                      <a:r>
                        <a:rPr lang="it-IT" dirty="0"/>
                        <a:t>MAE </a:t>
                      </a:r>
                    </a:p>
                  </a:txBody>
                  <a:tcPr/>
                </a:tc>
                <a:tc>
                  <a:txBody>
                    <a:bodyPr/>
                    <a:lstStyle/>
                    <a:p>
                      <a:r>
                        <a:rPr lang="it-IT" dirty="0"/>
                        <a:t>MAPE</a:t>
                      </a:r>
                    </a:p>
                  </a:txBody>
                  <a:tcPr/>
                </a:tc>
                <a:extLst>
                  <a:ext uri="{0D108BD9-81ED-4DB2-BD59-A6C34878D82A}">
                    <a16:rowId xmlns:a16="http://schemas.microsoft.com/office/drawing/2014/main" val="2674296009"/>
                  </a:ext>
                </a:extLst>
              </a:tr>
              <a:tr h="434761">
                <a:tc>
                  <a:txBody>
                    <a:bodyPr/>
                    <a:lstStyle/>
                    <a:p>
                      <a:r>
                        <a:rPr lang="it-IT" dirty="0"/>
                        <a:t>TRAINING</a:t>
                      </a:r>
                    </a:p>
                  </a:txBody>
                  <a:tcPr/>
                </a:tc>
                <a:tc>
                  <a:txBody>
                    <a:bodyPr/>
                    <a:lstStyle/>
                    <a:p>
                      <a:r>
                        <a:rPr lang="it-IT" dirty="0"/>
                        <a:t>5.17</a:t>
                      </a:r>
                    </a:p>
                  </a:txBody>
                  <a:tcPr/>
                </a:tc>
                <a:tc>
                  <a:txBody>
                    <a:bodyPr/>
                    <a:lstStyle/>
                    <a:p>
                      <a:r>
                        <a:rPr lang="it-IT" dirty="0"/>
                        <a:t>8.41 %</a:t>
                      </a:r>
                    </a:p>
                  </a:txBody>
                  <a:tcPr/>
                </a:tc>
                <a:extLst>
                  <a:ext uri="{0D108BD9-81ED-4DB2-BD59-A6C34878D82A}">
                    <a16:rowId xmlns:a16="http://schemas.microsoft.com/office/drawing/2014/main" val="3179524792"/>
                  </a:ext>
                </a:extLst>
              </a:tr>
              <a:tr h="331814">
                <a:tc>
                  <a:txBody>
                    <a:bodyPr/>
                    <a:lstStyle/>
                    <a:p>
                      <a:r>
                        <a:rPr lang="it-IT" dirty="0"/>
                        <a:t>TEST</a:t>
                      </a:r>
                    </a:p>
                  </a:txBody>
                  <a:tcPr/>
                </a:tc>
                <a:tc>
                  <a:txBody>
                    <a:bodyPr/>
                    <a:lstStyle/>
                    <a:p>
                      <a:r>
                        <a:rPr lang="it-IT" dirty="0"/>
                        <a:t>6.76</a:t>
                      </a:r>
                    </a:p>
                  </a:txBody>
                  <a:tcPr/>
                </a:tc>
                <a:tc>
                  <a:txBody>
                    <a:bodyPr/>
                    <a:lstStyle/>
                    <a:p>
                      <a:r>
                        <a:rPr lang="it-IT" dirty="0"/>
                        <a:t>8.21 %</a:t>
                      </a:r>
                    </a:p>
                  </a:txBody>
                  <a:tcPr/>
                </a:tc>
                <a:extLst>
                  <a:ext uri="{0D108BD9-81ED-4DB2-BD59-A6C34878D82A}">
                    <a16:rowId xmlns:a16="http://schemas.microsoft.com/office/drawing/2014/main" val="3479841139"/>
                  </a:ext>
                </a:extLst>
              </a:tr>
            </a:tbl>
          </a:graphicData>
        </a:graphic>
      </p:graphicFrame>
      <p:pic>
        <p:nvPicPr>
          <p:cNvPr id="15" name="Segnaposto contenuto 14">
            <a:extLst>
              <a:ext uri="{FF2B5EF4-FFF2-40B4-BE49-F238E27FC236}">
                <a16:creationId xmlns:a16="http://schemas.microsoft.com/office/drawing/2014/main" id="{6026547A-A07D-46DB-B691-99545C03A8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3218" y="1818322"/>
            <a:ext cx="6768485" cy="2792727"/>
          </a:xfrm>
        </p:spPr>
      </p:pic>
    </p:spTree>
    <p:extLst>
      <p:ext uri="{BB962C8B-B14F-4D97-AF65-F5344CB8AC3E}">
        <p14:creationId xmlns:p14="http://schemas.microsoft.com/office/powerpoint/2010/main" val="1724085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A26A81-4169-49C7-AEB7-8291A9A62007}"/>
              </a:ext>
            </a:extLst>
          </p:cNvPr>
          <p:cNvSpPr>
            <a:spLocks noGrp="1"/>
          </p:cNvSpPr>
          <p:nvPr>
            <p:ph type="title"/>
          </p:nvPr>
        </p:nvSpPr>
        <p:spPr>
          <a:xfrm>
            <a:off x="1653363" y="365760"/>
            <a:ext cx="9367203" cy="1072515"/>
          </a:xfrm>
        </p:spPr>
        <p:txBody>
          <a:bodyPr>
            <a:normAutofit/>
          </a:bodyPr>
          <a:lstStyle/>
          <a:p>
            <a:pPr algn="ctr"/>
            <a:r>
              <a:rPr lang="it-IT" b="1" dirty="0">
                <a:solidFill>
                  <a:schemeClr val="accent4"/>
                </a:solidFill>
              </a:rPr>
              <a:t>ARIMA CON SINUSOIDI</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Segnaposto contenuto 6" descr="Immagine che contiene mappa, testo&#10;&#10;Descrizione generata automaticamente">
            <a:extLst>
              <a:ext uri="{FF2B5EF4-FFF2-40B4-BE49-F238E27FC236}">
                <a16:creationId xmlns:a16="http://schemas.microsoft.com/office/drawing/2014/main" id="{847B228A-DBEF-48BC-B31F-812ED41C9A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752" y="4036150"/>
            <a:ext cx="5742457" cy="2369380"/>
          </a:xfrm>
        </p:spPr>
      </p:pic>
      <p:pic>
        <p:nvPicPr>
          <p:cNvPr id="13" name="Immagine 12">
            <a:extLst>
              <a:ext uri="{FF2B5EF4-FFF2-40B4-BE49-F238E27FC236}">
                <a16:creationId xmlns:a16="http://schemas.microsoft.com/office/drawing/2014/main" id="{B28802E0-C507-45E4-B48A-BF6E6129C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7621" y="1804035"/>
            <a:ext cx="5952889" cy="2456207"/>
          </a:xfrm>
          <a:prstGeom prst="rect">
            <a:avLst/>
          </a:prstGeom>
        </p:spPr>
      </p:pic>
      <p:sp>
        <p:nvSpPr>
          <p:cNvPr id="3" name="CasellaDiTesto 2">
            <a:extLst>
              <a:ext uri="{FF2B5EF4-FFF2-40B4-BE49-F238E27FC236}">
                <a16:creationId xmlns:a16="http://schemas.microsoft.com/office/drawing/2014/main" id="{C0DCA777-15D0-4415-9716-F0C08D15677E}"/>
              </a:ext>
            </a:extLst>
          </p:cNvPr>
          <p:cNvSpPr txBox="1"/>
          <p:nvPr/>
        </p:nvSpPr>
        <p:spPr>
          <a:xfrm>
            <a:off x="1074198" y="2148396"/>
            <a:ext cx="4492101" cy="175432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Approccio alternativo a TBATS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Viene selezionato il modello che minimizza l’AIC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CasellaDiTesto 3">
            <a:extLst>
              <a:ext uri="{FF2B5EF4-FFF2-40B4-BE49-F238E27FC236}">
                <a16:creationId xmlns:a16="http://schemas.microsoft.com/office/drawing/2014/main" id="{1C30148B-F2DB-4BF7-82DA-E6EFE7F4301F}"/>
              </a:ext>
            </a:extLst>
          </p:cNvPr>
          <p:cNvSpPr txBox="1"/>
          <p:nvPr/>
        </p:nvSpPr>
        <p:spPr>
          <a:xfrm>
            <a:off x="6977849" y="4714043"/>
            <a:ext cx="4953739" cy="175432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3 coppie di Fourier con periodo 7</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3 coppie di Fourier con periodo 365</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ARMA(2,1,2) sugli errori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07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A26A81-4169-49C7-AEB7-8291A9A62007}"/>
              </a:ext>
            </a:extLst>
          </p:cNvPr>
          <p:cNvSpPr>
            <a:spLocks noGrp="1"/>
          </p:cNvSpPr>
          <p:nvPr>
            <p:ph type="title"/>
          </p:nvPr>
        </p:nvSpPr>
        <p:spPr>
          <a:xfrm>
            <a:off x="1653363" y="365760"/>
            <a:ext cx="9367203" cy="1072515"/>
          </a:xfrm>
        </p:spPr>
        <p:txBody>
          <a:bodyPr>
            <a:normAutofit/>
          </a:bodyPr>
          <a:lstStyle/>
          <a:p>
            <a:pPr algn="ctr"/>
            <a:r>
              <a:rPr lang="it-IT" b="1" dirty="0">
                <a:solidFill>
                  <a:schemeClr val="accent4"/>
                </a:solidFill>
              </a:rPr>
              <a:t>ARIMA FORECASTING</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6" name="Tabella 16">
            <a:extLst>
              <a:ext uri="{FF2B5EF4-FFF2-40B4-BE49-F238E27FC236}">
                <a16:creationId xmlns:a16="http://schemas.microsoft.com/office/drawing/2014/main" id="{019A93DB-7C93-409E-9963-DE1566D83968}"/>
              </a:ext>
            </a:extLst>
          </p:cNvPr>
          <p:cNvGraphicFramePr>
            <a:graphicFrameLocks noGrp="1"/>
          </p:cNvGraphicFramePr>
          <p:nvPr>
            <p:ph idx="1"/>
          </p:nvPr>
        </p:nvGraphicFramePr>
        <p:xfrm>
          <a:off x="230274" y="4644042"/>
          <a:ext cx="4482111" cy="1097280"/>
        </p:xfrm>
        <a:graphic>
          <a:graphicData uri="http://schemas.openxmlformats.org/drawingml/2006/table">
            <a:tbl>
              <a:tblPr firstRow="1" bandRow="1">
                <a:tableStyleId>{00A15C55-8517-42AA-B614-E9B94910E393}</a:tableStyleId>
              </a:tblPr>
              <a:tblGrid>
                <a:gridCol w="1494037">
                  <a:extLst>
                    <a:ext uri="{9D8B030D-6E8A-4147-A177-3AD203B41FA5}">
                      <a16:colId xmlns:a16="http://schemas.microsoft.com/office/drawing/2014/main" val="1631084036"/>
                    </a:ext>
                  </a:extLst>
                </a:gridCol>
                <a:gridCol w="1494037">
                  <a:extLst>
                    <a:ext uri="{9D8B030D-6E8A-4147-A177-3AD203B41FA5}">
                      <a16:colId xmlns:a16="http://schemas.microsoft.com/office/drawing/2014/main" val="3450872070"/>
                    </a:ext>
                  </a:extLst>
                </a:gridCol>
                <a:gridCol w="1494037">
                  <a:extLst>
                    <a:ext uri="{9D8B030D-6E8A-4147-A177-3AD203B41FA5}">
                      <a16:colId xmlns:a16="http://schemas.microsoft.com/office/drawing/2014/main" val="1324940704"/>
                    </a:ext>
                  </a:extLst>
                </a:gridCol>
              </a:tblGrid>
              <a:tr h="358571">
                <a:tc>
                  <a:txBody>
                    <a:bodyPr/>
                    <a:lstStyle/>
                    <a:p>
                      <a:endParaRPr lang="it-IT"/>
                    </a:p>
                  </a:txBody>
                  <a:tcPr/>
                </a:tc>
                <a:tc>
                  <a:txBody>
                    <a:bodyPr/>
                    <a:lstStyle/>
                    <a:p>
                      <a:r>
                        <a:rPr lang="it-IT" dirty="0"/>
                        <a:t>MAE </a:t>
                      </a:r>
                    </a:p>
                  </a:txBody>
                  <a:tcPr/>
                </a:tc>
                <a:tc>
                  <a:txBody>
                    <a:bodyPr/>
                    <a:lstStyle/>
                    <a:p>
                      <a:r>
                        <a:rPr lang="it-IT" dirty="0"/>
                        <a:t>MAPE</a:t>
                      </a:r>
                    </a:p>
                  </a:txBody>
                  <a:tcPr/>
                </a:tc>
                <a:extLst>
                  <a:ext uri="{0D108BD9-81ED-4DB2-BD59-A6C34878D82A}">
                    <a16:rowId xmlns:a16="http://schemas.microsoft.com/office/drawing/2014/main" val="2250120877"/>
                  </a:ext>
                </a:extLst>
              </a:tr>
              <a:tr h="358571">
                <a:tc>
                  <a:txBody>
                    <a:bodyPr/>
                    <a:lstStyle/>
                    <a:p>
                      <a:r>
                        <a:rPr lang="it-IT" dirty="0"/>
                        <a:t>TRAINING</a:t>
                      </a:r>
                    </a:p>
                  </a:txBody>
                  <a:tcPr/>
                </a:tc>
                <a:tc>
                  <a:txBody>
                    <a:bodyPr/>
                    <a:lstStyle/>
                    <a:p>
                      <a:r>
                        <a:rPr lang="it-IT" dirty="0"/>
                        <a:t>5.13</a:t>
                      </a:r>
                    </a:p>
                  </a:txBody>
                  <a:tcPr/>
                </a:tc>
                <a:tc>
                  <a:txBody>
                    <a:bodyPr/>
                    <a:lstStyle/>
                    <a:p>
                      <a:r>
                        <a:rPr lang="it-IT" dirty="0"/>
                        <a:t>8.3 %</a:t>
                      </a:r>
                    </a:p>
                  </a:txBody>
                  <a:tcPr/>
                </a:tc>
                <a:extLst>
                  <a:ext uri="{0D108BD9-81ED-4DB2-BD59-A6C34878D82A}">
                    <a16:rowId xmlns:a16="http://schemas.microsoft.com/office/drawing/2014/main" val="2038432305"/>
                  </a:ext>
                </a:extLst>
              </a:tr>
              <a:tr h="358571">
                <a:tc>
                  <a:txBody>
                    <a:bodyPr/>
                    <a:lstStyle/>
                    <a:p>
                      <a:r>
                        <a:rPr lang="it-IT" dirty="0"/>
                        <a:t>TEST</a:t>
                      </a:r>
                    </a:p>
                  </a:txBody>
                  <a:tcPr/>
                </a:tc>
                <a:tc>
                  <a:txBody>
                    <a:bodyPr/>
                    <a:lstStyle/>
                    <a:p>
                      <a:r>
                        <a:rPr lang="it-IT" dirty="0"/>
                        <a:t>9.2</a:t>
                      </a:r>
                    </a:p>
                  </a:txBody>
                  <a:tcPr/>
                </a:tc>
                <a:tc>
                  <a:txBody>
                    <a:bodyPr/>
                    <a:lstStyle/>
                    <a:p>
                      <a:r>
                        <a:rPr lang="it-IT" dirty="0"/>
                        <a:t>11.15 %</a:t>
                      </a:r>
                    </a:p>
                  </a:txBody>
                  <a:tcPr/>
                </a:tc>
                <a:extLst>
                  <a:ext uri="{0D108BD9-81ED-4DB2-BD59-A6C34878D82A}">
                    <a16:rowId xmlns:a16="http://schemas.microsoft.com/office/drawing/2014/main" val="211070984"/>
                  </a:ext>
                </a:extLst>
              </a:tr>
            </a:tbl>
          </a:graphicData>
        </a:graphic>
      </p:graphicFrame>
      <p:pic>
        <p:nvPicPr>
          <p:cNvPr id="5" name="Immagine 4">
            <a:extLst>
              <a:ext uri="{FF2B5EF4-FFF2-40B4-BE49-F238E27FC236}">
                <a16:creationId xmlns:a16="http://schemas.microsoft.com/office/drawing/2014/main" id="{C23F1003-F067-407A-A8B9-3FF647B05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2658" y="1804035"/>
            <a:ext cx="7148688" cy="2949602"/>
          </a:xfrm>
          <a:prstGeom prst="rect">
            <a:avLst/>
          </a:prstGeom>
        </p:spPr>
      </p:pic>
    </p:spTree>
    <p:extLst>
      <p:ext uri="{BB962C8B-B14F-4D97-AF65-F5344CB8AC3E}">
        <p14:creationId xmlns:p14="http://schemas.microsoft.com/office/powerpoint/2010/main" val="1319751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71DAA4-C389-4936-B019-676CF5E4A831}"/>
              </a:ext>
            </a:extLst>
          </p:cNvPr>
          <p:cNvSpPr>
            <a:spLocks noGrp="1"/>
          </p:cNvSpPr>
          <p:nvPr>
            <p:ph type="title"/>
          </p:nvPr>
        </p:nvSpPr>
        <p:spPr>
          <a:xfrm>
            <a:off x="1653363" y="365760"/>
            <a:ext cx="9367203" cy="1188720"/>
          </a:xfrm>
        </p:spPr>
        <p:txBody>
          <a:bodyPr>
            <a:normAutofit/>
          </a:bodyPr>
          <a:lstStyle/>
          <a:p>
            <a:pPr algn="ctr"/>
            <a:r>
              <a:rPr lang="it-IT" b="1" dirty="0">
                <a:solidFill>
                  <a:schemeClr val="accent4"/>
                </a:solidFill>
              </a:rPr>
              <a:t>MODELLO ETS (A,N,N) CON STL</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Segnaposto contenuto 5">
            <a:extLst>
              <a:ext uri="{FF2B5EF4-FFF2-40B4-BE49-F238E27FC236}">
                <a16:creationId xmlns:a16="http://schemas.microsoft.com/office/drawing/2014/main" id="{32C8F7A8-3BC5-4B66-B96E-AC8C0C272C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634" y="1920240"/>
            <a:ext cx="5830792" cy="4351338"/>
          </a:xfrm>
        </p:spPr>
      </p:pic>
      <p:pic>
        <p:nvPicPr>
          <p:cNvPr id="9" name="Immagine 8">
            <a:extLst>
              <a:ext uri="{FF2B5EF4-FFF2-40B4-BE49-F238E27FC236}">
                <a16:creationId xmlns:a16="http://schemas.microsoft.com/office/drawing/2014/main" id="{9DDA19E9-696B-424A-8AE1-A9C933BF7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109" y="1920240"/>
            <a:ext cx="5973366" cy="4351338"/>
          </a:xfrm>
          <a:prstGeom prst="rect">
            <a:avLst/>
          </a:prstGeom>
        </p:spPr>
      </p:pic>
    </p:spTree>
    <p:extLst>
      <p:ext uri="{BB962C8B-B14F-4D97-AF65-F5344CB8AC3E}">
        <p14:creationId xmlns:p14="http://schemas.microsoft.com/office/powerpoint/2010/main" val="4043983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6CD12A-33E8-4120-9D1D-DE3447F622B7}"/>
              </a:ext>
            </a:extLst>
          </p:cNvPr>
          <p:cNvSpPr>
            <a:spLocks noGrp="1"/>
          </p:cNvSpPr>
          <p:nvPr>
            <p:ph type="title"/>
          </p:nvPr>
        </p:nvSpPr>
        <p:spPr>
          <a:xfrm>
            <a:off x="1653363" y="365760"/>
            <a:ext cx="9367203" cy="1188720"/>
          </a:xfrm>
        </p:spPr>
        <p:txBody>
          <a:bodyPr>
            <a:normAutofit/>
          </a:bodyPr>
          <a:lstStyle/>
          <a:p>
            <a:pPr algn="ctr"/>
            <a:r>
              <a:rPr lang="it-IT" b="1" dirty="0">
                <a:solidFill>
                  <a:schemeClr val="accent4"/>
                </a:solidFill>
              </a:rPr>
              <a:t>PREVISIONE MODELLO ETS CON STL</a:t>
            </a:r>
            <a:endParaRPr lang="it-IT"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6" name="Tabella 6">
            <a:extLst>
              <a:ext uri="{FF2B5EF4-FFF2-40B4-BE49-F238E27FC236}">
                <a16:creationId xmlns:a16="http://schemas.microsoft.com/office/drawing/2014/main" id="{E0DDC0C9-5431-4A85-A366-42899DE8C6FD}"/>
              </a:ext>
            </a:extLst>
          </p:cNvPr>
          <p:cNvGraphicFramePr>
            <a:graphicFrameLocks noGrp="1"/>
          </p:cNvGraphicFramePr>
          <p:nvPr>
            <p:extLst>
              <p:ext uri="{D42A27DB-BD31-4B8C-83A1-F6EECF244321}">
                <p14:modId xmlns:p14="http://schemas.microsoft.com/office/powerpoint/2010/main" val="2455064971"/>
              </p:ext>
            </p:extLst>
          </p:nvPr>
        </p:nvGraphicFramePr>
        <p:xfrm>
          <a:off x="7581277" y="3697771"/>
          <a:ext cx="4350522" cy="1154097"/>
        </p:xfrm>
        <a:graphic>
          <a:graphicData uri="http://schemas.openxmlformats.org/drawingml/2006/table">
            <a:tbl>
              <a:tblPr firstRow="1" bandRow="1">
                <a:tableStyleId>{00A15C55-8517-42AA-B614-E9B94910E393}</a:tableStyleId>
              </a:tblPr>
              <a:tblGrid>
                <a:gridCol w="1450174">
                  <a:extLst>
                    <a:ext uri="{9D8B030D-6E8A-4147-A177-3AD203B41FA5}">
                      <a16:colId xmlns:a16="http://schemas.microsoft.com/office/drawing/2014/main" val="2824844322"/>
                    </a:ext>
                  </a:extLst>
                </a:gridCol>
                <a:gridCol w="1450174">
                  <a:extLst>
                    <a:ext uri="{9D8B030D-6E8A-4147-A177-3AD203B41FA5}">
                      <a16:colId xmlns:a16="http://schemas.microsoft.com/office/drawing/2014/main" val="2302393399"/>
                    </a:ext>
                  </a:extLst>
                </a:gridCol>
                <a:gridCol w="1450174">
                  <a:extLst>
                    <a:ext uri="{9D8B030D-6E8A-4147-A177-3AD203B41FA5}">
                      <a16:colId xmlns:a16="http://schemas.microsoft.com/office/drawing/2014/main" val="2635336728"/>
                    </a:ext>
                  </a:extLst>
                </a:gridCol>
              </a:tblGrid>
              <a:tr h="384699">
                <a:tc>
                  <a:txBody>
                    <a:bodyPr/>
                    <a:lstStyle/>
                    <a:p>
                      <a:endParaRPr lang="it-IT" dirty="0"/>
                    </a:p>
                  </a:txBody>
                  <a:tcPr/>
                </a:tc>
                <a:tc>
                  <a:txBody>
                    <a:bodyPr/>
                    <a:lstStyle/>
                    <a:p>
                      <a:r>
                        <a:rPr lang="it-IT" dirty="0"/>
                        <a:t>MAE</a:t>
                      </a:r>
                    </a:p>
                  </a:txBody>
                  <a:tcPr/>
                </a:tc>
                <a:tc>
                  <a:txBody>
                    <a:bodyPr/>
                    <a:lstStyle/>
                    <a:p>
                      <a:r>
                        <a:rPr lang="it-IT" dirty="0"/>
                        <a:t>MAPE</a:t>
                      </a:r>
                    </a:p>
                  </a:txBody>
                  <a:tcPr/>
                </a:tc>
                <a:extLst>
                  <a:ext uri="{0D108BD9-81ED-4DB2-BD59-A6C34878D82A}">
                    <a16:rowId xmlns:a16="http://schemas.microsoft.com/office/drawing/2014/main" val="3178794505"/>
                  </a:ext>
                </a:extLst>
              </a:tr>
              <a:tr h="384699">
                <a:tc>
                  <a:txBody>
                    <a:bodyPr/>
                    <a:lstStyle/>
                    <a:p>
                      <a:r>
                        <a:rPr lang="it-IT" dirty="0"/>
                        <a:t>TRAINING</a:t>
                      </a:r>
                    </a:p>
                  </a:txBody>
                  <a:tcPr/>
                </a:tc>
                <a:tc>
                  <a:txBody>
                    <a:bodyPr/>
                    <a:lstStyle/>
                    <a:p>
                      <a:r>
                        <a:rPr lang="it-IT" dirty="0"/>
                        <a:t>3.45</a:t>
                      </a:r>
                    </a:p>
                  </a:txBody>
                  <a:tcPr/>
                </a:tc>
                <a:tc>
                  <a:txBody>
                    <a:bodyPr/>
                    <a:lstStyle/>
                    <a:p>
                      <a:r>
                        <a:rPr lang="it-IT" dirty="0"/>
                        <a:t>7.32 %</a:t>
                      </a:r>
                    </a:p>
                  </a:txBody>
                  <a:tcPr/>
                </a:tc>
                <a:extLst>
                  <a:ext uri="{0D108BD9-81ED-4DB2-BD59-A6C34878D82A}">
                    <a16:rowId xmlns:a16="http://schemas.microsoft.com/office/drawing/2014/main" val="2476639181"/>
                  </a:ext>
                </a:extLst>
              </a:tr>
              <a:tr h="384699">
                <a:tc>
                  <a:txBody>
                    <a:bodyPr/>
                    <a:lstStyle/>
                    <a:p>
                      <a:r>
                        <a:rPr lang="it-IT" dirty="0"/>
                        <a:t>TEST</a:t>
                      </a:r>
                    </a:p>
                  </a:txBody>
                  <a:tcPr/>
                </a:tc>
                <a:tc>
                  <a:txBody>
                    <a:bodyPr/>
                    <a:lstStyle/>
                    <a:p>
                      <a:r>
                        <a:rPr lang="it-IT" dirty="0"/>
                        <a:t>2.81</a:t>
                      </a:r>
                    </a:p>
                  </a:txBody>
                  <a:tcPr/>
                </a:tc>
                <a:tc>
                  <a:txBody>
                    <a:bodyPr/>
                    <a:lstStyle/>
                    <a:p>
                      <a:r>
                        <a:rPr lang="it-IT" dirty="0"/>
                        <a:t>6.81%</a:t>
                      </a:r>
                    </a:p>
                  </a:txBody>
                  <a:tcPr/>
                </a:tc>
                <a:extLst>
                  <a:ext uri="{0D108BD9-81ED-4DB2-BD59-A6C34878D82A}">
                    <a16:rowId xmlns:a16="http://schemas.microsoft.com/office/drawing/2014/main" val="1701028068"/>
                  </a:ext>
                </a:extLst>
              </a:tr>
            </a:tbl>
          </a:graphicData>
        </a:graphic>
      </p:graphicFrame>
      <p:pic>
        <p:nvPicPr>
          <p:cNvPr id="9" name="Segnaposto contenuto 8" descr="Immagine che contiene screenshot&#10;&#10;Descrizione generata automaticamente">
            <a:extLst>
              <a:ext uri="{FF2B5EF4-FFF2-40B4-BE49-F238E27FC236}">
                <a16:creationId xmlns:a16="http://schemas.microsoft.com/office/drawing/2014/main" id="{8002E990-09A9-4F43-8AE2-C0236A054F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5242" y="1865682"/>
            <a:ext cx="6199585" cy="4626557"/>
          </a:xfrm>
        </p:spPr>
      </p:pic>
    </p:spTree>
    <p:extLst>
      <p:ext uri="{BB962C8B-B14F-4D97-AF65-F5344CB8AC3E}">
        <p14:creationId xmlns:p14="http://schemas.microsoft.com/office/powerpoint/2010/main" val="324895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49ECA3-8201-4EDC-8FFF-7FFA5E2ED0A0}"/>
              </a:ext>
            </a:extLst>
          </p:cNvPr>
          <p:cNvSpPr>
            <a:spLocks noGrp="1"/>
          </p:cNvSpPr>
          <p:nvPr>
            <p:ph type="title"/>
          </p:nvPr>
        </p:nvSpPr>
        <p:spPr>
          <a:xfrm>
            <a:off x="1653363" y="365760"/>
            <a:ext cx="9367203" cy="1188720"/>
          </a:xfrm>
        </p:spPr>
        <p:txBody>
          <a:bodyPr>
            <a:normAutofit/>
          </a:bodyPr>
          <a:lstStyle/>
          <a:p>
            <a:pPr algn="ctr"/>
            <a:r>
              <a:rPr lang="it-IT" b="1" dirty="0">
                <a:solidFill>
                  <a:schemeClr val="accent4"/>
                </a:solidFill>
              </a:rPr>
              <a:t>MODELLO ARIMA (4,1,2) CON STL</a:t>
            </a:r>
            <a:endParaRPr lang="it-IT"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Segnaposto contenuto 6">
            <a:extLst>
              <a:ext uri="{FF2B5EF4-FFF2-40B4-BE49-F238E27FC236}">
                <a16:creationId xmlns:a16="http://schemas.microsoft.com/office/drawing/2014/main" id="{C473FA7E-5DE4-4C11-B772-3521D3AEBE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749" y="1714326"/>
            <a:ext cx="6296077" cy="4894437"/>
          </a:xfrm>
        </p:spPr>
      </p:pic>
      <p:pic>
        <p:nvPicPr>
          <p:cNvPr id="13" name="Immagine 12">
            <a:extLst>
              <a:ext uri="{FF2B5EF4-FFF2-40B4-BE49-F238E27FC236}">
                <a16:creationId xmlns:a16="http://schemas.microsoft.com/office/drawing/2014/main" id="{E93A562A-3DD6-4D62-A4AD-F03D3BF3C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2799" y="1714326"/>
            <a:ext cx="5188103" cy="4894437"/>
          </a:xfrm>
          <a:prstGeom prst="rect">
            <a:avLst/>
          </a:prstGeom>
        </p:spPr>
      </p:pic>
    </p:spTree>
    <p:extLst>
      <p:ext uri="{BB962C8B-B14F-4D97-AF65-F5344CB8AC3E}">
        <p14:creationId xmlns:p14="http://schemas.microsoft.com/office/powerpoint/2010/main" val="188550117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445</Words>
  <Application>Microsoft Office PowerPoint</Application>
  <PresentationFormat>Widescreen</PresentationFormat>
  <Paragraphs>120</Paragraphs>
  <Slides>18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18</vt:i4>
      </vt:variant>
    </vt:vector>
  </HeadingPairs>
  <TitlesOfParts>
    <vt:vector size="22" baseType="lpstr">
      <vt:lpstr>Arial</vt:lpstr>
      <vt:lpstr>Calibri</vt:lpstr>
      <vt:lpstr>Calibri Light</vt:lpstr>
      <vt:lpstr>Tema di Office</vt:lpstr>
      <vt:lpstr>ELECTRICITY TIME SERIES FORECASTING</vt:lpstr>
      <vt:lpstr>PREPROCESSING DEI DATI</vt:lpstr>
      <vt:lpstr>TBATS</vt:lpstr>
      <vt:lpstr>TBATS FORECASTING</vt:lpstr>
      <vt:lpstr>ARIMA CON SINUSOIDI</vt:lpstr>
      <vt:lpstr>ARIMA FORECASTING</vt:lpstr>
      <vt:lpstr>MODELLO ETS (A,N,N) CON STL</vt:lpstr>
      <vt:lpstr>PREVISIONE MODELLO ETS CON STL</vt:lpstr>
      <vt:lpstr>MODELLO ARIMA (4,1,2) CON STL</vt:lpstr>
      <vt:lpstr>PREVISIONE MODELLO ARIMA CON STL</vt:lpstr>
      <vt:lpstr>EXTREME LEARNING MACHINE</vt:lpstr>
      <vt:lpstr>PREVISIONI EXTREME LEARNING MACHINE</vt:lpstr>
      <vt:lpstr>MODELLO MULTILAYER  PERCEPTRON</vt:lpstr>
      <vt:lpstr>PREVISIONE MODELLO MULTILAYER PERCEPTRON</vt:lpstr>
      <vt:lpstr>MODELLO NNETAR</vt:lpstr>
      <vt:lpstr>PREVISIONE MODELLO NNETAR</vt:lpstr>
      <vt:lpstr>CONCLUSIONI</vt:lpstr>
      <vt:lpstr>BIBLIOGRAFIA E REFERENZE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ELECTRICITY TIME SERIES FORECASTING</dc:title>
  <dc:creator>a.fossati@campus.unimib.it</dc:creator>
  <cp:lastModifiedBy>a.fossati@campus.unimib.it</cp:lastModifiedBy>
  <cp:revision>18</cp:revision>
  <dcterms:created xsi:type="dcterms:W3CDTF">2020-07-08T13:57:33Z</dcterms:created>
  <dcterms:modified xsi:type="dcterms:W3CDTF">2020-07-08T22:34:01Z</dcterms:modified>
</cp:coreProperties>
</file>