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13"/>
  </p:notesMasterIdLst>
  <p:sldIdLst>
    <p:sldId id="297" r:id="rId3"/>
    <p:sldId id="291" r:id="rId4"/>
    <p:sldId id="258" r:id="rId5"/>
    <p:sldId id="294" r:id="rId6"/>
    <p:sldId id="298" r:id="rId7"/>
    <p:sldId id="299" r:id="rId8"/>
    <p:sldId id="300" r:id="rId9"/>
    <p:sldId id="301" r:id="rId10"/>
    <p:sldId id="303" r:id="rId11"/>
    <p:sldId id="30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543F-7A39-4662-8C2D-2B65EED5DD0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34742-7806-45DD-BCDC-74A6CE6B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45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08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0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83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715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67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1168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850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21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68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56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95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035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180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84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228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403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40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3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704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44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341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49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904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6507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924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041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5309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3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83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37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03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76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2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09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37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6635-2A03-456C-8518-977DCCF0914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37DE-E0A9-4E01-A015-DB8B1B2748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28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872022-35A5-4833-8587-05F6B45992E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88EF-D971-4AA9-8701-3314DFBEF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414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s://public.tableau.com/profile/giorgio4084#!/vizhome/HMInterview/Dashboard1" TargetMode="Externa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96347B-12BD-48A7-9D15-005E2CE5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5000" kern="1200" dirty="0">
                <a:latin typeface="+mj-lt"/>
                <a:ea typeface="+mj-ea"/>
                <a:cs typeface="+mj-cs"/>
              </a:rPr>
            </a:br>
            <a:br>
              <a:rPr lang="en-US" sz="5000" kern="1200" dirty="0">
                <a:latin typeface="+mj-lt"/>
                <a:ea typeface="+mj-ea"/>
                <a:cs typeface="+mj-cs"/>
              </a:rPr>
            </a:br>
            <a:br>
              <a:rPr lang="en-US" sz="5000" kern="1200" dirty="0">
                <a:latin typeface="+mj-lt"/>
                <a:ea typeface="+mj-ea"/>
                <a:cs typeface="+mj-cs"/>
              </a:rPr>
            </a:br>
            <a:r>
              <a:rPr lang="en-US" sz="6700" b="1" i="1" kern="1200" dirty="0">
                <a:latin typeface="+mj-lt"/>
                <a:ea typeface="+mj-ea"/>
                <a:cs typeface="+mj-cs"/>
              </a:rPr>
              <a:t>MEGHAN AND HARRY INTERVIEW</a:t>
            </a:r>
            <a:br>
              <a:rPr lang="en-US" sz="8900" kern="1200" dirty="0">
                <a:latin typeface="+mj-lt"/>
                <a:ea typeface="+mj-ea"/>
                <a:cs typeface="+mj-cs"/>
              </a:rPr>
            </a:br>
            <a:endParaRPr lang="en-US" sz="89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4933D1-0EEE-4289-A3E4-85C1410C0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4" y="3594100"/>
            <a:ext cx="10693095" cy="294640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ANALYSIS OF USERS’ BEHAVIOUR ON TWITTER</a:t>
            </a: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Alessandro Fossati, Giorgio Nardi</a:t>
            </a:r>
          </a:p>
          <a:p>
            <a:pPr algn="r">
              <a:lnSpc>
                <a:spcPct val="90000"/>
              </a:lnSpc>
            </a:pPr>
            <a:r>
              <a:rPr lang="en-US" sz="1600" b="1" i="1" dirty="0">
                <a:solidFill>
                  <a:schemeClr val="bg2"/>
                </a:solidFill>
              </a:rPr>
              <a:t>Big data in </a:t>
            </a:r>
            <a:r>
              <a:rPr lang="en-US" sz="1600" b="1" i="1" dirty="0" err="1">
                <a:solidFill>
                  <a:schemeClr val="bg2"/>
                </a:solidFill>
              </a:rPr>
              <a:t>behavioural</a:t>
            </a:r>
            <a:r>
              <a:rPr lang="en-US" sz="1600" b="1" i="1" dirty="0">
                <a:solidFill>
                  <a:schemeClr val="bg2"/>
                </a:solidFill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</a:rPr>
              <a:t>psicology</a:t>
            </a:r>
            <a:endParaRPr lang="en-US" sz="1600" b="1" i="1" dirty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8" name="Immagine 7" descr="Immagine che contiene albero, persona, esterni, persone&#10;&#10;Descrizione generata automaticamente">
            <a:extLst>
              <a:ext uri="{FF2B5EF4-FFF2-40B4-BE49-F238E27FC236}">
                <a16:creationId xmlns:a16="http://schemas.microsoft.com/office/drawing/2014/main" id="{D7237073-7800-47F9-A157-1A9DD2177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" y="4608889"/>
            <a:ext cx="3388311" cy="22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0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96347B-12BD-48A7-9D15-005E2CE5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5000" kern="1200" dirty="0">
                <a:latin typeface="+mj-lt"/>
                <a:ea typeface="+mj-ea"/>
                <a:cs typeface="+mj-cs"/>
              </a:rPr>
            </a:br>
            <a:br>
              <a:rPr lang="en-US" sz="5000" kern="1200" dirty="0">
                <a:latin typeface="+mj-lt"/>
                <a:ea typeface="+mj-ea"/>
                <a:cs typeface="+mj-cs"/>
              </a:rPr>
            </a:br>
            <a:br>
              <a:rPr lang="en-US" sz="6700" b="1" kern="1200" dirty="0">
                <a:latin typeface="+mj-lt"/>
                <a:ea typeface="+mj-ea"/>
                <a:cs typeface="+mj-cs"/>
              </a:rPr>
            </a:br>
            <a:r>
              <a:rPr lang="en-US" sz="6700" b="1" kern="1200" dirty="0">
                <a:latin typeface="+mj-lt"/>
                <a:ea typeface="+mj-ea"/>
                <a:cs typeface="+mj-cs"/>
              </a:rPr>
              <a:t>Thank you for listening!</a:t>
            </a:r>
            <a:br>
              <a:rPr lang="en-US" sz="8900" kern="1200" dirty="0">
                <a:latin typeface="+mj-lt"/>
                <a:ea typeface="+mj-ea"/>
                <a:cs typeface="+mj-cs"/>
              </a:rPr>
            </a:br>
            <a:endParaRPr lang="en-US" sz="89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4933D1-0EEE-4289-A3E4-85C1410C0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4" y="3594100"/>
            <a:ext cx="10693095" cy="29464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Alessandro Fossati, Giorgio Nardi</a:t>
            </a:r>
          </a:p>
          <a:p>
            <a:pPr algn="r">
              <a:lnSpc>
                <a:spcPct val="90000"/>
              </a:lnSpc>
            </a:pPr>
            <a:r>
              <a:rPr lang="en-US" sz="1600" b="1" i="1" dirty="0">
                <a:solidFill>
                  <a:schemeClr val="bg2"/>
                </a:solidFill>
              </a:rPr>
              <a:t>Big data in </a:t>
            </a:r>
            <a:r>
              <a:rPr lang="en-US" sz="1600" b="1" i="1" dirty="0" err="1">
                <a:solidFill>
                  <a:schemeClr val="bg2"/>
                </a:solidFill>
              </a:rPr>
              <a:t>behavioural</a:t>
            </a:r>
            <a:r>
              <a:rPr lang="en-US" sz="1600" b="1" i="1" dirty="0">
                <a:solidFill>
                  <a:schemeClr val="bg2"/>
                </a:solidFill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</a:rPr>
              <a:t>psicology</a:t>
            </a:r>
            <a:endParaRPr lang="en-US" sz="1600" b="1" i="1" dirty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0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64202" y="610362"/>
            <a:ext cx="242779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5435" y="322269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4000" b="1" i="1" dirty="0" err="1">
                <a:solidFill>
                  <a:schemeClr val="accent2">
                    <a:lumMod val="50000"/>
                  </a:schemeClr>
                </a:solidFill>
              </a:rPr>
              <a:t>Characteristics</a:t>
            </a:r>
            <a:r>
              <a:rPr lang="it-IT" sz="4000" b="1" i="1" dirty="0">
                <a:solidFill>
                  <a:schemeClr val="accent2">
                    <a:lumMod val="50000"/>
                  </a:schemeClr>
                </a:solidFill>
              </a:rPr>
              <a:t> of Twitter Collection</a:t>
            </a:r>
            <a:endParaRPr lang="it-IT" sz="4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10362"/>
            <a:ext cx="2186609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0323" y="2792817"/>
            <a:ext cx="1795603" cy="18248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b="1" dirty="0"/>
              <a:t>TWEETS COLLECTION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46682" y="1987137"/>
            <a:ext cx="4003629" cy="7409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b="1" dirty="0"/>
              <a:t>95K TWEETS COLLECTED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3878" y="1922951"/>
            <a:ext cx="939800" cy="939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: Angoli arrotondati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8573" y="5086326"/>
            <a:ext cx="3472524" cy="7409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b="1" dirty="0"/>
              <a:t>	SELECTION OF FIELDS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3825" y="4991920"/>
            <a:ext cx="939800" cy="939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9520" y="1616638"/>
            <a:ext cx="3996157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b="1" dirty="0"/>
              <a:t>8</a:t>
            </a:r>
            <a:r>
              <a:rPr lang="it-IT" sz="1600" b="1" baseline="30000" dirty="0"/>
              <a:t>TH</a:t>
            </a:r>
            <a:r>
              <a:rPr lang="it-IT" sz="1600" b="1" dirty="0"/>
              <a:t> MARCH 2021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52" y="4967784"/>
            <a:ext cx="4071289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b="1" dirty="0"/>
              <a:t>TWITTER DEVELOPER API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5724" y="4825892"/>
            <a:ext cx="939800" cy="939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899916" y="513634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44" name="Rettangolo: Angoli arrotondati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4625" y="3610638"/>
            <a:ext cx="4137210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LIBRARY TWEEPY</a:t>
            </a: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2284" y="3511237"/>
            <a:ext cx="939800" cy="939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343" y="3292211"/>
            <a:ext cx="3578408" cy="7409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 Black" panose="020B0A02040204020203" pitchFamily="34" charset="0"/>
              </a:rPr>
              <a:t>SEARCH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 Black" panose="020B0A02040204020203" pitchFamily="34" charset="0"/>
              </a:rPr>
              <a:t>BY HASHTAG 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7167" y="3164322"/>
            <a:ext cx="939800" cy="939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94" y="3319106"/>
            <a:ext cx="550722" cy="550722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21" y="1686453"/>
            <a:ext cx="601990" cy="601990"/>
          </a:xfrm>
          <a:prstGeom prst="rect">
            <a:avLst/>
          </a:prstGeom>
        </p:spPr>
      </p:pic>
      <p:pic>
        <p:nvPicPr>
          <p:cNvPr id="52" name="Immagin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51" y="2031980"/>
            <a:ext cx="717454" cy="717454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ECC0B58E-A01A-4738-A727-65264A288BA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66" y="3641261"/>
            <a:ext cx="661386" cy="661386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F011F326-7B94-4A32-B29A-3FDE4E67BFD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80" y="5201899"/>
            <a:ext cx="619302" cy="6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EF5C68-1E44-4987-AFCE-5F925B12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21" y="3585"/>
            <a:ext cx="10515600" cy="891580"/>
          </a:xfrm>
        </p:spPr>
        <p:txBody>
          <a:bodyPr>
            <a:normAutofit/>
          </a:bodyPr>
          <a:lstStyle/>
          <a:p>
            <a:pPr algn="ctr"/>
            <a:r>
              <a:rPr lang="it-IT" sz="4000" b="1" i="1" dirty="0">
                <a:solidFill>
                  <a:schemeClr val="accent2">
                    <a:lumMod val="50000"/>
                  </a:schemeClr>
                </a:solidFill>
              </a:rPr>
              <a:t>Technical Instruments for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723868-37E8-4705-A474-6F99C0B9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4" y="799359"/>
            <a:ext cx="12229028" cy="63118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200" b="1" i="1" dirty="0"/>
              <a:t>Text </a:t>
            </a:r>
            <a:r>
              <a:rPr lang="it-IT" sz="2200" b="1" i="1" dirty="0" err="1"/>
              <a:t>preprocessing</a:t>
            </a:r>
            <a:r>
              <a:rPr lang="it-IT" sz="2200" b="1" i="1" dirty="0"/>
              <a:t> </a:t>
            </a:r>
            <a:r>
              <a:rPr lang="it-IT" sz="2200" dirty="0" err="1"/>
              <a:t>using</a:t>
            </a:r>
            <a:r>
              <a:rPr lang="it-IT" sz="2200" i="1" dirty="0"/>
              <a:t> NLTK </a:t>
            </a:r>
            <a:r>
              <a:rPr lang="it-IT" sz="2200" dirty="0" err="1"/>
              <a:t>python</a:t>
            </a:r>
            <a:r>
              <a:rPr lang="it-IT" sz="2200" dirty="0"/>
              <a:t> library                                   </a:t>
            </a:r>
          </a:p>
          <a:p>
            <a:pPr marL="0" indent="0">
              <a:buNone/>
            </a:pPr>
            <a:endParaRPr lang="it-IT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200" b="1" i="1" dirty="0"/>
              <a:t>Sentiment Analysis: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dirty="0"/>
              <a:t>Filtering for </a:t>
            </a:r>
            <a:r>
              <a:rPr lang="it-IT" sz="2200" dirty="0" err="1"/>
              <a:t>specific</a:t>
            </a:r>
            <a:r>
              <a:rPr lang="it-IT" sz="2200" dirty="0"/>
              <a:t> fields (hours, words, retweet)                         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i="1" dirty="0"/>
              <a:t>VADER </a:t>
            </a:r>
            <a:r>
              <a:rPr lang="it-IT" sz="2200" dirty="0"/>
              <a:t>tool to compute sentiment scores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i="1" dirty="0" err="1"/>
              <a:t>Matplotlib</a:t>
            </a:r>
            <a:r>
              <a:rPr lang="it-IT" sz="2200" dirty="0"/>
              <a:t> </a:t>
            </a:r>
            <a:r>
              <a:rPr lang="it-IT" sz="2200" dirty="0" err="1"/>
              <a:t>python</a:t>
            </a:r>
            <a:r>
              <a:rPr lang="it-IT" sz="2200" dirty="0"/>
              <a:t> library and </a:t>
            </a:r>
            <a:r>
              <a:rPr lang="it-IT" sz="2200" i="1" dirty="0"/>
              <a:t>Tableau Software </a:t>
            </a:r>
            <a:r>
              <a:rPr lang="it-IT" sz="2200" dirty="0"/>
              <a:t>to create Data </a:t>
            </a:r>
            <a:r>
              <a:rPr lang="it-IT" sz="2200" dirty="0" err="1"/>
              <a:t>Visualizations</a:t>
            </a:r>
            <a:endParaRPr lang="it-IT" sz="2200" dirty="0"/>
          </a:p>
          <a:p>
            <a:pPr marL="457200" lvl="1" indent="0">
              <a:buNone/>
            </a:pPr>
            <a:endParaRPr lang="it-IT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200" b="1" i="1" dirty="0" err="1"/>
              <a:t>Emotion</a:t>
            </a:r>
            <a:r>
              <a:rPr lang="it-IT" sz="2200" b="1" i="1" dirty="0"/>
              <a:t> Analysis:                                               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i="1" dirty="0" err="1"/>
              <a:t>NRCLex</a:t>
            </a:r>
            <a:r>
              <a:rPr lang="it-IT" sz="2200" i="1" dirty="0"/>
              <a:t> </a:t>
            </a:r>
            <a:r>
              <a:rPr lang="it-IT" sz="2200" dirty="0" err="1"/>
              <a:t>python</a:t>
            </a:r>
            <a:r>
              <a:rPr lang="it-IT" sz="2200" dirty="0"/>
              <a:t> library to </a:t>
            </a:r>
            <a:r>
              <a:rPr lang="it-IT" sz="2200" dirty="0" err="1"/>
              <a:t>detect</a:t>
            </a:r>
            <a:r>
              <a:rPr lang="it-IT" sz="2200" dirty="0"/>
              <a:t> </a:t>
            </a:r>
            <a:r>
              <a:rPr lang="it-IT" sz="2200" dirty="0" err="1"/>
              <a:t>emotions</a:t>
            </a:r>
            <a:r>
              <a:rPr lang="it-IT" sz="2200" dirty="0"/>
              <a:t>               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i="1" dirty="0" err="1"/>
              <a:t>Matplotlib</a:t>
            </a:r>
            <a:r>
              <a:rPr lang="it-IT" sz="2200" dirty="0"/>
              <a:t> </a:t>
            </a:r>
            <a:r>
              <a:rPr lang="it-IT" sz="2200" dirty="0" err="1"/>
              <a:t>python</a:t>
            </a:r>
            <a:r>
              <a:rPr lang="it-IT" sz="2200" dirty="0"/>
              <a:t> library to create pie charts           </a:t>
            </a:r>
          </a:p>
          <a:p>
            <a:pPr marL="457200" lvl="1" indent="0">
              <a:buNone/>
            </a:pPr>
            <a:r>
              <a:rPr lang="it-IT" sz="22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200" b="1" i="1" dirty="0"/>
              <a:t>Emoji Analysis: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i="1" dirty="0"/>
              <a:t>emoji</a:t>
            </a:r>
            <a:r>
              <a:rPr lang="it-IT" sz="2200" dirty="0"/>
              <a:t> </a:t>
            </a:r>
            <a:r>
              <a:rPr lang="it-IT" sz="2200" dirty="0" err="1"/>
              <a:t>python</a:t>
            </a:r>
            <a:r>
              <a:rPr lang="it-IT" sz="2200" dirty="0"/>
              <a:t> library to </a:t>
            </a:r>
            <a:r>
              <a:rPr lang="it-IT" sz="2200" dirty="0" err="1"/>
              <a:t>detect</a:t>
            </a:r>
            <a:r>
              <a:rPr lang="it-IT" sz="2200" dirty="0"/>
              <a:t> </a:t>
            </a:r>
            <a:r>
              <a:rPr lang="it-IT" sz="2200" dirty="0" err="1"/>
              <a:t>emojis</a:t>
            </a:r>
            <a:r>
              <a:rPr lang="it-IT" sz="2200" dirty="0"/>
              <a:t>              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i="1" dirty="0" err="1"/>
              <a:t>Matplotlib</a:t>
            </a:r>
            <a:r>
              <a:rPr lang="it-IT" sz="2200" dirty="0"/>
              <a:t> </a:t>
            </a:r>
            <a:r>
              <a:rPr lang="it-IT" sz="2200" dirty="0" err="1"/>
              <a:t>python</a:t>
            </a:r>
            <a:r>
              <a:rPr lang="it-IT" sz="2200" dirty="0"/>
              <a:t> library to create </a:t>
            </a:r>
            <a:r>
              <a:rPr lang="it-IT" sz="2200" dirty="0" err="1"/>
              <a:t>barplots</a:t>
            </a:r>
            <a:endParaRPr lang="it-IT" sz="2200" dirty="0"/>
          </a:p>
          <a:p>
            <a:pPr>
              <a:buFont typeface="Wingdings" panose="05000000000000000000" pitchFamily="2" charset="2"/>
              <a:buChar char="§"/>
            </a:pPr>
            <a:endParaRPr lang="it-IT" sz="22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200" b="1" i="1" dirty="0"/>
              <a:t>Retweet Analysis: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dirty="0" err="1"/>
              <a:t>Creating</a:t>
            </a:r>
            <a:r>
              <a:rPr lang="it-IT" sz="2200" dirty="0"/>
              <a:t> retweet networks </a:t>
            </a:r>
            <a:r>
              <a:rPr lang="it-IT" sz="2200" dirty="0" err="1"/>
              <a:t>using</a:t>
            </a:r>
            <a:r>
              <a:rPr lang="it-IT" sz="2200" dirty="0"/>
              <a:t> </a:t>
            </a:r>
            <a:r>
              <a:rPr lang="it-IT" sz="2200" i="1" dirty="0" err="1"/>
              <a:t>networkx</a:t>
            </a:r>
            <a:r>
              <a:rPr lang="it-IT" sz="2200" dirty="0"/>
              <a:t> </a:t>
            </a:r>
            <a:r>
              <a:rPr lang="it-IT" sz="2200" dirty="0" err="1"/>
              <a:t>python</a:t>
            </a:r>
            <a:r>
              <a:rPr lang="it-IT" sz="2200" dirty="0"/>
              <a:t> library              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i="1" dirty="0" err="1"/>
              <a:t>Matplotlib</a:t>
            </a:r>
            <a:r>
              <a:rPr lang="it-IT" sz="2200" i="1" dirty="0"/>
              <a:t> </a:t>
            </a:r>
            <a:r>
              <a:rPr lang="it-IT" sz="2200" dirty="0" err="1"/>
              <a:t>python</a:t>
            </a:r>
            <a:r>
              <a:rPr lang="it-IT" sz="2200" dirty="0"/>
              <a:t> library to create retweet </a:t>
            </a:r>
            <a:r>
              <a:rPr lang="it-IT" sz="2200" dirty="0" err="1"/>
              <a:t>barplots</a:t>
            </a:r>
            <a:r>
              <a:rPr lang="it-IT" sz="2200" dirty="0"/>
              <a:t>                    </a:t>
            </a:r>
          </a:p>
          <a:p>
            <a:pPr marL="0" indent="0">
              <a:buNone/>
            </a:pPr>
            <a:endParaRPr lang="it-IT" sz="1900" b="1" i="1" dirty="0"/>
          </a:p>
          <a:p>
            <a:pPr>
              <a:buFont typeface="Wingdings" panose="05000000000000000000" pitchFamily="2" charset="2"/>
              <a:buChar char="§"/>
            </a:pPr>
            <a:endParaRPr lang="it-IT" sz="1900" b="1" i="1" dirty="0"/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A7C771-0F96-430C-96A3-04B09E19CAC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59" y="895165"/>
            <a:ext cx="838554" cy="8915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058CF68-3241-4A0D-955D-25BEA8231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49375"/>
            <a:ext cx="223717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BA0EDB7-5FC7-4C2B-9667-7581C51F9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51868" y="465593"/>
            <a:ext cx="224013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4F3901F5-6A72-4AAC-AD07-1EAF0C85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54" y="3232795"/>
            <a:ext cx="2698433" cy="1216199"/>
          </a:xfrm>
          <a:prstGeom prst="rect">
            <a:avLst/>
          </a:prstGeom>
        </p:spPr>
      </p:pic>
      <p:pic>
        <p:nvPicPr>
          <p:cNvPr id="26" name="Picture 2" descr="RPubs - Twitter Sentiment Analysis">
            <a:extLst>
              <a:ext uri="{FF2B5EF4-FFF2-40B4-BE49-F238E27FC236}">
                <a16:creationId xmlns:a16="http://schemas.microsoft.com/office/drawing/2014/main" id="{5F0ED6AF-3E40-464C-8CE3-F774FDA3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88" y="1613871"/>
            <a:ext cx="1844337" cy="12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Segnaposto contenuto 7">
            <a:extLst>
              <a:ext uri="{FF2B5EF4-FFF2-40B4-BE49-F238E27FC236}">
                <a16:creationId xmlns:a16="http://schemas.microsoft.com/office/drawing/2014/main" id="{B83407F0-316C-4790-9D35-E0FA8C725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870954" y="4561669"/>
            <a:ext cx="2531608" cy="81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86010C-DC09-4806-A777-B6535E220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50" y="5594055"/>
            <a:ext cx="1151375" cy="11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0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78460" y="495268"/>
            <a:ext cx="321354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4000" b="1" i="1" dirty="0">
                <a:solidFill>
                  <a:schemeClr val="accent2">
                    <a:lumMod val="50000"/>
                  </a:schemeClr>
                </a:solidFill>
              </a:rPr>
              <a:t>Interactive Dashboard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94275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3101012" y="2698099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Gestione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488441" y="465656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Cliente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12" y="2174415"/>
            <a:ext cx="1546795" cy="912883"/>
          </a:xfrm>
          <a:prstGeom prst="rect">
            <a:avLst/>
          </a:prstGeom>
        </p:spPr>
      </p:pic>
      <p:cxnSp>
        <p:nvCxnSpPr>
          <p:cNvPr id="20" name="Connettore 2 19"/>
          <p:cNvCxnSpPr/>
          <p:nvPr/>
        </p:nvCxnSpPr>
        <p:spPr>
          <a:xfrm>
            <a:off x="5531671" y="2300463"/>
            <a:ext cx="10540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6021585" y="2698099"/>
            <a:ext cx="10540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5568979" y="3087298"/>
            <a:ext cx="10540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94" y="1939645"/>
            <a:ext cx="1541421" cy="1541421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692131" y="4821587"/>
            <a:ext cx="10531689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it-IT" sz="1400" u="sng" dirty="0">
              <a:solidFill>
                <a:srgbClr val="000000">
                  <a:lumMod val="75000"/>
                  <a:lumOff val="25000"/>
                </a:srgbClr>
              </a:solidFill>
              <a:latin typeface="Segoe UI Light"/>
              <a:cs typeface="Segoe UI" panose="020B05020402040202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3482671" y="4058998"/>
            <a:ext cx="5621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buClr>
                <a:srgbClr val="585858"/>
              </a:buClr>
            </a:pPr>
            <a:r>
              <a:rPr lang="it-IT" sz="3600" dirty="0">
                <a:solidFill>
                  <a:srgbClr val="000000">
                    <a:lumMod val="75000"/>
                    <a:lumOff val="25000"/>
                  </a:srgbClr>
                </a:solidFill>
                <a:cs typeface="Segoe UI" panose="020B0502040204020203" pitchFamily="34" charset="0"/>
                <a:hlinkClick r:id="rId5"/>
              </a:rPr>
              <a:t>LINK TABLEAU DASHBOARD</a:t>
            </a:r>
            <a:endParaRPr lang="it-IT" sz="3600" dirty="0">
              <a:solidFill>
                <a:srgbClr val="000000">
                  <a:lumMod val="75000"/>
                  <a:lumOff val="25000"/>
                </a:srgbClr>
              </a:solidFill>
              <a:cs typeface="Segoe UI" panose="020B0502040204020203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961EA03-C019-4592-8D4C-49360BBF3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449" y="4779678"/>
            <a:ext cx="1275101" cy="11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5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04808" y="495268"/>
            <a:ext cx="36871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4000" b="1" i="1" dirty="0">
                <a:solidFill>
                  <a:schemeClr val="accent2">
                    <a:lumMod val="50000"/>
                  </a:schemeClr>
                </a:solidFill>
              </a:rPr>
              <a:t>Focus on </a:t>
            </a:r>
            <a:r>
              <a:rPr lang="it-IT" sz="4000" b="1" i="1" dirty="0" err="1">
                <a:solidFill>
                  <a:schemeClr val="accent2">
                    <a:lumMod val="50000"/>
                  </a:schemeClr>
                </a:solidFill>
              </a:rPr>
              <a:t>Meghan</a:t>
            </a:r>
            <a:endParaRPr lang="it-IT" sz="4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95268"/>
            <a:ext cx="3639845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3101012" y="2698099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Gestione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488441" y="465656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Cliente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3AD64-F178-4BF2-90A8-C13E8CD4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4" y="2270115"/>
            <a:ext cx="6122624" cy="44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BC8324E-AAC0-4E40-A8CD-9D5B38C3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29" y="800037"/>
            <a:ext cx="3250800" cy="31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persona, abbigliamento, donna, parete&#10;&#10;Descrizione generata automaticamente">
            <a:extLst>
              <a:ext uri="{FF2B5EF4-FFF2-40B4-BE49-F238E27FC236}">
                <a16:creationId xmlns:a16="http://schemas.microsoft.com/office/drawing/2014/main" id="{6047A52E-9B72-4808-8687-AC7B8D555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258"/>
            <a:ext cx="2313197" cy="1299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820C3-9EB8-4ACB-84D7-64A35530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901" y="3789245"/>
            <a:ext cx="3460528" cy="31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85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04808" y="495268"/>
            <a:ext cx="36871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4000" b="1" i="1" dirty="0">
                <a:solidFill>
                  <a:schemeClr val="accent2">
                    <a:lumMod val="50000"/>
                  </a:schemeClr>
                </a:solidFill>
              </a:rPr>
              <a:t>Focus on </a:t>
            </a:r>
            <a:r>
              <a:rPr lang="it-IT" sz="4000" b="1" i="1" dirty="0" err="1">
                <a:solidFill>
                  <a:schemeClr val="accent2">
                    <a:lumMod val="50000"/>
                  </a:schemeClr>
                </a:solidFill>
              </a:rPr>
              <a:t>racism</a:t>
            </a:r>
            <a:endParaRPr lang="it-IT" sz="4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95268"/>
            <a:ext cx="3639845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3101012" y="2698099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Gestione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488441" y="465656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Cliente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4F792-E2D8-443B-9864-AA01C9961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64" y="1376501"/>
            <a:ext cx="4410136" cy="46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lack Lives Matter Archivi | wall:out magazine">
            <a:extLst>
              <a:ext uri="{FF2B5EF4-FFF2-40B4-BE49-F238E27FC236}">
                <a16:creationId xmlns:a16="http://schemas.microsoft.com/office/drawing/2014/main" id="{B8133ACF-7AF1-4507-B4BC-CC9FF121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082"/>
            <a:ext cx="1677880" cy="13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DB284BF-6A65-4B88-81C1-221FEA02B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8" y="1394404"/>
            <a:ext cx="3770700" cy="359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74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04808" y="495268"/>
            <a:ext cx="36871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4000" b="1" i="1" dirty="0">
                <a:solidFill>
                  <a:schemeClr val="accent2">
                    <a:lumMod val="50000"/>
                  </a:schemeClr>
                </a:solidFill>
              </a:rPr>
              <a:t>Emoji </a:t>
            </a:r>
            <a:r>
              <a:rPr lang="it-IT" sz="4000" b="1" i="1" dirty="0" err="1">
                <a:solidFill>
                  <a:schemeClr val="accent2">
                    <a:lumMod val="50000"/>
                  </a:schemeClr>
                </a:solidFill>
              </a:rPr>
              <a:t>analysis</a:t>
            </a:r>
            <a:endParaRPr lang="it-IT" sz="4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95268"/>
            <a:ext cx="3639845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3101012" y="2698099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Gestione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488441" y="465656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Cliente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99A55D-8AD8-4FBC-B3EC-418E681D7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" y="1115941"/>
            <a:ext cx="5263497" cy="415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😭 Faccina che piange disperata Emoji — Significato, Copiare e Incollare,  Combinazioni">
            <a:extLst>
              <a:ext uri="{FF2B5EF4-FFF2-40B4-BE49-F238E27FC236}">
                <a16:creationId xmlns:a16="http://schemas.microsoft.com/office/drawing/2014/main" id="{2183E1E3-0930-4F95-B8A8-8961C6D0E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27" y="1467361"/>
            <a:ext cx="492443" cy="4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ace with Tears of Joy Emoji (U+1F602)">
            <a:extLst>
              <a:ext uri="{FF2B5EF4-FFF2-40B4-BE49-F238E27FC236}">
                <a16:creationId xmlns:a16="http://schemas.microsoft.com/office/drawing/2014/main" id="{B0680A27-6C83-4982-854D-8B6F1BCBC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90" y="2019934"/>
            <a:ext cx="492443" cy="4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👏 Mani che applaudono Emoji — Significato, Copiare e Incollare,  Combinazioni">
            <a:extLst>
              <a:ext uri="{FF2B5EF4-FFF2-40B4-BE49-F238E27FC236}">
                <a16:creationId xmlns:a16="http://schemas.microsoft.com/office/drawing/2014/main" id="{AA9ACFC1-CB19-4F46-8B23-4A83A088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58" y="2512377"/>
            <a:ext cx="538875" cy="5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E9AD27-8820-4F4B-8E3E-FA46FB707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2241" y="3130761"/>
            <a:ext cx="615554" cy="492443"/>
          </a:xfrm>
          <a:prstGeom prst="rect">
            <a:avLst/>
          </a:prstGeom>
        </p:spPr>
      </p:pic>
      <p:pic>
        <p:nvPicPr>
          <p:cNvPr id="3084" name="Picture 12" descr="🥺 Faccina Supplichevole Emoji">
            <a:extLst>
              <a:ext uri="{FF2B5EF4-FFF2-40B4-BE49-F238E27FC236}">
                <a16:creationId xmlns:a16="http://schemas.microsoft.com/office/drawing/2014/main" id="{24E802FE-8640-4199-9F67-80400DC55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51" y="3636146"/>
            <a:ext cx="545334" cy="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❤️ Heavy Black Heart Emoji (U+2764/U+E022/U+2764, U+FE0F) | Heart emoji,  Pink heart emoji, Black heart emoji">
            <a:extLst>
              <a:ext uri="{FF2B5EF4-FFF2-40B4-BE49-F238E27FC236}">
                <a16:creationId xmlns:a16="http://schemas.microsoft.com/office/drawing/2014/main" id="{5DBBAEF9-9603-4B4D-B0F5-EBBA9CC3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93" y="4147931"/>
            <a:ext cx="545334" cy="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0841D1-B9C4-4737-9BC7-5C486CBF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296" y="1091689"/>
            <a:ext cx="5429566" cy="41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ED8C12A-F31B-4E71-B760-8A788E230A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8305" y="1440920"/>
            <a:ext cx="487722" cy="48772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4ECDF31-54AF-4082-82C8-A436AA97A8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9805" y="1959804"/>
            <a:ext cx="493819" cy="49381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2D4EC8E-E95D-4CAB-9446-6438EB1C49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76338" y="2510518"/>
            <a:ext cx="548688" cy="5425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45704A3-EA2C-4E6C-B2E3-4ADBA70A86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73706" y="3051252"/>
            <a:ext cx="548688" cy="5425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633673E-92A6-4460-A651-140C847F16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82519" y="3593843"/>
            <a:ext cx="493819" cy="49381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451CE76-98A7-4A8C-9B9D-C36A89A6524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56120" y="4181480"/>
            <a:ext cx="548688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14517" y="495268"/>
            <a:ext cx="257748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4000" b="1" i="1" dirty="0">
                <a:solidFill>
                  <a:schemeClr val="accent2">
                    <a:lumMod val="50000"/>
                  </a:schemeClr>
                </a:solidFill>
              </a:rPr>
              <a:t>Focus on Retweet: USA interview 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95268"/>
            <a:ext cx="263666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3101012" y="2698099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Gestione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488441" y="465656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Cliente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0F95372-39CC-4C24-A84E-0794880B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89" y="689583"/>
            <a:ext cx="4405405" cy="31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A3DDC1F-2D70-4939-9197-F5454138E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90" y="3746334"/>
            <a:ext cx="4405405" cy="31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936B440-D55F-4C46-9AD0-C1E13AD74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11" y="926313"/>
            <a:ext cx="6515035" cy="57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14517" y="495268"/>
            <a:ext cx="257748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4000" b="1" i="1" dirty="0">
                <a:solidFill>
                  <a:schemeClr val="accent2">
                    <a:lumMod val="50000"/>
                  </a:schemeClr>
                </a:solidFill>
              </a:rPr>
              <a:t>Focus on Retweet: UK interview 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95268"/>
            <a:ext cx="263666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3101012" y="2698099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Gestione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488441" y="465656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Cliente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898288-166F-4032-AC9F-82B381D0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19" y="1049266"/>
            <a:ext cx="6163200" cy="577610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448AC8E-0BCE-4AF9-8FED-C206172B7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213" y="649058"/>
            <a:ext cx="4403613" cy="31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2C696BD-BBC0-4FB4-97CC-E8F636281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214" y="3664018"/>
            <a:ext cx="4403613" cy="31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677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241</Words>
  <Application>Microsoft Office PowerPoint</Application>
  <PresentationFormat>Widescreen</PresentationFormat>
  <Paragraphs>79</Paragraphs>
  <Slides>10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Segoe UI Light</vt:lpstr>
      <vt:lpstr>Wingdings</vt:lpstr>
      <vt:lpstr>Wingdings 3</vt:lpstr>
      <vt:lpstr>Office Theme</vt:lpstr>
      <vt:lpstr>Ione</vt:lpstr>
      <vt:lpstr>   MEGHAN AND HARRY INTERVIEW </vt:lpstr>
      <vt:lpstr>Analisi progetto diapositiva 2</vt:lpstr>
      <vt:lpstr>Technical Instruments for Analysis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4</vt:lpstr>
      <vt:lpstr>   Thank you for listening!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MEGHAN AND HARRY INTERVIEW</dc:title>
  <dc:creator>a.fossati@campus.unimib.it</dc:creator>
  <cp:lastModifiedBy>a.fossati@campus.unimib.it</cp:lastModifiedBy>
  <cp:revision>48</cp:revision>
  <dcterms:created xsi:type="dcterms:W3CDTF">2021-04-06T13:03:00Z</dcterms:created>
  <dcterms:modified xsi:type="dcterms:W3CDTF">2021-04-16T15:49:08Z</dcterms:modified>
</cp:coreProperties>
</file>