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6" r:id="rId3"/>
    <p:sldId id="291" r:id="rId4"/>
    <p:sldId id="292" r:id="rId5"/>
    <p:sldId id="277" r:id="rId6"/>
    <p:sldId id="278" r:id="rId7"/>
    <p:sldId id="295" r:id="rId8"/>
    <p:sldId id="294" r:id="rId9"/>
    <p:sldId id="29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441" autoAdjust="0"/>
  </p:normalViewPr>
  <p:slideViewPr>
    <p:cSldViewPr snapToGrid="0" showGuides="1">
      <p:cViewPr varScale="1">
        <p:scale>
          <a:sx n="109" d="100"/>
          <a:sy n="109" d="100"/>
        </p:scale>
        <p:origin x="77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09/09/2020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09/09/2020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Modifica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03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8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7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01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0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 smtClean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 smtClean="0"/>
              <a:t>Modifica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09/09/2020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profile/luca.pretini#!/vizhome/PROJECTDATAMANEVIZ/INTRO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p6XdVw7fdk" TargetMode="External"/><Relationship Id="rId3" Type="http://schemas.openxmlformats.org/officeDocument/2006/relationships/hyperlink" Target="https://www.repubblica.it/sport/live/calcio/europa/champions-league/2019/diretta/psg-bayern%20m." TargetMode="External"/><Relationship Id="rId7" Type="http://schemas.openxmlformats.org/officeDocument/2006/relationships/hyperlink" Target="https://towardsdatascience.com/kafka-python-explained-in-10-lines-of-code-800e3e07dad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ustavosaidler.com/data%20analysis/twitter-stream/" TargetMode="External"/><Relationship Id="rId5" Type="http://schemas.openxmlformats.org/officeDocument/2006/relationships/hyperlink" Target="http://docs.tweepy.org/en/v3.4.0/streaming_how_to.html" TargetMode="External"/><Relationship Id="rId10" Type="http://schemas.openxmlformats.org/officeDocument/2006/relationships/hyperlink" Target="https://public.tableau.com/profile/luca.pretini#!/" TargetMode="External"/><Relationship Id="rId4" Type="http://schemas.openxmlformats.org/officeDocument/2006/relationships/hyperlink" Target="https://www.footballcritic.com/uefa-champions-league-paris-saint-germain-fc-fc-bayern-munchen/match-stats/2136879" TargetMode="External"/><Relationship Id="rId9" Type="http://schemas.openxmlformats.org/officeDocument/2006/relationships/hyperlink" Target="https://public.tableau.com/profile/alessandro1080#!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7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68" y="3124940"/>
            <a:ext cx="10787549" cy="3046988"/>
          </a:xfrm>
        </p:spPr>
        <p:txBody>
          <a:bodyPr wrap="square" lIns="0" tIns="0" rIns="0" bIns="0" rtlCol="0" anchor="t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FINALE DI CHAMPIONS LEAGUE 2019/20: </a:t>
            </a:r>
            <a:r>
              <a:rPr lang="it-IT" sz="3600" dirty="0">
                <a:solidFill>
                  <a:schemeClr val="bg1"/>
                </a:solidFill>
              </a:rPr>
              <a:t>COME GLI SPETTATORI UTILIZZANO TWITTER PRIMA, DURANTE E DOPO LA </a:t>
            </a:r>
            <a:r>
              <a:rPr lang="it-IT" sz="3600" dirty="0" smtClean="0">
                <a:solidFill>
                  <a:schemeClr val="bg1"/>
                </a:solidFill>
              </a:rPr>
              <a:t>PARTITA</a:t>
            </a:r>
            <a:br>
              <a:rPr lang="it-IT" sz="3600" dirty="0" smtClean="0">
                <a:solidFill>
                  <a:schemeClr val="bg1"/>
                </a:solidFill>
              </a:rPr>
            </a:br>
            <a:r>
              <a:rPr lang="it-IT" sz="4400" dirty="0" smtClean="0">
                <a:solidFill>
                  <a:schemeClr val="bg1"/>
                </a:solidFill>
              </a:rPr>
              <a:t/>
            </a:r>
            <a:br>
              <a:rPr lang="it-IT" sz="4400" dirty="0" smtClean="0">
                <a:solidFill>
                  <a:schemeClr val="bg1"/>
                </a:solidFill>
              </a:rPr>
            </a:br>
            <a:r>
              <a:rPr lang="it-IT" sz="2000" dirty="0" smtClean="0">
                <a:solidFill>
                  <a:schemeClr val="bg1"/>
                </a:solidFill>
              </a:rPr>
              <a:t/>
            </a:r>
            <a:br>
              <a:rPr lang="it-IT" sz="2000" dirty="0" smtClean="0">
                <a:solidFill>
                  <a:schemeClr val="bg1"/>
                </a:solidFill>
              </a:rPr>
            </a:br>
            <a:r>
              <a:rPr lang="it-IT" sz="2000" dirty="0" smtClean="0">
                <a:solidFill>
                  <a:schemeClr val="bg1"/>
                </a:solidFill>
              </a:rPr>
              <a:t>Alessandro Fossati, Giorgio Nardi, Luca Pretini</a:t>
            </a:r>
            <a:br>
              <a:rPr lang="it-IT" sz="2000" dirty="0" smtClean="0">
                <a:solidFill>
                  <a:schemeClr val="bg1"/>
                </a:solidFill>
              </a:rPr>
            </a:br>
            <a:endParaRPr lang="it-IT" sz="2000" dirty="0">
              <a:solidFill>
                <a:schemeClr val="accent4"/>
              </a:solidFill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1811342" y="392097"/>
            <a:ext cx="10787549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chemeClr val="bg1"/>
                </a:solidFill>
              </a:rPr>
              <a:t/>
            </a:r>
            <a:br>
              <a:rPr lang="it-IT" sz="3200" dirty="0" smtClean="0">
                <a:solidFill>
                  <a:schemeClr val="bg1"/>
                </a:solidFill>
              </a:rPr>
            </a:br>
            <a:r>
              <a:rPr lang="it-IT" sz="3200" dirty="0" smtClean="0">
                <a:solidFill>
                  <a:schemeClr val="accent4"/>
                </a:solidFill>
              </a:rPr>
              <a:t>Progetto Data Management and </a:t>
            </a:r>
            <a:r>
              <a:rPr lang="it-IT" sz="3200" dirty="0" err="1" smtClean="0">
                <a:solidFill>
                  <a:schemeClr val="accent4"/>
                </a:solidFill>
              </a:rPr>
              <a:t>Visualization</a:t>
            </a:r>
            <a:endParaRPr lang="it-IT" sz="3200" dirty="0">
              <a:solidFill>
                <a:schemeClr val="accent4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8" y="206367"/>
            <a:ext cx="1939614" cy="17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2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495548" y="522898"/>
            <a:ext cx="37227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5631" y="3157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 software</a:t>
            </a:r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309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magine 6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47" y="3227747"/>
            <a:ext cx="1681839" cy="783065"/>
          </a:xfrm>
          <a:prstGeom prst="rect">
            <a:avLst/>
          </a:prstGeom>
        </p:spPr>
      </p:pic>
      <p:pic>
        <p:nvPicPr>
          <p:cNvPr id="70" name="Immagin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34" y="1104067"/>
            <a:ext cx="2283803" cy="1214976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03" y="5204533"/>
            <a:ext cx="2662754" cy="624706"/>
          </a:xfrm>
          <a:prstGeom prst="rect">
            <a:avLst/>
          </a:prstGeom>
        </p:spPr>
      </p:pic>
      <p:sp>
        <p:nvSpPr>
          <p:cNvPr id="75" name="Rettangolo 74"/>
          <p:cNvSpPr/>
          <p:nvPr/>
        </p:nvSpPr>
        <p:spPr>
          <a:xfrm>
            <a:off x="2494730" y="5027725"/>
            <a:ext cx="3002872" cy="92041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2494730" y="3147934"/>
            <a:ext cx="3002872" cy="94269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2451044" y="1294050"/>
            <a:ext cx="3002872" cy="9373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/>
          <p:cNvCxnSpPr>
            <a:endCxn id="76" idx="2"/>
          </p:cNvCxnSpPr>
          <p:nvPr/>
        </p:nvCxnSpPr>
        <p:spPr>
          <a:xfrm flipV="1">
            <a:off x="3996166" y="4090624"/>
            <a:ext cx="0" cy="9595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76" idx="0"/>
          </p:cNvCxnSpPr>
          <p:nvPr/>
        </p:nvCxnSpPr>
        <p:spPr>
          <a:xfrm flipV="1">
            <a:off x="3996166" y="2279753"/>
            <a:ext cx="0" cy="86818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90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8888139" y="4827945"/>
            <a:ext cx="2015613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endParaRPr lang="it-IT" sz="1600" dirty="0">
              <a:cs typeface="Segoe UI" panose="020B0502040204020203" pitchFamily="34" charset="0"/>
            </a:endParaRPr>
          </a:p>
        </p:txBody>
      </p:sp>
      <p:pic>
        <p:nvPicPr>
          <p:cNvPr id="93" name="Immagine 9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24" y="2361482"/>
            <a:ext cx="661386" cy="661386"/>
          </a:xfrm>
          <a:prstGeom prst="rect">
            <a:avLst/>
          </a:prstGeom>
        </p:spPr>
      </p:pic>
      <p:pic>
        <p:nvPicPr>
          <p:cNvPr id="99" name="Immagine 9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10" y="3378562"/>
            <a:ext cx="587067" cy="587067"/>
          </a:xfrm>
          <a:prstGeom prst="rect">
            <a:avLst/>
          </a:prstGeom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9582655" y="2984091"/>
            <a:ext cx="17520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2000" b="1" dirty="0" smtClean="0">
                <a:cs typeface="Segoe UI" panose="020B0502040204020203" pitchFamily="34" charset="0"/>
              </a:rPr>
              <a:t>WEB SCRAPING</a:t>
            </a:r>
            <a:endParaRPr lang="it-IT" sz="2000" b="1" dirty="0">
              <a:cs typeface="Segoe UI" panose="020B0502040204020203" pitchFamily="34" charset="0"/>
            </a:endParaRPr>
          </a:p>
        </p:txBody>
      </p:sp>
      <p:pic>
        <p:nvPicPr>
          <p:cNvPr id="113" name="Immagine 1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23" y="1366327"/>
            <a:ext cx="1187752" cy="700984"/>
          </a:xfrm>
          <a:prstGeom prst="rect">
            <a:avLst/>
          </a:prstGeom>
        </p:spPr>
      </p:pic>
      <p:sp>
        <p:nvSpPr>
          <p:cNvPr id="125" name="Rettangolo 124"/>
          <p:cNvSpPr/>
          <p:nvPr/>
        </p:nvSpPr>
        <p:spPr>
          <a:xfrm>
            <a:off x="6805082" y="1272418"/>
            <a:ext cx="2167468" cy="92041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7" name="Connettore 2 126"/>
          <p:cNvCxnSpPr/>
          <p:nvPr/>
        </p:nvCxnSpPr>
        <p:spPr>
          <a:xfrm flipV="1">
            <a:off x="5497602" y="1771345"/>
            <a:ext cx="1282891" cy="119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/>
          <p:nvPr/>
        </p:nvCxnSpPr>
        <p:spPr>
          <a:xfrm flipH="1" flipV="1">
            <a:off x="8578824" y="2227878"/>
            <a:ext cx="872867" cy="720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/>
          <p:nvPr/>
        </p:nvCxnSpPr>
        <p:spPr>
          <a:xfrm flipV="1">
            <a:off x="8997139" y="1739090"/>
            <a:ext cx="502415" cy="11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9524143" y="1610795"/>
            <a:ext cx="17520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 smtClean="0">
                <a:cs typeface="Segoe UI" panose="020B0502040204020203" pitchFamily="34" charset="0"/>
              </a:rPr>
              <a:t>CSV EXPORT</a:t>
            </a:r>
            <a:endParaRPr lang="it-IT" sz="1600" b="1" dirty="0">
              <a:cs typeface="Segoe UI" panose="020B0502040204020203" pitchFamily="34" charset="0"/>
            </a:endParaRPr>
          </a:p>
        </p:txBody>
      </p:sp>
      <p:pic>
        <p:nvPicPr>
          <p:cNvPr id="145" name="Immagine 14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067" y="1481383"/>
            <a:ext cx="515414" cy="515414"/>
          </a:xfrm>
          <a:prstGeom prst="rect">
            <a:avLst/>
          </a:prstGeom>
        </p:spPr>
      </p:pic>
      <p:pic>
        <p:nvPicPr>
          <p:cNvPr id="151" name="Immagine 1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" y="3227747"/>
            <a:ext cx="739409" cy="739409"/>
          </a:xfrm>
          <a:prstGeom prst="rect">
            <a:avLst/>
          </a:prstGeom>
        </p:spPr>
      </p:pic>
      <p:sp>
        <p:nvSpPr>
          <p:cNvPr id="152" name="Rettangolo 1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14281" y="3352321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 smtClean="0">
                <a:cs typeface="Segoe UI" panose="020B0502040204020203" pitchFamily="34" charset="0"/>
              </a:rPr>
              <a:t>TOPIC</a:t>
            </a:r>
          </a:p>
          <a:p>
            <a:pPr algn="ctr" rtl="0">
              <a:lnSpc>
                <a:spcPts val="1900"/>
              </a:lnSpc>
            </a:pPr>
            <a:r>
              <a:rPr lang="it-IT" sz="1600" dirty="0" smtClean="0">
                <a:cs typeface="Segoe UI" panose="020B0502040204020203" pitchFamily="34" charset="0"/>
              </a:rPr>
              <a:t>«UCLFinal»</a:t>
            </a:r>
            <a:endParaRPr lang="it-IT" sz="1600" dirty="0">
              <a:cs typeface="Segoe UI" panose="020B0502040204020203" pitchFamily="34" charset="0"/>
            </a:endParaRPr>
          </a:p>
        </p:txBody>
      </p:sp>
      <p:pic>
        <p:nvPicPr>
          <p:cNvPr id="153" name="Immagine 1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" y="1395477"/>
            <a:ext cx="487207" cy="739409"/>
          </a:xfrm>
          <a:prstGeom prst="rect">
            <a:avLst/>
          </a:prstGeom>
        </p:spPr>
      </p:pic>
      <p:sp>
        <p:nvSpPr>
          <p:cNvPr id="154" name="Rettangolo 153"/>
          <p:cNvSpPr/>
          <p:nvPr/>
        </p:nvSpPr>
        <p:spPr>
          <a:xfrm>
            <a:off x="2833806" y="2538341"/>
            <a:ext cx="111921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b="1" dirty="0" smtClean="0">
                <a:cs typeface="Segoe UI" panose="020B0502040204020203" pitchFamily="34" charset="0"/>
              </a:rPr>
              <a:t>PyMongo</a:t>
            </a:r>
            <a:endParaRPr lang="it-IT" b="1" dirty="0">
              <a:cs typeface="Segoe UI" panose="020B0502040204020203" pitchFamily="34" charset="0"/>
            </a:endParaRP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83483" y="1597527"/>
            <a:ext cx="269016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 panose="020B0502040204020203" pitchFamily="34" charset="0"/>
              </a:rPr>
              <a:t>d</a:t>
            </a:r>
            <a:r>
              <a:rPr lang="it-IT" sz="1600" dirty="0" smtClean="0">
                <a:cs typeface="Segoe UI" panose="020B0502040204020203" pitchFamily="34" charset="0"/>
              </a:rPr>
              <a:t>b: UCLFinal</a:t>
            </a:r>
          </a:p>
          <a:p>
            <a:pPr algn="ctr" rtl="0">
              <a:lnSpc>
                <a:spcPts val="1900"/>
              </a:lnSpc>
            </a:pPr>
            <a:r>
              <a:rPr lang="it-IT" sz="1600" dirty="0" smtClean="0">
                <a:cs typeface="Segoe UI" panose="020B0502040204020203" pitchFamily="34" charset="0"/>
              </a:rPr>
              <a:t>Collection : partita</a:t>
            </a:r>
            <a:endParaRPr lang="it-IT" sz="1600" dirty="0">
              <a:cs typeface="Segoe UI" panose="020B0502040204020203" pitchFamily="34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 flipV="1">
            <a:off x="5497059" y="2227879"/>
            <a:ext cx="1079375" cy="7949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484551" y="3057894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2000" b="1" dirty="0" smtClean="0">
                <a:cs typeface="Segoe UI" panose="020B0502040204020203" pitchFamily="34" charset="0"/>
              </a:rPr>
              <a:t>SENTIMENT ANALYSIS</a:t>
            </a:r>
            <a:endParaRPr lang="it-IT" sz="2000" b="1" dirty="0">
              <a:cs typeface="Segoe UI" panose="020B0502040204020203" pitchFamily="34" charset="0"/>
            </a:endParaRPr>
          </a:p>
        </p:txBody>
      </p:sp>
      <p:pic>
        <p:nvPicPr>
          <p:cNvPr id="45" name="Immagin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00" y="3561802"/>
            <a:ext cx="1140744" cy="1046004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42688" y="5273229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 smtClean="0">
                <a:cs typeface="Segoe UI" panose="020B0502040204020203" pitchFamily="34" charset="0"/>
              </a:rPr>
              <a:t>API </a:t>
            </a:r>
          </a:p>
          <a:p>
            <a:pPr algn="ctr" rtl="0">
              <a:lnSpc>
                <a:spcPts val="1900"/>
              </a:lnSpc>
            </a:pPr>
            <a:r>
              <a:rPr lang="it-IT" sz="1600" dirty="0" smtClean="0">
                <a:cs typeface="Segoe UI" panose="020B0502040204020203" pitchFamily="34" charset="0"/>
              </a:rPr>
              <a:t>Twitter</a:t>
            </a:r>
            <a:endParaRPr lang="it-IT" sz="16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2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Caratteristiche della raccolta Twitter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00323" y="2792817"/>
            <a:ext cx="1795603" cy="18248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 smtClean="0">
                <a:latin typeface="+mj-lt"/>
              </a:rPr>
              <a:t>RACCOLTA</a:t>
            </a:r>
          </a:p>
          <a:p>
            <a:pPr algn="ctr" rtl="0"/>
            <a:r>
              <a:rPr lang="it-IT" sz="1500" b="1" dirty="0" smtClean="0">
                <a:latin typeface="+mj-lt"/>
              </a:rPr>
              <a:t>TWEET</a:t>
            </a:r>
            <a:endParaRPr lang="it-IT" sz="1500" b="1" dirty="0">
              <a:latin typeface="+mj-lt"/>
            </a:endParaRP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46682" y="1987137"/>
            <a:ext cx="400362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 smtClean="0"/>
              <a:t>758.375 TWEET RACCOLTI</a:t>
            </a:r>
            <a:endParaRPr lang="it-IT" sz="1600" b="1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43878" y="192295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79016" y="5101491"/>
            <a:ext cx="347252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	</a:t>
            </a:r>
            <a:r>
              <a:rPr lang="it-IT" sz="1600" b="1" dirty="0" smtClean="0"/>
              <a:t>~200MB IN MONGODB</a:t>
            </a:r>
            <a:endParaRPr lang="it-IT" sz="1600" b="1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73825" y="499192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038" y="1602153"/>
            <a:ext cx="399615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 smtClean="0"/>
              <a:t>ORARIO RACCOLTA 19.15 </a:t>
            </a:r>
            <a:r>
              <a:rPr lang="it-VA" sz="1600" b="1" dirty="0" smtClean="0"/>
              <a:t>–</a:t>
            </a:r>
            <a:r>
              <a:rPr lang="it-IT" sz="1600" b="1" dirty="0" smtClean="0"/>
              <a:t> 00.30</a:t>
            </a:r>
            <a:endParaRPr lang="it-IT" sz="1600" b="1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0567" y="4925294"/>
            <a:ext cx="407128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 smtClean="0"/>
              <a:t>ARCHIVIAZIONE IN FORMATO BSON</a:t>
            </a:r>
            <a:endParaRPr lang="it-IT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645724" y="48258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899916" y="513634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93" y="5114480"/>
            <a:ext cx="684691" cy="684691"/>
          </a:xfrm>
          <a:prstGeom prst="rect">
            <a:avLst/>
          </a:prstGeom>
        </p:spPr>
      </p:pic>
      <p:sp>
        <p:nvSpPr>
          <p:cNvPr id="44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4625" y="3610638"/>
            <a:ext cx="413721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 smtClean="0">
                <a:solidFill>
                  <a:prstClr val="white"/>
                </a:solidFill>
                <a:latin typeface="Segoe UI Light"/>
              </a:rPr>
              <a:t>FILTRO DEI CAMPI DESIDERATI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82284" y="351123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07" y="3689734"/>
            <a:ext cx="619302" cy="619302"/>
          </a:xfrm>
          <a:prstGeom prst="rect">
            <a:avLst/>
          </a:prstGeom>
        </p:spPr>
      </p:pic>
      <p:sp>
        <p:nvSpPr>
          <p:cNvPr id="4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5343" y="3292211"/>
            <a:ext cx="35784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RICERCA PER HASHTAG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7167" y="316432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4" y="3319106"/>
            <a:ext cx="550722" cy="550722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21" y="1686453"/>
            <a:ext cx="601990" cy="601990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51" y="2031980"/>
            <a:ext cx="717454" cy="7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8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0191" y="271053"/>
            <a:ext cx="11725686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Web Scraping</a:t>
            </a: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: Angoli arrotondati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77" y="1136570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CRONACA</a:t>
            </a:r>
            <a:r>
              <a:rPr kumimoji="0" lang="it-IT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PARTITA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Rettangolo: Angoli arrotondati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7" y="113657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STATISTICHE PARTITA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92862" y="1943829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230077" y="2467705"/>
            <a:ext cx="4927107" cy="2862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Selezione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dell’HTML, creazione di un Dataframe Pandas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it-IT" sz="14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Creazione nuove variabili nel Dataframe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«eventi» e «soggetti» a partire dalla cronaca: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	Giocatori ed episodi vengon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o automaticamente 	riconosciuti ed aggiunti al Dataframe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	(es evento: «gol» soggetto: «Coman»)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UTILIZZO</a:t>
            </a:r>
            <a:endParaRPr lang="it-IT" sz="1400" b="1" noProof="0" dirty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Data Enrichment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Infografiche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230077" y="1931460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FONTE: REPUBBLICA.IT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8606983" y="1931460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FONTE: FOOTBALLCRITIC.COM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99" y="4486703"/>
            <a:ext cx="1596039" cy="1289600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6796973" y="4685227"/>
            <a:ext cx="2908236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2400" b="1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LIBRERIA USATA: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2400" b="1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BeautifulSoup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cs typeface="Segoe UI" panose="020B0502040204020203" pitchFamily="34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6682943" y="2608009"/>
            <a:ext cx="4927107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Selezione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dell’HTML, creazione di un Dataframe Pandas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UTILIZZO</a:t>
            </a:r>
            <a:endParaRPr lang="it-IT" sz="1400" b="1" noProof="0" dirty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Infografiche</a:t>
            </a:r>
          </a:p>
        </p:txBody>
      </p:sp>
    </p:spTree>
    <p:extLst>
      <p:ext uri="{BB962C8B-B14F-4D97-AF65-F5344CB8AC3E}">
        <p14:creationId xmlns:p14="http://schemas.microsoft.com/office/powerpoint/2010/main" val="5128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3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782522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RIMOZIONE </a:t>
            </a:r>
          </a:p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DUPLICATI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bg1"/>
                </a:solidFill>
              </a:rPr>
              <a:t>INDEXING</a:t>
            </a:r>
          </a:p>
          <a:p>
            <a:pPr algn="ctr"/>
            <a:r>
              <a:rPr lang="it-IT" sz="1600" b="1" dirty="0" smtClean="0">
                <a:solidFill>
                  <a:schemeClr val="bg1"/>
                </a:solidFill>
              </a:rPr>
              <a:t>E </a:t>
            </a:r>
          </a:p>
          <a:p>
            <a:pPr algn="ctr"/>
            <a:r>
              <a:rPr lang="it-IT" sz="1600" b="1" dirty="0" smtClean="0">
                <a:solidFill>
                  <a:schemeClr val="bg1"/>
                </a:solidFill>
              </a:rPr>
              <a:t>SUBSETTING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096687" y="2825367"/>
            <a:ext cx="197549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CREAZIONE VARIABILE </a:t>
            </a:r>
          </a:p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MINUTO PARTITA 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CONVERSIONE </a:t>
            </a:r>
          </a:p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IN DATAFRAME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DATA</a:t>
            </a:r>
          </a:p>
          <a:p>
            <a:pPr algn="ctr" rtl="0"/>
            <a:r>
              <a:rPr lang="it-IT" sz="1600" b="1" dirty="0" smtClean="0">
                <a:solidFill>
                  <a:schemeClr val="bg1"/>
                </a:solidFill>
              </a:rPr>
              <a:t>CLEANING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Si controlla la presenza di eventuali duplicati all’interno della collezione 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«partita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»</a:t>
            </a: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695699"/>
            <a:ext cx="1752042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Si crea un indice sulla variabile «timestamp» per agevolare il subsetting della collezione</a:t>
            </a: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8901" y="3541905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Partendo da “timestamp” si ottiene la variabile “minuto_partita”, per poter arricchire le collezioni con la cronaca del 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match</a:t>
            </a: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3785562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Conversione in dataframe P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andas 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delle 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collezioni</a:t>
            </a: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1306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Pulizia dei campi “hashtags”, “user_mentions” e “urls” all’interno 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dei Dataframe.</a:t>
            </a:r>
            <a:b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Operazioni su </a:t>
            </a:r>
            <a:r>
              <a:rPr lang="it-IT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dataset</a:t>
            </a:r>
            <a:r>
              <a:rPr lang="it-IT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di cronaca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48" y="1906771"/>
            <a:ext cx="778693" cy="77869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42" y="2057000"/>
            <a:ext cx="591874" cy="59187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2051010"/>
            <a:ext cx="550263" cy="550263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8181848" y="2272170"/>
            <a:ext cx="603681" cy="430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a destra 41"/>
          <p:cNvSpPr/>
          <p:nvPr/>
        </p:nvSpPr>
        <p:spPr>
          <a:xfrm rot="10800000">
            <a:off x="7711152" y="1936784"/>
            <a:ext cx="603681" cy="430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87" y="2084555"/>
            <a:ext cx="656456" cy="6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4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Enrichment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5470695" y="1978445"/>
            <a:ext cx="1348582" cy="22339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LEFT OUTER JOIN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8545466" y="250613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 SCRAPING CRONACA (.CSV)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488441" y="224843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 smtClean="0">
                <a:solidFill>
                  <a:schemeClr val="bg1"/>
                </a:solidFill>
              </a:rPr>
              <a:t>Obiettivi Gestione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 smtClean="0">
                <a:solidFill>
                  <a:schemeClr val="bg1"/>
                </a:solidFill>
              </a:rPr>
              <a:t>Obiettivi Cliente</a:t>
            </a:r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57" y="2161724"/>
            <a:ext cx="2126981" cy="1158308"/>
          </a:xfrm>
          <a:prstGeom prst="rect">
            <a:avLst/>
          </a:prstGeom>
        </p:spPr>
      </p:pic>
      <p:cxnSp>
        <p:nvCxnSpPr>
          <p:cNvPr id="45" name="Connettore 2 4"/>
          <p:cNvCxnSpPr/>
          <p:nvPr/>
        </p:nvCxnSpPr>
        <p:spPr>
          <a:xfrm rot="10800000" flipV="1">
            <a:off x="7310339" y="2718648"/>
            <a:ext cx="1049890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84" y="2322326"/>
            <a:ext cx="724691" cy="724691"/>
          </a:xfrm>
          <a:prstGeom prst="rect">
            <a:avLst/>
          </a:prstGeom>
        </p:spPr>
      </p:pic>
      <p:cxnSp>
        <p:nvCxnSpPr>
          <p:cNvPr id="64" name="Connettore 2 63"/>
          <p:cNvCxnSpPr/>
          <p:nvPr/>
        </p:nvCxnSpPr>
        <p:spPr>
          <a:xfrm>
            <a:off x="3886201" y="2749793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279604" y="2474991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SUBSET TWEET</a:t>
            </a:r>
          </a:p>
          <a:p>
            <a:pPr algn="r" rtl="0">
              <a:lnSpc>
                <a:spcPts val="1900"/>
              </a:lnSpc>
            </a:pPr>
            <a:r>
              <a:rPr lang="it-IT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PARTITA (.CSV)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69" name="Immagin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75" y="2322325"/>
            <a:ext cx="724691" cy="724691"/>
          </a:xfrm>
          <a:prstGeom prst="rect">
            <a:avLst/>
          </a:prstGeom>
        </p:spPr>
      </p:pic>
      <p:cxnSp>
        <p:nvCxnSpPr>
          <p:cNvPr id="49" name="Connettore 2 48"/>
          <p:cNvCxnSpPr/>
          <p:nvPr/>
        </p:nvCxnSpPr>
        <p:spPr>
          <a:xfrm flipH="1" flipV="1">
            <a:off x="6246848" y="2889155"/>
            <a:ext cx="896903" cy="4308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6392636" y="3320032"/>
            <a:ext cx="1301185" cy="21756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MINUTO PARTITA</a:t>
            </a:r>
            <a:endParaRPr lang="it-IT" sz="1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67321" y="4153980"/>
            <a:ext cx="9759052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Viene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arricchito il subset contenente i </a:t>
            </a:r>
            <a:r>
              <a:rPr kumimoji="0" lang="it-IT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tweet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pubblicati nei 90 minuti della partita con la cronaca ottenuta tramite </a:t>
            </a:r>
            <a:r>
              <a:rPr kumimoji="0" lang="it-IT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scraping</a:t>
            </a:r>
            <a:endParaRPr kumimoji="0" lang="it-IT" sz="1400" b="0" i="0" u="none" strike="noStrike" kern="1200" cap="none" spc="0" normalizeH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La LEFT OUTER JOIN viene effettuata sulla variabile comune «minuto partita»</a:t>
            </a:r>
            <a:endParaRPr kumimoji="0" lang="it-IT" sz="1400" b="0" i="0" u="none" strike="noStrike" kern="1200" cap="none" spc="0" normalizeH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285750" lvl="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Nel campo «testo» del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dataset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 finale si ottiene 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la cronaca riferita al minuto di partita in cui il </a:t>
            </a:r>
            <a:r>
              <a:rPr lang="it-IT" sz="1400" dirty="0" err="1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tweet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 è stato 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pubblicato</a:t>
            </a:r>
          </a:p>
          <a:p>
            <a:pPr marL="285750" lvl="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Per 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i </a:t>
            </a:r>
            <a:r>
              <a:rPr lang="it-IT" sz="1400" dirty="0" err="1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tweet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 relativi a minuti in cui sono avvenuti più episodi di cronaca vengono riportati nella variabile 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«testo» 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tutti gli 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eventi</a:t>
            </a:r>
            <a:endParaRPr lang="it-IT" sz="1400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2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 Analysis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57250" y="4408320"/>
            <a:ext cx="10531689" cy="190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Sono state create collezioni ad hoc per analizzare diverse fasi dell’evento tramite la sentiment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analysis</a:t>
            </a:r>
            <a:endParaRPr lang="it-IT" sz="1400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Per ogni collezione di interesse è stata analizzata la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polaritá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del testo dei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tweet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tramite la libreria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TextBlob</a:t>
            </a:r>
            <a:endParaRPr lang="it-IT" sz="1400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Per ogni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tweet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si ottiene un «</a:t>
            </a:r>
            <a:r>
              <a:rPr lang="it-IT" sz="1400" i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sentiment score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» ( voto da -1 a 1 riguardo alla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positivitá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/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negativitá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del testo)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Si calcola quindi uno score per ogni singola collezione ( es.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tweet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pubblicati su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Neymar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durante il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prepartita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) che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verrá</a:t>
            </a: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 esportato in formato .CSV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1400" u="sng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43" y="2830551"/>
            <a:ext cx="487207" cy="739409"/>
          </a:xfrm>
          <a:prstGeom prst="rect">
            <a:avLst/>
          </a:prstGeom>
        </p:spPr>
      </p:pic>
      <p:cxnSp>
        <p:nvCxnSpPr>
          <p:cNvPr id="32" name="Connettore 2 31"/>
          <p:cNvCxnSpPr/>
          <p:nvPr/>
        </p:nvCxnSpPr>
        <p:spPr>
          <a:xfrm>
            <a:off x="3997206" y="2812339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3" y="1619965"/>
            <a:ext cx="2283803" cy="121497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0" y="2068598"/>
            <a:ext cx="987879" cy="987879"/>
          </a:xfrm>
          <a:prstGeom prst="rect">
            <a:avLst/>
          </a:prstGeom>
        </p:spPr>
      </p:pic>
      <p:cxnSp>
        <p:nvCxnSpPr>
          <p:cNvPr id="43" name="Connettore 2 42"/>
          <p:cNvCxnSpPr/>
          <p:nvPr/>
        </p:nvCxnSpPr>
        <p:spPr>
          <a:xfrm>
            <a:off x="7088749" y="2812339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2" y="2715457"/>
            <a:ext cx="1140744" cy="1046004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8" y="2018754"/>
            <a:ext cx="1541421" cy="15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4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 dei dati</a:t>
            </a:r>
            <a:endParaRPr lang="it-IT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 smtClean="0">
                <a:solidFill>
                  <a:schemeClr val="bg1"/>
                </a:solidFill>
              </a:rPr>
              <a:t>Obiettivi Gestione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 smtClean="0">
                <a:solidFill>
                  <a:schemeClr val="bg1"/>
                </a:solidFill>
              </a:rPr>
              <a:t>Obiettivi Cliente</a:t>
            </a:r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40" y="1577852"/>
            <a:ext cx="1546795" cy="912883"/>
          </a:xfrm>
          <a:prstGeom prst="rect">
            <a:avLst/>
          </a:prstGeom>
        </p:spPr>
      </p:pic>
      <p:cxnSp>
        <p:nvCxnSpPr>
          <p:cNvPr id="20" name="Connettore 2 19"/>
          <p:cNvCxnSpPr/>
          <p:nvPr/>
        </p:nvCxnSpPr>
        <p:spPr>
          <a:xfrm>
            <a:off x="5494565" y="1656407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6021586" y="2016393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5580716" y="2350371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39" y="1245682"/>
            <a:ext cx="1541421" cy="1541421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57250" y="4408320"/>
            <a:ext cx="10531689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1400" u="sng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2686517" y="3481066"/>
            <a:ext cx="9759052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tabLst/>
              <a:defRPr/>
            </a:pPr>
            <a:r>
              <a:rPr lang="it-IT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I Dataframe Pandas creati vengono esportati in file .CSV per poter realizzare le </a:t>
            </a:r>
            <a:r>
              <a:rPr lang="it-IT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infografiche</a:t>
            </a:r>
            <a:r>
              <a:rPr lang="it-IT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Light"/>
                <a:cs typeface="Segoe UI" panose="020B0502040204020203" pitchFamily="34" charset="0"/>
              </a:rPr>
              <a:t>:</a:t>
            </a:r>
            <a:endParaRPr lang="it-IT" sz="1400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598055" y="4779678"/>
            <a:ext cx="6995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buClr>
                <a:srgbClr val="585858"/>
              </a:buClr>
            </a:pPr>
            <a:r>
              <a:rPr lang="it-IT" sz="28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5"/>
              </a:rPr>
              <a:t>LINK ALLE INFOGRAFICHE (TABLEAU PUBLIC)</a:t>
            </a:r>
            <a:endParaRPr lang="it-IT" sz="2800" dirty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 smtClean="0"/>
              <a:t>Analisi progetto diapositiva 8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0191" y="271053"/>
            <a:ext cx="11725686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Sitografia</a:t>
            </a: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230076" y="1012371"/>
            <a:ext cx="10191759" cy="5293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it-IT" dirty="0"/>
              <a:t>Cronaca Repubblica : </a:t>
            </a:r>
            <a:r>
              <a:rPr lang="it-IT" u="sng" dirty="0">
                <a:hlinkClick r:id="rId3"/>
              </a:rPr>
              <a:t>https://www.repubblica.it/sport/live/calcio/europa/champions-league/2019/diretta/psg-bayern%20m</a:t>
            </a:r>
            <a:r>
              <a:rPr lang="it-IT" u="sng" dirty="0" smtClean="0">
                <a:hlinkClick r:id="rId3"/>
              </a:rPr>
              <a:t>.</a:t>
            </a:r>
            <a:endParaRPr lang="it-IT" u="sng" dirty="0" smtClean="0"/>
          </a:p>
          <a:p>
            <a:endParaRPr lang="it-IT" dirty="0"/>
          </a:p>
          <a:p>
            <a:r>
              <a:rPr lang="it-IT" dirty="0"/>
              <a:t>Scraping Statistiche: </a:t>
            </a:r>
            <a:r>
              <a:rPr lang="it-IT" u="sng" dirty="0">
                <a:hlinkClick r:id="rId4"/>
              </a:rPr>
              <a:t>https://</a:t>
            </a:r>
            <a:r>
              <a:rPr lang="it-IT" u="sng" dirty="0" smtClean="0">
                <a:hlinkClick r:id="rId4"/>
              </a:rPr>
              <a:t>www.footballcritic.com/uefa-champions-league-paris-saint-germain-fc-fc-bayern-munchen/match-stats/2136879</a:t>
            </a:r>
            <a:endParaRPr lang="it-IT" u="sng" dirty="0" smtClean="0"/>
          </a:p>
          <a:p>
            <a:endParaRPr lang="it-IT" dirty="0"/>
          </a:p>
          <a:p>
            <a:r>
              <a:rPr lang="en-US" dirty="0" err="1"/>
              <a:t>Tweepy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docs.tweepy.org/en/v3.4.0/streaming_how_to.html</a:t>
            </a:r>
            <a:endParaRPr lang="en-US" u="sng" dirty="0" smtClean="0"/>
          </a:p>
          <a:p>
            <a:endParaRPr lang="it-IT" dirty="0"/>
          </a:p>
          <a:p>
            <a:r>
              <a:rPr lang="en-US" dirty="0"/>
              <a:t>Streaming </a:t>
            </a:r>
            <a:r>
              <a:rPr lang="en-US" dirty="0" err="1"/>
              <a:t>dati</a:t>
            </a:r>
            <a:r>
              <a:rPr lang="en-US" dirty="0"/>
              <a:t> Twitter: </a:t>
            </a:r>
            <a:r>
              <a:rPr lang="en-US" u="sng" dirty="0">
                <a:hlinkClick r:id="rId6"/>
              </a:rPr>
              <a:t>https://gustavosaidler.com/data%20analysis/twitter-stream</a:t>
            </a:r>
            <a:r>
              <a:rPr lang="en-US" u="sng" dirty="0" smtClean="0">
                <a:hlinkClick r:id="rId6"/>
              </a:rPr>
              <a:t>/</a:t>
            </a:r>
            <a:endParaRPr lang="en-US" u="sng" dirty="0" smtClean="0"/>
          </a:p>
          <a:p>
            <a:endParaRPr lang="it-IT" dirty="0"/>
          </a:p>
          <a:p>
            <a:r>
              <a:rPr lang="en-US" dirty="0"/>
              <a:t>Kafka-Mongo: </a:t>
            </a:r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towardsdatascience.com/kafka-python-explained-in-10-lines-of-code-800e3e07dad1</a:t>
            </a:r>
            <a:endParaRPr lang="en-US" u="sng" dirty="0" smtClean="0"/>
          </a:p>
          <a:p>
            <a:endParaRPr lang="it-IT" dirty="0"/>
          </a:p>
          <a:p>
            <a:r>
              <a:rPr lang="en-US" dirty="0"/>
              <a:t>Word Cloud: </a:t>
            </a:r>
            <a:r>
              <a:rPr lang="en-US" u="sng" dirty="0">
                <a:hlinkClick r:id="rId8"/>
              </a:rPr>
              <a:t>https://www.youtube.com/watch?v=_</a:t>
            </a:r>
            <a:r>
              <a:rPr lang="en-US" u="sng" dirty="0" smtClean="0">
                <a:hlinkClick r:id="rId8"/>
              </a:rPr>
              <a:t>p6XdVw7fdk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Link </a:t>
            </a:r>
            <a:r>
              <a:rPr lang="en-US" u="sng" dirty="0" err="1" smtClean="0"/>
              <a:t>infografiche</a:t>
            </a:r>
            <a:endParaRPr lang="it-IT" dirty="0"/>
          </a:p>
          <a:p>
            <a:r>
              <a:rPr lang="it-IT" dirty="0"/>
              <a:t> </a:t>
            </a:r>
          </a:p>
          <a:p>
            <a:pPr lvl="0">
              <a:spcBef>
                <a:spcPts val="1200"/>
              </a:spcBef>
              <a:buClr>
                <a:srgbClr val="585858"/>
              </a:buClr>
            </a:pPr>
            <a:r>
              <a:rPr lang="it-IT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9"/>
              </a:rPr>
              <a:t>https</a:t>
            </a:r>
            <a:r>
              <a:rPr lang="it-IT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9"/>
              </a:rPr>
              <a:t>://public.tableau.com/profile/alessandro1080</a:t>
            </a:r>
            <a:r>
              <a:rPr lang="it-IT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9"/>
              </a:rPr>
              <a:t>#!/</a:t>
            </a:r>
            <a:endParaRPr lang="it-IT" dirty="0" smtClean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  <a:buClr>
                <a:srgbClr val="585858"/>
              </a:buClr>
            </a:pPr>
            <a:r>
              <a:rPr lang="it-IT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10"/>
              </a:rPr>
              <a:t>https</a:t>
            </a:r>
            <a:r>
              <a:rPr lang="it-IT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10"/>
              </a:rPr>
              <a:t>://public.tableau.com/profile/luca.pretini#!/</a:t>
            </a:r>
            <a:endParaRPr lang="it-IT" dirty="0" smtClean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505</Words>
  <Application>Microsoft Office PowerPoint</Application>
  <PresentationFormat>Widescreen</PresentationFormat>
  <Paragraphs>112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Segoe UI</vt:lpstr>
      <vt:lpstr>Segoe UI Light</vt:lpstr>
      <vt:lpstr>Tema di Office</vt:lpstr>
      <vt:lpstr>FINALE DI CHAMPIONS LEAGUE 2019/20: COME GLI SPETTATORI UTILIZZANO TWITTER PRIMA, DURANTE E DOPO LA PARTITA   Alessandro Fossati, Giorgio Nardi, Luca Pretini </vt:lpstr>
      <vt:lpstr>Analisi progetto diapositiva 2</vt:lpstr>
      <vt:lpstr>Analisi progetto diapositiva 2</vt:lpstr>
      <vt:lpstr>Analisi progetto diapositiva 8</vt:lpstr>
      <vt:lpstr>Analisi progetto diapositiva 3</vt:lpstr>
      <vt:lpstr>Analisi progetto diapositiva 4</vt:lpstr>
      <vt:lpstr>Analisi progetto diapositiva 2</vt:lpstr>
      <vt:lpstr>Analisi progetto diapositiva 4</vt:lpstr>
      <vt:lpstr>Analisi progetto diapositiva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2020-09-09T07:42:58Z</dcterms:created>
  <dcterms:modified xsi:type="dcterms:W3CDTF">2020-09-09T15:05:45Z</dcterms:modified>
</cp:coreProperties>
</file>